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6.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8.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9.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0.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1.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2.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3.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4.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5.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6.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7.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8.xml" ContentType="application/vnd.openxmlformats-officedocument.theme+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9.xml" ContentType="application/vnd.openxmlformats-officedocument.theme+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20.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21.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theme/theme22.xml" ContentType="application/vnd.openxmlformats-officedocument.theme+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theme/theme23.xml" ContentType="application/vnd.openxmlformats-officedocument.theme+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theme/theme24.xml" ContentType="application/vnd.openxmlformats-officedocument.theme+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theme/theme25.xml" ContentType="application/vnd.openxmlformats-officedocument.theme+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26.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theme/theme27.xml" ContentType="application/vnd.openxmlformats-officedocument.theme+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theme/theme28.xml" ContentType="application/vnd.openxmlformats-officedocument.theme+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theme/theme29.xml" ContentType="application/vnd.openxmlformats-officedocument.theme+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theme/theme30.xml" ContentType="application/vnd.openxmlformats-officedocument.theme+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1.xml" ContentType="application/vnd.openxmlformats-officedocument.drawingml.chart+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2.xml" ContentType="application/vnd.openxmlformats-officedocument.drawingml.chart+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charts/chart3.xml" ContentType="application/vnd.openxmlformats-officedocument.drawingml.chart+xml"/>
  <Override PartName="/ppt/notesSlides/notesSlide59.xml" ContentType="application/vnd.openxmlformats-officedocument.presentationml.notesSlide+xml"/>
  <Override PartName="/ppt/tags/tag1.xml" ContentType="application/vnd.openxmlformats-officedocument.presentationml.tags+xml"/>
  <Override PartName="/ppt/notesSlides/notesSlide60.xml" ContentType="application/vnd.openxmlformats-officedocument.presentationml.notesSlide+xml"/>
  <Override PartName="/ppt/tags/tag2.xml" ContentType="application/vnd.openxmlformats-officedocument.presentationml.tags+xml"/>
  <Override PartName="/ppt/notesSlides/notesSlide61.xml" ContentType="application/vnd.openxmlformats-officedocument.presentationml.notesSlide+xml"/>
  <Override PartName="/ppt/tags/tag3.xml" ContentType="application/vnd.openxmlformats-officedocument.presentationml.tag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charts/chart5.xml" ContentType="application/vnd.openxmlformats-officedocument.drawingml.chart+xml"/>
  <Override PartName="/ppt/charts/style2.xml" ContentType="application/vnd.ms-office.chartstyle+xml"/>
  <Override PartName="/ppt/charts/colors2.xml" ContentType="application/vnd.ms-office.chartcolorstyl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charts/chart9.xml" ContentType="application/vnd.openxmlformats-officedocument.drawingml.chart+xml"/>
  <Override PartName="/ppt/charts/style6.xml" ContentType="application/vnd.ms-office.chartstyle+xml"/>
  <Override PartName="/ppt/charts/colors6.xml" ContentType="application/vnd.ms-office.chartcolorstyle+xml"/>
  <Override PartName="/ppt/charts/chart10.xml" ContentType="application/vnd.openxmlformats-officedocument.drawingml.chart+xml"/>
  <Override PartName="/ppt/charts/style7.xml" ContentType="application/vnd.ms-office.chartstyle+xml"/>
  <Override PartName="/ppt/charts/colors7.xml" ContentType="application/vnd.ms-office.chartcolorstyle+xml"/>
  <Override PartName="/ppt/charts/chart11.xml" ContentType="application/vnd.openxmlformats-officedocument.drawingml.chart+xml"/>
  <Override PartName="/ppt/charts/style8.xml" ContentType="application/vnd.ms-office.chartstyle+xml"/>
  <Override PartName="/ppt/charts/colors8.xml" ContentType="application/vnd.ms-office.chartcolorstyle+xml"/>
  <Override PartName="/ppt/charts/chart12.xml" ContentType="application/vnd.openxmlformats-officedocument.drawingml.chart+xml"/>
  <Override PartName="/ppt/charts/style9.xml" ContentType="application/vnd.ms-office.chartstyle+xml"/>
  <Override PartName="/ppt/charts/colors9.xml" ContentType="application/vnd.ms-office.chartcolorstyle+xml"/>
  <Override PartName="/ppt/charts/chart13.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4.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5.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6.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7.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8.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9.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20.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21.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22.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3.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charts/chart28.xml" ContentType="application/vnd.openxmlformats-officedocument.drawingml.chart+xml"/>
  <Override PartName="/ppt/charts/chart29.xml" ContentType="application/vnd.openxmlformats-officedocument.drawingml.chart+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4" r:id="rId2"/>
    <p:sldMasterId id="2147483812" r:id="rId3"/>
    <p:sldMasterId id="2147483824" r:id="rId4"/>
    <p:sldMasterId id="2147483848" r:id="rId5"/>
    <p:sldMasterId id="2147483872" r:id="rId6"/>
    <p:sldMasterId id="2147483909" r:id="rId7"/>
    <p:sldMasterId id="2147483936" r:id="rId8"/>
    <p:sldMasterId id="2147484087" r:id="rId9"/>
    <p:sldMasterId id="2147484099" r:id="rId10"/>
    <p:sldMasterId id="2147484281" r:id="rId11"/>
    <p:sldMasterId id="2147484522" r:id="rId12"/>
    <p:sldMasterId id="2147484571" r:id="rId13"/>
    <p:sldMasterId id="2147484777" r:id="rId14"/>
    <p:sldMasterId id="2147484837" r:id="rId15"/>
    <p:sldMasterId id="2147484849" r:id="rId16"/>
    <p:sldMasterId id="2147484861" r:id="rId17"/>
    <p:sldMasterId id="2147484873" r:id="rId18"/>
    <p:sldMasterId id="2147484969" r:id="rId19"/>
    <p:sldMasterId id="2147485410" r:id="rId20"/>
    <p:sldMasterId id="2147485520" r:id="rId21"/>
    <p:sldMasterId id="2147485532" r:id="rId22"/>
    <p:sldMasterId id="2147485665" r:id="rId23"/>
    <p:sldMasterId id="2147485714" r:id="rId24"/>
    <p:sldMasterId id="2147486472" r:id="rId25"/>
    <p:sldMasterId id="2147486594" r:id="rId26"/>
    <p:sldMasterId id="2147487120" r:id="rId27"/>
    <p:sldMasterId id="2147487194" r:id="rId28"/>
    <p:sldMasterId id="2147487206" r:id="rId29"/>
    <p:sldMasterId id="2147487219" r:id="rId30"/>
    <p:sldMasterId id="2147487227" r:id="rId31"/>
  </p:sldMasterIdLst>
  <p:notesMasterIdLst>
    <p:notesMasterId r:id="rId139"/>
  </p:notesMasterIdLst>
  <p:handoutMasterIdLst>
    <p:handoutMasterId r:id="rId140"/>
  </p:handoutMasterIdLst>
  <p:sldIdLst>
    <p:sldId id="722" r:id="rId32"/>
    <p:sldId id="6707" r:id="rId33"/>
    <p:sldId id="447" r:id="rId34"/>
    <p:sldId id="6696" r:id="rId35"/>
    <p:sldId id="6697" r:id="rId36"/>
    <p:sldId id="6708" r:id="rId37"/>
    <p:sldId id="1543" r:id="rId38"/>
    <p:sldId id="6670" r:id="rId39"/>
    <p:sldId id="353" r:id="rId40"/>
    <p:sldId id="354" r:id="rId41"/>
    <p:sldId id="6710" r:id="rId42"/>
    <p:sldId id="6815" r:id="rId43"/>
    <p:sldId id="6711" r:id="rId44"/>
    <p:sldId id="1544" r:id="rId45"/>
    <p:sldId id="1626" r:id="rId46"/>
    <p:sldId id="6734" r:id="rId47"/>
    <p:sldId id="1545" r:id="rId48"/>
    <p:sldId id="6703" r:id="rId49"/>
    <p:sldId id="6704" r:id="rId50"/>
    <p:sldId id="6712" r:id="rId51"/>
    <p:sldId id="1546" r:id="rId52"/>
    <p:sldId id="1547" r:id="rId53"/>
    <p:sldId id="1627" r:id="rId54"/>
    <p:sldId id="1628" r:id="rId55"/>
    <p:sldId id="1629" r:id="rId56"/>
    <p:sldId id="6713" r:id="rId57"/>
    <p:sldId id="6714" r:id="rId58"/>
    <p:sldId id="1548" r:id="rId59"/>
    <p:sldId id="1549" r:id="rId60"/>
    <p:sldId id="1550" r:id="rId61"/>
    <p:sldId id="339" r:id="rId62"/>
    <p:sldId id="352" r:id="rId63"/>
    <p:sldId id="341" r:id="rId64"/>
    <p:sldId id="6720" r:id="rId65"/>
    <p:sldId id="6715" r:id="rId66"/>
    <p:sldId id="1551" r:id="rId67"/>
    <p:sldId id="6725" r:id="rId68"/>
    <p:sldId id="1552" r:id="rId69"/>
    <p:sldId id="1553" r:id="rId70"/>
    <p:sldId id="1554" r:id="rId71"/>
    <p:sldId id="1555" r:id="rId72"/>
    <p:sldId id="1557" r:id="rId73"/>
    <p:sldId id="1556" r:id="rId74"/>
    <p:sldId id="1558" r:id="rId75"/>
    <p:sldId id="1559" r:id="rId76"/>
    <p:sldId id="1630" r:id="rId77"/>
    <p:sldId id="1560" r:id="rId78"/>
    <p:sldId id="1561" r:id="rId79"/>
    <p:sldId id="1562" r:id="rId80"/>
    <p:sldId id="1632" r:id="rId81"/>
    <p:sldId id="1563" r:id="rId82"/>
    <p:sldId id="1564" r:id="rId83"/>
    <p:sldId id="1631" r:id="rId84"/>
    <p:sldId id="6716" r:id="rId85"/>
    <p:sldId id="1565" r:id="rId86"/>
    <p:sldId id="6722" r:id="rId87"/>
    <p:sldId id="1633" r:id="rId88"/>
    <p:sldId id="1572" r:id="rId89"/>
    <p:sldId id="1573" r:id="rId90"/>
    <p:sldId id="410" r:id="rId91"/>
    <p:sldId id="6669" r:id="rId92"/>
    <p:sldId id="404" r:id="rId93"/>
    <p:sldId id="358" r:id="rId94"/>
    <p:sldId id="6723" r:id="rId95"/>
    <p:sldId id="6724" r:id="rId96"/>
    <p:sldId id="1574" r:id="rId97"/>
    <p:sldId id="6735" r:id="rId98"/>
    <p:sldId id="1634" r:id="rId99"/>
    <p:sldId id="6717" r:id="rId100"/>
    <p:sldId id="1575" r:id="rId101"/>
    <p:sldId id="1576" r:id="rId102"/>
    <p:sldId id="1577" r:id="rId103"/>
    <p:sldId id="1578" r:id="rId104"/>
    <p:sldId id="6736" r:id="rId105"/>
    <p:sldId id="4911" r:id="rId106"/>
    <p:sldId id="1581" r:id="rId107"/>
    <p:sldId id="6726" r:id="rId108"/>
    <p:sldId id="268" r:id="rId109"/>
    <p:sldId id="1635" r:id="rId110"/>
    <p:sldId id="1636" r:id="rId111"/>
    <p:sldId id="1637" r:id="rId112"/>
    <p:sldId id="6706" r:id="rId113"/>
    <p:sldId id="6719" r:id="rId114"/>
    <p:sldId id="463" r:id="rId115"/>
    <p:sldId id="464" r:id="rId116"/>
    <p:sldId id="348" r:id="rId117"/>
    <p:sldId id="6700" r:id="rId118"/>
    <p:sldId id="343" r:id="rId119"/>
    <p:sldId id="1638" r:id="rId120"/>
    <p:sldId id="1639" r:id="rId121"/>
    <p:sldId id="6729" r:id="rId122"/>
    <p:sldId id="6730" r:id="rId123"/>
    <p:sldId id="6737" r:id="rId124"/>
    <p:sldId id="620" r:id="rId125"/>
    <p:sldId id="583" r:id="rId126"/>
    <p:sldId id="5840" r:id="rId127"/>
    <p:sldId id="6493" r:id="rId128"/>
    <p:sldId id="6811" r:id="rId129"/>
    <p:sldId id="6812" r:id="rId130"/>
    <p:sldId id="6813" r:id="rId131"/>
    <p:sldId id="6814" r:id="rId132"/>
    <p:sldId id="1640" r:id="rId133"/>
    <p:sldId id="6732" r:id="rId134"/>
    <p:sldId id="6047" r:id="rId135"/>
    <p:sldId id="6694" r:id="rId136"/>
    <p:sldId id="6733" r:id="rId137"/>
    <p:sldId id="6816" r:id="rId13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CC9900"/>
    <a:srgbClr val="9DC3E6"/>
    <a:srgbClr val="008000"/>
    <a:srgbClr val="CCFFCC"/>
    <a:srgbClr val="FF9300"/>
    <a:srgbClr val="00B050"/>
    <a:srgbClr val="00B0F0"/>
    <a:srgbClr val="7A81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6238" autoAdjust="0"/>
    <p:restoredTop sz="78029" autoAdjust="0"/>
  </p:normalViewPr>
  <p:slideViewPr>
    <p:cSldViewPr>
      <p:cViewPr varScale="1">
        <p:scale>
          <a:sx n="101" d="100"/>
          <a:sy n="101" d="100"/>
        </p:scale>
        <p:origin x="1824" y="184"/>
      </p:cViewPr>
      <p:guideLst>
        <p:guide orient="horz" pos="2160"/>
        <p:guide pos="2880"/>
      </p:guideLst>
    </p:cSldViewPr>
  </p:slideViewPr>
  <p:outlineViewPr>
    <p:cViewPr>
      <p:scale>
        <a:sx n="33" d="100"/>
        <a:sy n="33" d="100"/>
      </p:scale>
      <p:origin x="0" y="-9312"/>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01" d="100"/>
          <a:sy n="101" d="100"/>
        </p:scale>
        <p:origin x="-3228"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86.xml"/><Relationship Id="rId21" Type="http://schemas.openxmlformats.org/officeDocument/2006/relationships/slideMaster" Target="slideMasters/slideMaster21.xml"/><Relationship Id="rId42" Type="http://schemas.openxmlformats.org/officeDocument/2006/relationships/slide" Target="slides/slide11.xml"/><Relationship Id="rId63" Type="http://schemas.openxmlformats.org/officeDocument/2006/relationships/slide" Target="slides/slide32.xml"/><Relationship Id="rId84" Type="http://schemas.openxmlformats.org/officeDocument/2006/relationships/slide" Target="slides/slide53.xml"/><Relationship Id="rId138" Type="http://schemas.openxmlformats.org/officeDocument/2006/relationships/slide" Target="slides/slide107.xml"/><Relationship Id="rId107" Type="http://schemas.openxmlformats.org/officeDocument/2006/relationships/slide" Target="slides/slide76.xml"/><Relationship Id="rId11" Type="http://schemas.openxmlformats.org/officeDocument/2006/relationships/slideMaster" Target="slideMasters/slideMaster11.xml"/><Relationship Id="rId32" Type="http://schemas.openxmlformats.org/officeDocument/2006/relationships/slide" Target="slides/slide1.xml"/><Relationship Id="rId37" Type="http://schemas.openxmlformats.org/officeDocument/2006/relationships/slide" Target="slides/slide6.xml"/><Relationship Id="rId53" Type="http://schemas.openxmlformats.org/officeDocument/2006/relationships/slide" Target="slides/slide22.xml"/><Relationship Id="rId58" Type="http://schemas.openxmlformats.org/officeDocument/2006/relationships/slide" Target="slides/slide27.xml"/><Relationship Id="rId74" Type="http://schemas.openxmlformats.org/officeDocument/2006/relationships/slide" Target="slides/slide43.xml"/><Relationship Id="rId79" Type="http://schemas.openxmlformats.org/officeDocument/2006/relationships/slide" Target="slides/slide48.xml"/><Relationship Id="rId102" Type="http://schemas.openxmlformats.org/officeDocument/2006/relationships/slide" Target="slides/slide71.xml"/><Relationship Id="rId123" Type="http://schemas.openxmlformats.org/officeDocument/2006/relationships/slide" Target="slides/slide92.xml"/><Relationship Id="rId128" Type="http://schemas.openxmlformats.org/officeDocument/2006/relationships/slide" Target="slides/slide97.xml"/><Relationship Id="rId144" Type="http://schemas.openxmlformats.org/officeDocument/2006/relationships/tableStyles" Target="tableStyles.xml"/><Relationship Id="rId5" Type="http://schemas.openxmlformats.org/officeDocument/2006/relationships/slideMaster" Target="slideMasters/slideMaster5.xml"/><Relationship Id="rId90" Type="http://schemas.openxmlformats.org/officeDocument/2006/relationships/slide" Target="slides/slide59.xml"/><Relationship Id="rId95" Type="http://schemas.openxmlformats.org/officeDocument/2006/relationships/slide" Target="slides/slide6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 Target="slides/slide12.xml"/><Relationship Id="rId48" Type="http://schemas.openxmlformats.org/officeDocument/2006/relationships/slide" Target="slides/slide17.xml"/><Relationship Id="rId64" Type="http://schemas.openxmlformats.org/officeDocument/2006/relationships/slide" Target="slides/slide33.xml"/><Relationship Id="rId69" Type="http://schemas.openxmlformats.org/officeDocument/2006/relationships/slide" Target="slides/slide38.xml"/><Relationship Id="rId113" Type="http://schemas.openxmlformats.org/officeDocument/2006/relationships/slide" Target="slides/slide82.xml"/><Relationship Id="rId118" Type="http://schemas.openxmlformats.org/officeDocument/2006/relationships/slide" Target="slides/slide87.xml"/><Relationship Id="rId134" Type="http://schemas.openxmlformats.org/officeDocument/2006/relationships/slide" Target="slides/slide103.xml"/><Relationship Id="rId139" Type="http://schemas.openxmlformats.org/officeDocument/2006/relationships/notesMaster" Target="notesMasters/notesMaster1.xml"/><Relationship Id="rId80" Type="http://schemas.openxmlformats.org/officeDocument/2006/relationships/slide" Target="slides/slide49.xml"/><Relationship Id="rId85" Type="http://schemas.openxmlformats.org/officeDocument/2006/relationships/slide" Target="slides/slide54.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 Target="slides/slide2.xml"/><Relationship Id="rId38" Type="http://schemas.openxmlformats.org/officeDocument/2006/relationships/slide" Target="slides/slide7.xml"/><Relationship Id="rId59" Type="http://schemas.openxmlformats.org/officeDocument/2006/relationships/slide" Target="slides/slide28.xml"/><Relationship Id="rId103" Type="http://schemas.openxmlformats.org/officeDocument/2006/relationships/slide" Target="slides/slide72.xml"/><Relationship Id="rId108" Type="http://schemas.openxmlformats.org/officeDocument/2006/relationships/slide" Target="slides/slide77.xml"/><Relationship Id="rId124" Type="http://schemas.openxmlformats.org/officeDocument/2006/relationships/slide" Target="slides/slide93.xml"/><Relationship Id="rId129" Type="http://schemas.openxmlformats.org/officeDocument/2006/relationships/slide" Target="slides/slide98.xml"/><Relationship Id="rId54" Type="http://schemas.openxmlformats.org/officeDocument/2006/relationships/slide" Target="slides/slide23.xml"/><Relationship Id="rId70" Type="http://schemas.openxmlformats.org/officeDocument/2006/relationships/slide" Target="slides/slide39.xml"/><Relationship Id="rId75" Type="http://schemas.openxmlformats.org/officeDocument/2006/relationships/slide" Target="slides/slide44.xml"/><Relationship Id="rId91" Type="http://schemas.openxmlformats.org/officeDocument/2006/relationships/slide" Target="slides/slide60.xml"/><Relationship Id="rId96" Type="http://schemas.openxmlformats.org/officeDocument/2006/relationships/slide" Target="slides/slide65.xml"/><Relationship Id="rId14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49" Type="http://schemas.openxmlformats.org/officeDocument/2006/relationships/slide" Target="slides/slide18.xml"/><Relationship Id="rId114" Type="http://schemas.openxmlformats.org/officeDocument/2006/relationships/slide" Target="slides/slide83.xml"/><Relationship Id="rId119" Type="http://schemas.openxmlformats.org/officeDocument/2006/relationships/slide" Target="slides/slide88.xml"/><Relationship Id="rId44" Type="http://schemas.openxmlformats.org/officeDocument/2006/relationships/slide" Target="slides/slide13.xml"/><Relationship Id="rId60" Type="http://schemas.openxmlformats.org/officeDocument/2006/relationships/slide" Target="slides/slide29.xml"/><Relationship Id="rId65" Type="http://schemas.openxmlformats.org/officeDocument/2006/relationships/slide" Target="slides/slide34.xml"/><Relationship Id="rId81" Type="http://schemas.openxmlformats.org/officeDocument/2006/relationships/slide" Target="slides/slide50.xml"/><Relationship Id="rId86" Type="http://schemas.openxmlformats.org/officeDocument/2006/relationships/slide" Target="slides/slide55.xml"/><Relationship Id="rId130" Type="http://schemas.openxmlformats.org/officeDocument/2006/relationships/slide" Target="slides/slide99.xml"/><Relationship Id="rId135" Type="http://schemas.openxmlformats.org/officeDocument/2006/relationships/slide" Target="slides/slide104.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8.xml"/><Relationship Id="rId109" Type="http://schemas.openxmlformats.org/officeDocument/2006/relationships/slide" Target="slides/slide78.xml"/><Relationship Id="rId34" Type="http://schemas.openxmlformats.org/officeDocument/2006/relationships/slide" Target="slides/slide3.xml"/><Relationship Id="rId50" Type="http://schemas.openxmlformats.org/officeDocument/2006/relationships/slide" Target="slides/slide19.xml"/><Relationship Id="rId55" Type="http://schemas.openxmlformats.org/officeDocument/2006/relationships/slide" Target="slides/slide24.xml"/><Relationship Id="rId76" Type="http://schemas.openxmlformats.org/officeDocument/2006/relationships/slide" Target="slides/slide45.xml"/><Relationship Id="rId97" Type="http://schemas.openxmlformats.org/officeDocument/2006/relationships/slide" Target="slides/slide66.xml"/><Relationship Id="rId104" Type="http://schemas.openxmlformats.org/officeDocument/2006/relationships/slide" Target="slides/slide73.xml"/><Relationship Id="rId120" Type="http://schemas.openxmlformats.org/officeDocument/2006/relationships/slide" Target="slides/slide89.xml"/><Relationship Id="rId125" Type="http://schemas.openxmlformats.org/officeDocument/2006/relationships/slide" Target="slides/slide94.xml"/><Relationship Id="rId141"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40.xml"/><Relationship Id="rId92" Type="http://schemas.openxmlformats.org/officeDocument/2006/relationships/slide" Target="slides/slide61.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9.xml"/><Relationship Id="rId45" Type="http://schemas.openxmlformats.org/officeDocument/2006/relationships/slide" Target="slides/slide14.xml"/><Relationship Id="rId66" Type="http://schemas.openxmlformats.org/officeDocument/2006/relationships/slide" Target="slides/slide35.xml"/><Relationship Id="rId87" Type="http://schemas.openxmlformats.org/officeDocument/2006/relationships/slide" Target="slides/slide56.xml"/><Relationship Id="rId110" Type="http://schemas.openxmlformats.org/officeDocument/2006/relationships/slide" Target="slides/slide79.xml"/><Relationship Id="rId115" Type="http://schemas.openxmlformats.org/officeDocument/2006/relationships/slide" Target="slides/slide84.xml"/><Relationship Id="rId131" Type="http://schemas.openxmlformats.org/officeDocument/2006/relationships/slide" Target="slides/slide100.xml"/><Relationship Id="rId136" Type="http://schemas.openxmlformats.org/officeDocument/2006/relationships/slide" Target="slides/slide105.xml"/><Relationship Id="rId61" Type="http://schemas.openxmlformats.org/officeDocument/2006/relationships/slide" Target="slides/slide30.xml"/><Relationship Id="rId82" Type="http://schemas.openxmlformats.org/officeDocument/2006/relationships/slide" Target="slides/slide51.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 Target="slides/slide4.xml"/><Relationship Id="rId56" Type="http://schemas.openxmlformats.org/officeDocument/2006/relationships/slide" Target="slides/slide25.xml"/><Relationship Id="rId77" Type="http://schemas.openxmlformats.org/officeDocument/2006/relationships/slide" Target="slides/slide46.xml"/><Relationship Id="rId100" Type="http://schemas.openxmlformats.org/officeDocument/2006/relationships/slide" Target="slides/slide69.xml"/><Relationship Id="rId105" Type="http://schemas.openxmlformats.org/officeDocument/2006/relationships/slide" Target="slides/slide74.xml"/><Relationship Id="rId126" Type="http://schemas.openxmlformats.org/officeDocument/2006/relationships/slide" Target="slides/slide95.xml"/><Relationship Id="rId8" Type="http://schemas.openxmlformats.org/officeDocument/2006/relationships/slideMaster" Target="slideMasters/slideMaster8.xml"/><Relationship Id="rId51" Type="http://schemas.openxmlformats.org/officeDocument/2006/relationships/slide" Target="slides/slide20.xml"/><Relationship Id="rId72" Type="http://schemas.openxmlformats.org/officeDocument/2006/relationships/slide" Target="slides/slide41.xml"/><Relationship Id="rId93" Type="http://schemas.openxmlformats.org/officeDocument/2006/relationships/slide" Target="slides/slide62.xml"/><Relationship Id="rId98" Type="http://schemas.openxmlformats.org/officeDocument/2006/relationships/slide" Target="slides/slide67.xml"/><Relationship Id="rId121" Type="http://schemas.openxmlformats.org/officeDocument/2006/relationships/slide" Target="slides/slide90.xml"/><Relationship Id="rId142" Type="http://schemas.openxmlformats.org/officeDocument/2006/relationships/viewProps" Target="viewProps.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15.xml"/><Relationship Id="rId67" Type="http://schemas.openxmlformats.org/officeDocument/2006/relationships/slide" Target="slides/slide36.xml"/><Relationship Id="rId116" Type="http://schemas.openxmlformats.org/officeDocument/2006/relationships/slide" Target="slides/slide85.xml"/><Relationship Id="rId137" Type="http://schemas.openxmlformats.org/officeDocument/2006/relationships/slide" Target="slides/slide106.xml"/><Relationship Id="rId20" Type="http://schemas.openxmlformats.org/officeDocument/2006/relationships/slideMaster" Target="slideMasters/slideMaster20.xml"/><Relationship Id="rId41" Type="http://schemas.openxmlformats.org/officeDocument/2006/relationships/slide" Target="slides/slide10.xml"/><Relationship Id="rId62" Type="http://schemas.openxmlformats.org/officeDocument/2006/relationships/slide" Target="slides/slide31.xml"/><Relationship Id="rId83" Type="http://schemas.openxmlformats.org/officeDocument/2006/relationships/slide" Target="slides/slide52.xml"/><Relationship Id="rId88" Type="http://schemas.openxmlformats.org/officeDocument/2006/relationships/slide" Target="slides/slide57.xml"/><Relationship Id="rId111" Type="http://schemas.openxmlformats.org/officeDocument/2006/relationships/slide" Target="slides/slide80.xml"/><Relationship Id="rId132" Type="http://schemas.openxmlformats.org/officeDocument/2006/relationships/slide" Target="slides/slide101.xml"/><Relationship Id="rId15" Type="http://schemas.openxmlformats.org/officeDocument/2006/relationships/slideMaster" Target="slideMasters/slideMaster15.xml"/><Relationship Id="rId36" Type="http://schemas.openxmlformats.org/officeDocument/2006/relationships/slide" Target="slides/slide5.xml"/><Relationship Id="rId57" Type="http://schemas.openxmlformats.org/officeDocument/2006/relationships/slide" Target="slides/slide26.xml"/><Relationship Id="rId106" Type="http://schemas.openxmlformats.org/officeDocument/2006/relationships/slide" Target="slides/slide75.xml"/><Relationship Id="rId127" Type="http://schemas.openxmlformats.org/officeDocument/2006/relationships/slide" Target="slides/slide96.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 Target="slides/slide21.xml"/><Relationship Id="rId73" Type="http://schemas.openxmlformats.org/officeDocument/2006/relationships/slide" Target="slides/slide42.xml"/><Relationship Id="rId78" Type="http://schemas.openxmlformats.org/officeDocument/2006/relationships/slide" Target="slides/slide47.xml"/><Relationship Id="rId94" Type="http://schemas.openxmlformats.org/officeDocument/2006/relationships/slide" Target="slides/slide63.xml"/><Relationship Id="rId99" Type="http://schemas.openxmlformats.org/officeDocument/2006/relationships/slide" Target="slides/slide68.xml"/><Relationship Id="rId101" Type="http://schemas.openxmlformats.org/officeDocument/2006/relationships/slide" Target="slides/slide70.xml"/><Relationship Id="rId122" Type="http://schemas.openxmlformats.org/officeDocument/2006/relationships/slide" Target="slides/slide91.xml"/><Relationship Id="rId14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Master" Target="slideMasters/slideMaster26.xml"/><Relationship Id="rId47" Type="http://schemas.openxmlformats.org/officeDocument/2006/relationships/slide" Target="slides/slide16.xml"/><Relationship Id="rId68" Type="http://schemas.openxmlformats.org/officeDocument/2006/relationships/slide" Target="slides/slide37.xml"/><Relationship Id="rId89" Type="http://schemas.openxmlformats.org/officeDocument/2006/relationships/slide" Target="slides/slide58.xml"/><Relationship Id="rId112" Type="http://schemas.openxmlformats.org/officeDocument/2006/relationships/slide" Target="slides/slide81.xml"/><Relationship Id="rId133" Type="http://schemas.openxmlformats.org/officeDocument/2006/relationships/slide" Target="slides/slide102.xml"/><Relationship Id="rId16" Type="http://schemas.openxmlformats.org/officeDocument/2006/relationships/slideMaster" Target="slideMasters/slideMaster16.xml"/></Relationships>
</file>

<file path=ppt/charts/_rels/chart1.xml.rels><?xml version="1.0" encoding="UTF-8" standalone="yes"?>
<Relationships xmlns="http://schemas.openxmlformats.org/package/2006/relationships"><Relationship Id="rId1" Type="http://schemas.openxmlformats.org/officeDocument/2006/relationships/oleObject" Target="file:///C:\Users\Izzat\Dropbox\Apps\ShareLaTeX\chai-ispass17\fig\experiments-postrebuttal.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7.xml"/><Relationship Id="rId1" Type="http://schemas.microsoft.com/office/2011/relationships/chartStyle" Target="style7.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8.xml"/><Relationship Id="rId1" Type="http://schemas.microsoft.com/office/2011/relationships/chartStyle" Target="style8.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9.xml"/><Relationship Id="rId1" Type="http://schemas.microsoft.com/office/2011/relationships/chartStyle" Target="style9.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10.xml"/><Relationship Id="rId1" Type="http://schemas.microsoft.com/office/2011/relationships/chartStyle" Target="style10.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11.xml"/><Relationship Id="rId1" Type="http://schemas.microsoft.com/office/2011/relationships/chartStyle" Target="style11.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12.xml"/><Relationship Id="rId1" Type="http://schemas.microsoft.com/office/2011/relationships/chartStyle" Target="style12.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13.xml"/><Relationship Id="rId1" Type="http://schemas.microsoft.com/office/2011/relationships/chartStyle" Target="style13.xml"/></Relationships>
</file>

<file path=ppt/charts/_rels/chart17.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14.xml"/><Relationship Id="rId1" Type="http://schemas.microsoft.com/office/2011/relationships/chartStyle" Target="style14.xml"/></Relationships>
</file>

<file path=ppt/charts/_rels/chart18.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15.xml"/><Relationship Id="rId1" Type="http://schemas.microsoft.com/office/2011/relationships/chartStyle" Target="style15.xml"/></Relationships>
</file>

<file path=ppt/charts/_rels/chart19.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16.xml"/><Relationship Id="rId1" Type="http://schemas.microsoft.com/office/2011/relationships/chartStyle" Target="style16.xml"/></Relationships>
</file>

<file path=ppt/charts/_rels/chart2.xml.rels><?xml version="1.0" encoding="UTF-8" standalone="yes"?>
<Relationships xmlns="http://schemas.openxmlformats.org/package/2006/relationships"><Relationship Id="rId1" Type="http://schemas.openxmlformats.org/officeDocument/2006/relationships/oleObject" Target="file:///C:\Users\Izzat\Dropbox\Apps\ShareLaTeX\chai-ispass17\fig\experiments-postrebuttal.xlsx" TargetMode="External"/></Relationships>
</file>

<file path=ppt/charts/_rels/chart20.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17.xml"/><Relationship Id="rId1" Type="http://schemas.microsoft.com/office/2011/relationships/chartStyle" Target="style17.xml"/></Relationships>
</file>

<file path=ppt/charts/_rels/chart21.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18.xml"/><Relationship Id="rId1" Type="http://schemas.microsoft.com/office/2011/relationships/chartStyle" Target="style18.xml"/></Relationships>
</file>

<file path=ppt/charts/_rels/chart22.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19.xml"/><Relationship Id="rId1" Type="http://schemas.microsoft.com/office/2011/relationships/chartStyle" Target="style19.xml"/></Relationships>
</file>

<file path=ppt/charts/_rels/chart23.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20.xml"/><Relationship Id="rId1" Type="http://schemas.microsoft.com/office/2011/relationships/chartStyle" Target="style20.xml"/></Relationships>
</file>

<file path=ppt/charts/_rels/chart24.xml.rels><?xml version="1.0" encoding="UTF-8" standalone="yes"?>
<Relationships xmlns="http://schemas.openxmlformats.org/package/2006/relationships"><Relationship Id="rId1" Type="http://schemas.openxmlformats.org/officeDocument/2006/relationships/oleObject" Target="file:///C:\Users\Izzat\Dropbox\Apps\ShareLaTeX\chai-ispass17\fig\experiments-postrebuttal.xlsx" TargetMode="External"/></Relationships>
</file>

<file path=ppt/charts/_rels/chart25.xml.rels><?xml version="1.0" encoding="UTF-8" standalone="yes"?>
<Relationships xmlns="http://schemas.openxmlformats.org/package/2006/relationships"><Relationship Id="rId1" Type="http://schemas.openxmlformats.org/officeDocument/2006/relationships/oleObject" Target="file:///C:\Users\Izzat\Dropbox\Apps\ShareLaTeX\chai-ispass17\fig\experiments-postrebuttal.xlsx" TargetMode="External"/></Relationships>
</file>

<file path=ppt/charts/_rels/chart26.xml.rels><?xml version="1.0" encoding="UTF-8" standalone="yes"?>
<Relationships xmlns="http://schemas.openxmlformats.org/package/2006/relationships"><Relationship Id="rId1" Type="http://schemas.openxmlformats.org/officeDocument/2006/relationships/oleObject" Target="file:///C:\Users\Izzat\Dropbox\Apps\ShareLaTeX\chai-ispass17\fig\experiments-postrebuttal.xlsx" TargetMode="External"/></Relationships>
</file>

<file path=ppt/charts/_rels/chart27.xml.rels><?xml version="1.0" encoding="UTF-8" standalone="yes"?>
<Relationships xmlns="http://schemas.openxmlformats.org/package/2006/relationships"><Relationship Id="rId1" Type="http://schemas.openxmlformats.org/officeDocument/2006/relationships/oleObject" Target="file:///C:\Users\Izzat\Dropbox\Apps\ShareLaTeX\chai-ispass17\fig\experiments-postrebuttal.xlsx" TargetMode="External"/></Relationships>
</file>

<file path=ppt/charts/_rels/chart28.xml.rels><?xml version="1.0" encoding="UTF-8" standalone="yes"?>
<Relationships xmlns="http://schemas.openxmlformats.org/package/2006/relationships"><Relationship Id="rId1" Type="http://schemas.openxmlformats.org/officeDocument/2006/relationships/oleObject" Target="file:///D:\Libraries\Dropbox\Dropbox\Apps\ShareLaTeX\chai-dac17\fig\results.xlsx" TargetMode="External"/></Relationships>
</file>

<file path=ppt/charts/_rels/chart29.xml.rels><?xml version="1.0" encoding="UTF-8" standalone="yes"?>
<Relationships xmlns="http://schemas.openxmlformats.org/package/2006/relationships"><Relationship Id="rId1" Type="http://schemas.openxmlformats.org/officeDocument/2006/relationships/oleObject" Target="file:///D:\Libraries\Dropbox\Dropbox\Apps\ShareLaTeX\chai-dac17\fig\result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Izzat\Dropbox\Apps\ShareLaTeX\chai-ispass17\fig\experiments-postrebuttal.xlsx" TargetMode="External"/></Relationships>
</file>

<file path=ppt/charts/_rels/chart4.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1.xml"/><Relationship Id="rId1" Type="http://schemas.microsoft.com/office/2011/relationships/chartStyle" Target="style1.xml"/></Relationships>
</file>

<file path=ppt/charts/_rels/chart5.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2.xml"/><Relationship Id="rId1" Type="http://schemas.microsoft.com/office/2011/relationships/chartStyle" Target="style2.xml"/></Relationships>
</file>

<file path=ppt/charts/_rels/chart6.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3.xml"/><Relationship Id="rId1" Type="http://schemas.microsoft.com/office/2011/relationships/chartStyle" Target="style3.xml"/></Relationships>
</file>

<file path=ppt/charts/_rels/chart7.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4.xml"/><Relationship Id="rId1" Type="http://schemas.microsoft.com/office/2011/relationships/chartStyle" Target="style4.xml"/></Relationships>
</file>

<file path=ppt/charts/_rels/chart8.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5.xml"/><Relationship Id="rId1" Type="http://schemas.microsoft.com/office/2011/relationships/chartStyle" Target="style5.xml"/></Relationships>
</file>

<file path=ppt/charts/_rels/chart9.xml.rels><?xml version="1.0" encoding="UTF-8" standalone="yes"?>
<Relationships xmlns="http://schemas.openxmlformats.org/package/2006/relationships"><Relationship Id="rId3" Type="http://schemas.openxmlformats.org/officeDocument/2006/relationships/oleObject" Target="file:///C:\Users\Izzat\Dropbox\Apps\ShareLaTeX\chai-ispass17\fig\experiments-postrebuttal.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Sheet2!$B$3</c:f>
              <c:strCache>
                <c:ptCount val="1"/>
                <c:pt idx="0">
                  <c:v>12x12 (300x300)</c:v>
                </c:pt>
              </c:strCache>
            </c:strRef>
          </c:tx>
          <c:spPr>
            <a:ln w="12700" cap="rnd">
              <a:solidFill>
                <a:schemeClr val="tx1"/>
              </a:solidFill>
              <a:round/>
            </a:ln>
            <a:effectLst/>
          </c:spPr>
          <c:marker>
            <c:symbol val="circle"/>
            <c:size val="5"/>
            <c:spPr>
              <a:solidFill>
                <a:schemeClr val="bg1"/>
              </a:solidFill>
              <a:ln w="12700">
                <a:solidFill>
                  <a:schemeClr val="tx1"/>
                </a:solidFill>
              </a:ln>
              <a:effectLst/>
            </c:spPr>
          </c:marker>
          <c:cat>
            <c:strRef>
              <c:f>Sheet2!$C$2:$I$2</c:f>
              <c:strCache>
                <c:ptCount val="7"/>
                <c:pt idx="0">
                  <c:v>1CPU</c:v>
                </c:pt>
                <c:pt idx="1">
                  <c:v>2CPU</c:v>
                </c:pt>
                <c:pt idx="2">
                  <c:v>4CPU</c:v>
                </c:pt>
                <c:pt idx="3">
                  <c:v>GPU</c:v>
                </c:pt>
                <c:pt idx="4">
                  <c:v>GPU + 1CPU</c:v>
                </c:pt>
                <c:pt idx="5">
                  <c:v>GPU + 2CPU</c:v>
                </c:pt>
                <c:pt idx="6">
                  <c:v>GPU + 4CPU</c:v>
                </c:pt>
              </c:strCache>
            </c:strRef>
          </c:cat>
          <c:val>
            <c:numRef>
              <c:f>Sheet2!$C$3:$I$3</c:f>
              <c:numCache>
                <c:formatCode>General</c:formatCode>
                <c:ptCount val="7"/>
                <c:pt idx="0">
                  <c:v>3987.7827000000002</c:v>
                </c:pt>
                <c:pt idx="1">
                  <c:v>2001.9548</c:v>
                </c:pt>
                <c:pt idx="2">
                  <c:v>1054.7661000000001</c:v>
                </c:pt>
                <c:pt idx="3">
                  <c:v>215.73740000000001</c:v>
                </c:pt>
                <c:pt idx="4">
                  <c:v>199.09710000000001</c:v>
                </c:pt>
                <c:pt idx="5">
                  <c:v>192.84979999999999</c:v>
                </c:pt>
                <c:pt idx="6">
                  <c:v>181.44649999999999</c:v>
                </c:pt>
              </c:numCache>
            </c:numRef>
          </c:val>
          <c:smooth val="0"/>
          <c:extLst>
            <c:ext xmlns:c16="http://schemas.microsoft.com/office/drawing/2014/chart" uri="{C3380CC4-5D6E-409C-BE32-E72D297353CC}">
              <c16:uniqueId val="{00000000-9A6A-4091-AEF6-7D7BB9DF20ED}"/>
            </c:ext>
          </c:extLst>
        </c:ser>
        <c:ser>
          <c:idx val="1"/>
          <c:order val="1"/>
          <c:tx>
            <c:strRef>
              <c:f>Sheet2!$B$4</c:f>
              <c:strCache>
                <c:ptCount val="1"/>
                <c:pt idx="0">
                  <c:v>8x8 (300x300)</c:v>
                </c:pt>
              </c:strCache>
            </c:strRef>
          </c:tx>
          <c:spPr>
            <a:ln w="12700" cap="rnd">
              <a:solidFill>
                <a:schemeClr val="tx1"/>
              </a:solidFill>
              <a:prstDash val="sysDot"/>
              <a:round/>
            </a:ln>
            <a:effectLst/>
          </c:spPr>
          <c:marker>
            <c:symbol val="circle"/>
            <c:size val="5"/>
            <c:spPr>
              <a:solidFill>
                <a:schemeClr val="bg1">
                  <a:lumMod val="75000"/>
                </a:schemeClr>
              </a:solidFill>
              <a:ln w="12700">
                <a:solidFill>
                  <a:schemeClr val="tx1"/>
                </a:solidFill>
                <a:prstDash val="sysDot"/>
              </a:ln>
              <a:effectLst/>
            </c:spPr>
          </c:marker>
          <c:cat>
            <c:strRef>
              <c:f>Sheet2!$C$2:$I$2</c:f>
              <c:strCache>
                <c:ptCount val="7"/>
                <c:pt idx="0">
                  <c:v>1CPU</c:v>
                </c:pt>
                <c:pt idx="1">
                  <c:v>2CPU</c:v>
                </c:pt>
                <c:pt idx="2">
                  <c:v>4CPU</c:v>
                </c:pt>
                <c:pt idx="3">
                  <c:v>GPU</c:v>
                </c:pt>
                <c:pt idx="4">
                  <c:v>GPU + 1CPU</c:v>
                </c:pt>
                <c:pt idx="5">
                  <c:v>GPU + 2CPU</c:v>
                </c:pt>
                <c:pt idx="6">
                  <c:v>GPU + 4CPU</c:v>
                </c:pt>
              </c:strCache>
            </c:strRef>
          </c:cat>
          <c:val>
            <c:numRef>
              <c:f>Sheet2!$C$4:$I$4</c:f>
              <c:numCache>
                <c:formatCode>General</c:formatCode>
                <c:ptCount val="7"/>
                <c:pt idx="0">
                  <c:v>1344.4468999999999</c:v>
                </c:pt>
                <c:pt idx="1">
                  <c:v>676.68449999999996</c:v>
                </c:pt>
                <c:pt idx="2">
                  <c:v>362.39049999999992</c:v>
                </c:pt>
                <c:pt idx="3">
                  <c:v>77.8279</c:v>
                </c:pt>
                <c:pt idx="4">
                  <c:v>71.287899999999993</c:v>
                </c:pt>
                <c:pt idx="5">
                  <c:v>67.746099999999998</c:v>
                </c:pt>
                <c:pt idx="6">
                  <c:v>63.346400000000003</c:v>
                </c:pt>
              </c:numCache>
            </c:numRef>
          </c:val>
          <c:smooth val="0"/>
          <c:extLst>
            <c:ext xmlns:c16="http://schemas.microsoft.com/office/drawing/2014/chart" uri="{C3380CC4-5D6E-409C-BE32-E72D297353CC}">
              <c16:uniqueId val="{00000001-9A6A-4091-AEF6-7D7BB9DF20ED}"/>
            </c:ext>
          </c:extLst>
        </c:ser>
        <c:ser>
          <c:idx val="2"/>
          <c:order val="2"/>
          <c:tx>
            <c:strRef>
              <c:f>Sheet2!$B$5</c:f>
              <c:strCache>
                <c:ptCount val="1"/>
                <c:pt idx="0">
                  <c:v>4x4 (300x300)</c:v>
                </c:pt>
              </c:strCache>
            </c:strRef>
          </c:tx>
          <c:spPr>
            <a:ln w="12700" cap="rnd">
              <a:solidFill>
                <a:schemeClr val="tx1"/>
              </a:solidFill>
              <a:prstDash val="dash"/>
              <a:round/>
            </a:ln>
            <a:effectLst/>
          </c:spPr>
          <c:marker>
            <c:symbol val="circle"/>
            <c:size val="5"/>
            <c:spPr>
              <a:solidFill>
                <a:schemeClr val="tx1"/>
              </a:solidFill>
              <a:ln w="12700">
                <a:solidFill>
                  <a:schemeClr val="tx1"/>
                </a:solidFill>
                <a:prstDash val="dash"/>
              </a:ln>
              <a:effectLst/>
            </c:spPr>
          </c:marker>
          <c:cat>
            <c:strRef>
              <c:f>Sheet2!$C$2:$I$2</c:f>
              <c:strCache>
                <c:ptCount val="7"/>
                <c:pt idx="0">
                  <c:v>1CPU</c:v>
                </c:pt>
                <c:pt idx="1">
                  <c:v>2CPU</c:v>
                </c:pt>
                <c:pt idx="2">
                  <c:v>4CPU</c:v>
                </c:pt>
                <c:pt idx="3">
                  <c:v>GPU</c:v>
                </c:pt>
                <c:pt idx="4">
                  <c:v>GPU + 1CPU</c:v>
                </c:pt>
                <c:pt idx="5">
                  <c:v>GPU + 2CPU</c:v>
                </c:pt>
                <c:pt idx="6">
                  <c:v>GPU + 4CPU</c:v>
                </c:pt>
              </c:strCache>
            </c:strRef>
          </c:cat>
          <c:val>
            <c:numRef>
              <c:f>Sheet2!$C$5:$I$5</c:f>
              <c:numCache>
                <c:formatCode>General</c:formatCode>
                <c:ptCount val="7"/>
                <c:pt idx="0">
                  <c:v>149.5966</c:v>
                </c:pt>
                <c:pt idx="1">
                  <c:v>78.124099999999999</c:v>
                </c:pt>
                <c:pt idx="2">
                  <c:v>45.971499999999999</c:v>
                </c:pt>
                <c:pt idx="3">
                  <c:v>15.573600000000001</c:v>
                </c:pt>
                <c:pt idx="4">
                  <c:v>12.6463</c:v>
                </c:pt>
                <c:pt idx="5">
                  <c:v>12.049300000000001</c:v>
                </c:pt>
                <c:pt idx="6">
                  <c:v>10.609400000000001</c:v>
                </c:pt>
              </c:numCache>
            </c:numRef>
          </c:val>
          <c:smooth val="0"/>
          <c:extLst>
            <c:ext xmlns:c16="http://schemas.microsoft.com/office/drawing/2014/chart" uri="{C3380CC4-5D6E-409C-BE32-E72D297353CC}">
              <c16:uniqueId val="{00000002-9A6A-4091-AEF6-7D7BB9DF20ED}"/>
            </c:ext>
          </c:extLst>
        </c:ser>
        <c:dLbls>
          <c:showLegendKey val="0"/>
          <c:showVal val="0"/>
          <c:showCatName val="0"/>
          <c:showSerName val="0"/>
          <c:showPercent val="0"/>
          <c:showBubbleSize val="0"/>
        </c:dLbls>
        <c:marker val="1"/>
        <c:smooth val="0"/>
        <c:axId val="-463182672"/>
        <c:axId val="-463180624"/>
      </c:lineChart>
      <c:catAx>
        <c:axId val="-463182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Times" panose="02020603050405020304" pitchFamily="18" charset="0"/>
              </a:defRPr>
            </a:pPr>
            <a:endParaRPr lang="en-CH"/>
          </a:p>
        </c:txPr>
        <c:crossAx val="-463180624"/>
        <c:crossesAt val="4"/>
        <c:auto val="1"/>
        <c:lblAlgn val="ctr"/>
        <c:lblOffset val="100"/>
        <c:noMultiLvlLbl val="0"/>
      </c:catAx>
      <c:valAx>
        <c:axId val="-463180624"/>
        <c:scaling>
          <c:logBase val="2"/>
          <c:orientation val="minMax"/>
          <c:min val="4"/>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Times" panose="02020603050405020304" pitchFamily="18" charset="0"/>
                  </a:defRPr>
                </a:pPr>
                <a:r>
                  <a:rPr lang="en-US" b="1" dirty="0"/>
                  <a:t>Execution Time</a:t>
                </a:r>
                <a:r>
                  <a:rPr lang="en-US" dirty="0"/>
                  <a:t> (</a:t>
                </a:r>
                <a:r>
                  <a:rPr lang="en-US" i="1" dirty="0" err="1"/>
                  <a:t>ms</a:t>
                </a:r>
                <a:r>
                  <a:rPr lang="en-US" dirty="0"/>
                  <a:t>)</a:t>
                </a:r>
              </a:p>
            </c:rich>
          </c:tx>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Times" panose="02020603050405020304" pitchFamily="18" charset="0"/>
              </a:defRPr>
            </a:pPr>
            <a:endParaRPr lang="en-CH"/>
          </a:p>
        </c:txPr>
        <c:crossAx val="-463182672"/>
        <c:crosses val="autoZero"/>
        <c:crossBetween val="between"/>
      </c:valAx>
      <c:spPr>
        <a:noFill/>
        <a:ln>
          <a:noFill/>
        </a:ln>
        <a:effectLst/>
      </c:spPr>
    </c:plotArea>
    <c:legend>
      <c:legendPos val="b"/>
      <c:layout>
        <c:manualLayout>
          <c:xMode val="edge"/>
          <c:yMode val="edge"/>
          <c:x val="0"/>
          <c:y val="0.82149928096118796"/>
          <c:w val="0.38837588483257801"/>
          <c:h val="0.17556677839875401"/>
        </c:manualLayout>
      </c:layout>
      <c:overlay val="1"/>
      <c:spPr>
        <a:solidFill>
          <a:schemeClr val="bg1"/>
        </a:solidFill>
        <a:ln w="9525">
          <a:solidFill>
            <a:schemeClr val="tx1"/>
          </a:solid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Times" panose="02020603050405020304" pitchFamily="18" charset="0"/>
            </a:defRPr>
          </a:pPr>
          <a:endParaRPr lang="en-CH"/>
        </a:p>
      </c:txPr>
    </c:legend>
    <c:plotVisOnly val="1"/>
    <c:dispBlanksAs val="gap"/>
    <c:showDLblsOverMax val="0"/>
  </c:chart>
  <c:spPr>
    <a:noFill/>
    <a:ln>
      <a:noFill/>
    </a:ln>
    <a:effectLst/>
  </c:spPr>
  <c:txPr>
    <a:bodyPr/>
    <a:lstStyle/>
    <a:p>
      <a:pPr>
        <a:defRPr sz="1400" b="0" i="0">
          <a:latin typeface="+mn-lt"/>
          <a:cs typeface="Times" panose="02020603050405020304" pitchFamily="18" charset="0"/>
        </a:defRPr>
      </a:pPr>
      <a:endParaRPr lang="en-CH"/>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Sheet4!$A$9</c:f>
              <c:strCache>
                <c:ptCount val="1"/>
                <c:pt idx="0">
                  <c:v>HSTO</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Sheet4!$B$9:$F$9</c:f>
              <c:numCache>
                <c:formatCode>General</c:formatCode>
                <c:ptCount val="5"/>
                <c:pt idx="0">
                  <c:v>100</c:v>
                </c:pt>
                <c:pt idx="1">
                  <c:v>16.829999999999991</c:v>
                </c:pt>
                <c:pt idx="2">
                  <c:v>87.5</c:v>
                </c:pt>
                <c:pt idx="3">
                  <c:v>91.69</c:v>
                </c:pt>
                <c:pt idx="4">
                  <c:v>21.43</c:v>
                </c:pt>
              </c:numCache>
            </c:numRef>
          </c:val>
          <c:extLst>
            <c:ext xmlns:c16="http://schemas.microsoft.com/office/drawing/2014/chart" uri="{C3380CC4-5D6E-409C-BE32-E72D297353CC}">
              <c16:uniqueId val="{00000000-C9AE-4023-932B-4C339571B88C}"/>
            </c:ext>
          </c:extLst>
        </c:ser>
        <c:dLbls>
          <c:showLegendKey val="0"/>
          <c:showVal val="0"/>
          <c:showCatName val="0"/>
          <c:showSerName val="0"/>
          <c:showPercent val="0"/>
          <c:showBubbleSize val="0"/>
        </c:dLbls>
        <c:axId val="2093672680"/>
        <c:axId val="2093660312"/>
      </c:radarChart>
      <c:catAx>
        <c:axId val="2093672680"/>
        <c:scaling>
          <c:orientation val="minMax"/>
        </c:scaling>
        <c:delete val="1"/>
        <c:axPos val="b"/>
        <c:numFmt formatCode="General" sourceLinked="1"/>
        <c:majorTickMark val="none"/>
        <c:minorTickMark val="none"/>
        <c:tickLblPos val="nextTo"/>
        <c:crossAx val="2093660312"/>
        <c:crosses val="autoZero"/>
        <c:auto val="1"/>
        <c:lblAlgn val="ctr"/>
        <c:lblOffset val="100"/>
        <c:noMultiLvlLbl val="0"/>
      </c:catAx>
      <c:valAx>
        <c:axId val="209366031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9367268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Sheet4!$A$10</c:f>
              <c:strCache>
                <c:ptCount val="1"/>
                <c:pt idx="0">
                  <c:v>PAD</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Sheet4!$B$10:$F$10</c:f>
              <c:numCache>
                <c:formatCode>General</c:formatCode>
                <c:ptCount val="5"/>
                <c:pt idx="0">
                  <c:v>20</c:v>
                </c:pt>
                <c:pt idx="1">
                  <c:v>26.8</c:v>
                </c:pt>
                <c:pt idx="2">
                  <c:v>46.72</c:v>
                </c:pt>
                <c:pt idx="3">
                  <c:v>96.679999999999993</c:v>
                </c:pt>
                <c:pt idx="4">
                  <c:v>15.06</c:v>
                </c:pt>
              </c:numCache>
            </c:numRef>
          </c:val>
          <c:extLst>
            <c:ext xmlns:c16="http://schemas.microsoft.com/office/drawing/2014/chart" uri="{C3380CC4-5D6E-409C-BE32-E72D297353CC}">
              <c16:uniqueId val="{00000000-0823-4441-B363-2B9DF6E02749}"/>
            </c:ext>
          </c:extLst>
        </c:ser>
        <c:dLbls>
          <c:showLegendKey val="0"/>
          <c:showVal val="0"/>
          <c:showCatName val="0"/>
          <c:showSerName val="0"/>
          <c:showPercent val="0"/>
          <c:showBubbleSize val="0"/>
        </c:dLbls>
        <c:axId val="2093598664"/>
        <c:axId val="2093574344"/>
      </c:radarChart>
      <c:catAx>
        <c:axId val="2093598664"/>
        <c:scaling>
          <c:orientation val="minMax"/>
        </c:scaling>
        <c:delete val="1"/>
        <c:axPos val="b"/>
        <c:numFmt formatCode="General" sourceLinked="1"/>
        <c:majorTickMark val="none"/>
        <c:minorTickMark val="none"/>
        <c:tickLblPos val="nextTo"/>
        <c:crossAx val="2093574344"/>
        <c:crosses val="autoZero"/>
        <c:auto val="1"/>
        <c:lblAlgn val="ctr"/>
        <c:lblOffset val="100"/>
        <c:noMultiLvlLbl val="0"/>
      </c:catAx>
      <c:valAx>
        <c:axId val="209357434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9359866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Sheet4!$A$11</c:f>
              <c:strCache>
                <c:ptCount val="1"/>
                <c:pt idx="0">
                  <c:v>RSCD</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Sheet4!$B$11:$F$11</c:f>
              <c:numCache>
                <c:formatCode>General</c:formatCode>
                <c:ptCount val="5"/>
                <c:pt idx="0">
                  <c:v>80</c:v>
                </c:pt>
                <c:pt idx="1">
                  <c:v>88.24</c:v>
                </c:pt>
                <c:pt idx="2">
                  <c:v>99.88</c:v>
                </c:pt>
                <c:pt idx="3">
                  <c:v>80.94</c:v>
                </c:pt>
                <c:pt idx="4">
                  <c:v>39.35</c:v>
                </c:pt>
              </c:numCache>
            </c:numRef>
          </c:val>
          <c:extLst>
            <c:ext xmlns:c16="http://schemas.microsoft.com/office/drawing/2014/chart" uri="{C3380CC4-5D6E-409C-BE32-E72D297353CC}">
              <c16:uniqueId val="{00000000-D800-4119-B47D-20AA83FA27A9}"/>
            </c:ext>
          </c:extLst>
        </c:ser>
        <c:dLbls>
          <c:showLegendKey val="0"/>
          <c:showVal val="0"/>
          <c:showCatName val="0"/>
          <c:showSerName val="0"/>
          <c:showPercent val="0"/>
          <c:showBubbleSize val="0"/>
        </c:dLbls>
        <c:axId val="2093519720"/>
        <c:axId val="2093513256"/>
      </c:radarChart>
      <c:catAx>
        <c:axId val="2093519720"/>
        <c:scaling>
          <c:orientation val="minMax"/>
        </c:scaling>
        <c:delete val="1"/>
        <c:axPos val="b"/>
        <c:numFmt formatCode="General" sourceLinked="1"/>
        <c:majorTickMark val="none"/>
        <c:minorTickMark val="none"/>
        <c:tickLblPos val="nextTo"/>
        <c:crossAx val="2093513256"/>
        <c:crosses val="autoZero"/>
        <c:auto val="1"/>
        <c:lblAlgn val="ctr"/>
        <c:lblOffset val="100"/>
        <c:noMultiLvlLbl val="0"/>
      </c:catAx>
      <c:valAx>
        <c:axId val="2093513256"/>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9351972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Sheet4!$A$12</c:f>
              <c:strCache>
                <c:ptCount val="1"/>
                <c:pt idx="0">
                  <c:v>SC</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Sheet4!$B$12:$F$12</c:f>
              <c:numCache>
                <c:formatCode>General</c:formatCode>
                <c:ptCount val="5"/>
                <c:pt idx="0">
                  <c:v>50</c:v>
                </c:pt>
                <c:pt idx="1">
                  <c:v>14.89</c:v>
                </c:pt>
                <c:pt idx="2">
                  <c:v>13.55</c:v>
                </c:pt>
                <c:pt idx="3">
                  <c:v>75.27</c:v>
                </c:pt>
                <c:pt idx="4">
                  <c:v>55.42</c:v>
                </c:pt>
              </c:numCache>
            </c:numRef>
          </c:val>
          <c:extLst>
            <c:ext xmlns:c16="http://schemas.microsoft.com/office/drawing/2014/chart" uri="{C3380CC4-5D6E-409C-BE32-E72D297353CC}">
              <c16:uniqueId val="{00000000-C9FB-45EC-BF81-D531D11039AB}"/>
            </c:ext>
          </c:extLst>
        </c:ser>
        <c:dLbls>
          <c:showLegendKey val="0"/>
          <c:showVal val="0"/>
          <c:showCatName val="0"/>
          <c:showSerName val="0"/>
          <c:showPercent val="0"/>
          <c:showBubbleSize val="0"/>
        </c:dLbls>
        <c:axId val="2093478600"/>
        <c:axId val="2093474664"/>
      </c:radarChart>
      <c:catAx>
        <c:axId val="2093478600"/>
        <c:scaling>
          <c:orientation val="minMax"/>
        </c:scaling>
        <c:delete val="1"/>
        <c:axPos val="b"/>
        <c:numFmt formatCode="General" sourceLinked="1"/>
        <c:majorTickMark val="none"/>
        <c:minorTickMark val="none"/>
        <c:tickLblPos val="nextTo"/>
        <c:crossAx val="2093474664"/>
        <c:crosses val="autoZero"/>
        <c:auto val="1"/>
        <c:lblAlgn val="ctr"/>
        <c:lblOffset val="100"/>
        <c:noMultiLvlLbl val="0"/>
      </c:catAx>
      <c:valAx>
        <c:axId val="2093474664"/>
        <c:scaling>
          <c:orientation val="minMax"/>
          <c:max val="100"/>
        </c:scaling>
        <c:delete val="1"/>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crossAx val="209347860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Sheet4!$A$7</c:f>
              <c:strCache>
                <c:ptCount val="1"/>
                <c:pt idx="0">
                  <c:v>CEDD_hyst</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Sheet4!$B$7:$F$7</c:f>
              <c:numCache>
                <c:formatCode>General</c:formatCode>
                <c:ptCount val="5"/>
                <c:pt idx="0">
                  <c:v>100</c:v>
                </c:pt>
                <c:pt idx="1">
                  <c:v>27.85</c:v>
                </c:pt>
                <c:pt idx="2">
                  <c:v>82.11</c:v>
                </c:pt>
                <c:pt idx="3">
                  <c:v>82.85</c:v>
                </c:pt>
                <c:pt idx="4">
                  <c:v>19.5</c:v>
                </c:pt>
              </c:numCache>
            </c:numRef>
          </c:val>
          <c:extLst>
            <c:ext xmlns:c16="http://schemas.microsoft.com/office/drawing/2014/chart" uri="{C3380CC4-5D6E-409C-BE32-E72D297353CC}">
              <c16:uniqueId val="{00000000-6E20-4AB1-B11E-F48DDD80B258}"/>
            </c:ext>
          </c:extLst>
        </c:ser>
        <c:dLbls>
          <c:showLegendKey val="0"/>
          <c:showVal val="0"/>
          <c:showCatName val="0"/>
          <c:showSerName val="0"/>
          <c:showPercent val="0"/>
          <c:showBubbleSize val="0"/>
        </c:dLbls>
        <c:axId val="2093433384"/>
        <c:axId val="2093431832"/>
      </c:radarChart>
      <c:catAx>
        <c:axId val="2093433384"/>
        <c:scaling>
          <c:orientation val="minMax"/>
        </c:scaling>
        <c:delete val="1"/>
        <c:axPos val="b"/>
        <c:numFmt formatCode="General" sourceLinked="1"/>
        <c:majorTickMark val="none"/>
        <c:minorTickMark val="none"/>
        <c:tickLblPos val="nextTo"/>
        <c:crossAx val="2093431832"/>
        <c:crosses val="autoZero"/>
        <c:auto val="1"/>
        <c:lblAlgn val="ctr"/>
        <c:lblOffset val="100"/>
        <c:noMultiLvlLbl val="0"/>
      </c:catAx>
      <c:valAx>
        <c:axId val="209343183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9343338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Sheet4!$A$13</c:f>
              <c:strCache>
                <c:ptCount val="1"/>
                <c:pt idx="0">
                  <c:v>TRNS</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Sheet4!$B$13:$F$13</c:f>
              <c:numCache>
                <c:formatCode>General</c:formatCode>
                <c:ptCount val="5"/>
                <c:pt idx="0">
                  <c:v>60</c:v>
                </c:pt>
                <c:pt idx="1">
                  <c:v>30.88</c:v>
                </c:pt>
                <c:pt idx="2">
                  <c:v>33.31</c:v>
                </c:pt>
                <c:pt idx="3">
                  <c:v>82.83</c:v>
                </c:pt>
                <c:pt idx="4">
                  <c:v>18.54</c:v>
                </c:pt>
              </c:numCache>
            </c:numRef>
          </c:val>
          <c:extLst>
            <c:ext xmlns:c16="http://schemas.microsoft.com/office/drawing/2014/chart" uri="{C3380CC4-5D6E-409C-BE32-E72D297353CC}">
              <c16:uniqueId val="{00000000-FB0B-461B-B050-CAFFCCCA230D}"/>
            </c:ext>
          </c:extLst>
        </c:ser>
        <c:dLbls>
          <c:showLegendKey val="0"/>
          <c:showVal val="0"/>
          <c:showCatName val="0"/>
          <c:showSerName val="0"/>
          <c:showPercent val="0"/>
          <c:showBubbleSize val="0"/>
        </c:dLbls>
        <c:axId val="-1975173848"/>
        <c:axId val="2070606200"/>
      </c:radarChart>
      <c:catAx>
        <c:axId val="-1975173848"/>
        <c:scaling>
          <c:orientation val="minMax"/>
        </c:scaling>
        <c:delete val="1"/>
        <c:axPos val="b"/>
        <c:numFmt formatCode="General" sourceLinked="1"/>
        <c:majorTickMark val="none"/>
        <c:minorTickMark val="none"/>
        <c:tickLblPos val="nextTo"/>
        <c:crossAx val="2070606200"/>
        <c:crosses val="autoZero"/>
        <c:auto val="1"/>
        <c:lblAlgn val="ctr"/>
        <c:lblOffset val="100"/>
        <c:noMultiLvlLbl val="0"/>
      </c:catAx>
      <c:valAx>
        <c:axId val="207060620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975173848"/>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Sheet4!$A$15</c:f>
              <c:strCache>
                <c:ptCount val="1"/>
                <c:pt idx="0">
                  <c:v>TQ</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Sheet4!$B$15:$F$15</c:f>
              <c:numCache>
                <c:formatCode>General</c:formatCode>
                <c:ptCount val="5"/>
                <c:pt idx="0">
                  <c:v>100</c:v>
                </c:pt>
                <c:pt idx="1">
                  <c:v>55.04</c:v>
                </c:pt>
                <c:pt idx="2">
                  <c:v>93.31</c:v>
                </c:pt>
                <c:pt idx="3">
                  <c:v>49.97</c:v>
                </c:pt>
                <c:pt idx="4">
                  <c:v>14.46</c:v>
                </c:pt>
              </c:numCache>
            </c:numRef>
          </c:val>
          <c:extLst>
            <c:ext xmlns:c16="http://schemas.microsoft.com/office/drawing/2014/chart" uri="{C3380CC4-5D6E-409C-BE32-E72D297353CC}">
              <c16:uniqueId val="{00000000-90D2-449A-8854-1654EF332CAF}"/>
            </c:ext>
          </c:extLst>
        </c:ser>
        <c:dLbls>
          <c:showLegendKey val="0"/>
          <c:showVal val="0"/>
          <c:showCatName val="0"/>
          <c:showSerName val="0"/>
          <c:showPercent val="0"/>
          <c:showBubbleSize val="0"/>
        </c:dLbls>
        <c:axId val="-1975144600"/>
        <c:axId val="-1975141592"/>
      </c:radarChart>
      <c:catAx>
        <c:axId val="-1975144600"/>
        <c:scaling>
          <c:orientation val="minMax"/>
        </c:scaling>
        <c:delete val="1"/>
        <c:axPos val="b"/>
        <c:numFmt formatCode="General" sourceLinked="1"/>
        <c:majorTickMark val="none"/>
        <c:minorTickMark val="none"/>
        <c:tickLblPos val="nextTo"/>
        <c:crossAx val="-1975141592"/>
        <c:crosses val="autoZero"/>
        <c:auto val="1"/>
        <c:lblAlgn val="ctr"/>
        <c:lblOffset val="100"/>
        <c:noMultiLvlLbl val="0"/>
      </c:catAx>
      <c:valAx>
        <c:axId val="-197514159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97514460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Sheet4!$A$16</c:f>
              <c:strCache>
                <c:ptCount val="1"/>
                <c:pt idx="0">
                  <c:v>TQH</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Sheet4!$B$16:$F$16</c:f>
              <c:numCache>
                <c:formatCode>General</c:formatCode>
                <c:ptCount val="5"/>
                <c:pt idx="0">
                  <c:v>100</c:v>
                </c:pt>
                <c:pt idx="1">
                  <c:v>41.81</c:v>
                </c:pt>
                <c:pt idx="2">
                  <c:v>0.04</c:v>
                </c:pt>
                <c:pt idx="3">
                  <c:v>99.91</c:v>
                </c:pt>
                <c:pt idx="4">
                  <c:v>47.19</c:v>
                </c:pt>
              </c:numCache>
            </c:numRef>
          </c:val>
          <c:extLst>
            <c:ext xmlns:c16="http://schemas.microsoft.com/office/drawing/2014/chart" uri="{C3380CC4-5D6E-409C-BE32-E72D297353CC}">
              <c16:uniqueId val="{00000000-A9FE-47DD-ACEA-B1776802B33A}"/>
            </c:ext>
          </c:extLst>
        </c:ser>
        <c:dLbls>
          <c:showLegendKey val="0"/>
          <c:showVal val="0"/>
          <c:showCatName val="0"/>
          <c:showSerName val="0"/>
          <c:showPercent val="0"/>
          <c:showBubbleSize val="0"/>
        </c:dLbls>
        <c:axId val="-1974904872"/>
        <c:axId val="-1975014728"/>
      </c:radarChart>
      <c:catAx>
        <c:axId val="-1974904872"/>
        <c:scaling>
          <c:orientation val="minMax"/>
        </c:scaling>
        <c:delete val="1"/>
        <c:axPos val="b"/>
        <c:numFmt formatCode="General" sourceLinked="1"/>
        <c:majorTickMark val="none"/>
        <c:minorTickMark val="none"/>
        <c:tickLblPos val="nextTo"/>
        <c:crossAx val="-1975014728"/>
        <c:crosses val="autoZero"/>
        <c:auto val="1"/>
        <c:lblAlgn val="ctr"/>
        <c:lblOffset val="100"/>
        <c:noMultiLvlLbl val="0"/>
      </c:catAx>
      <c:valAx>
        <c:axId val="-197501472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974904872"/>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Sheet4!$A$17</c:f>
              <c:strCache>
                <c:ptCount val="1"/>
                <c:pt idx="0">
                  <c:v>BFS</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Sheet4!$B$17:$F$17</c:f>
              <c:numCache>
                <c:formatCode>General</c:formatCode>
                <c:ptCount val="5"/>
                <c:pt idx="0">
                  <c:v>80</c:v>
                </c:pt>
                <c:pt idx="1">
                  <c:v>14.51</c:v>
                </c:pt>
                <c:pt idx="2">
                  <c:v>85.89</c:v>
                </c:pt>
                <c:pt idx="3">
                  <c:v>55.51</c:v>
                </c:pt>
                <c:pt idx="4">
                  <c:v>1.31</c:v>
                </c:pt>
              </c:numCache>
            </c:numRef>
          </c:val>
          <c:extLst>
            <c:ext xmlns:c16="http://schemas.microsoft.com/office/drawing/2014/chart" uri="{C3380CC4-5D6E-409C-BE32-E72D297353CC}">
              <c16:uniqueId val="{00000000-EBCA-4777-A9D5-137E5C580EB3}"/>
            </c:ext>
          </c:extLst>
        </c:ser>
        <c:dLbls>
          <c:showLegendKey val="0"/>
          <c:showVal val="0"/>
          <c:showCatName val="0"/>
          <c:showSerName val="0"/>
          <c:showPercent val="0"/>
          <c:showBubbleSize val="0"/>
        </c:dLbls>
        <c:axId val="-1974553592"/>
        <c:axId val="-1974550584"/>
      </c:radarChart>
      <c:catAx>
        <c:axId val="-1974553592"/>
        <c:scaling>
          <c:orientation val="minMax"/>
        </c:scaling>
        <c:delete val="1"/>
        <c:axPos val="b"/>
        <c:numFmt formatCode="General" sourceLinked="1"/>
        <c:majorTickMark val="none"/>
        <c:minorTickMark val="none"/>
        <c:tickLblPos val="nextTo"/>
        <c:crossAx val="-1974550584"/>
        <c:crosses val="autoZero"/>
        <c:auto val="1"/>
        <c:lblAlgn val="ctr"/>
        <c:lblOffset val="100"/>
        <c:noMultiLvlLbl val="0"/>
      </c:catAx>
      <c:valAx>
        <c:axId val="-197455058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974553592"/>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Sheet4!$A$18</c:f>
              <c:strCache>
                <c:ptCount val="1"/>
                <c:pt idx="0">
                  <c:v>CEDT_gaussian</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Sheet4!$B$18:$F$18</c:f>
              <c:numCache>
                <c:formatCode>General</c:formatCode>
                <c:ptCount val="5"/>
                <c:pt idx="0">
                  <c:v>100</c:v>
                </c:pt>
                <c:pt idx="1">
                  <c:v>60.72</c:v>
                </c:pt>
                <c:pt idx="2">
                  <c:v>80.14</c:v>
                </c:pt>
                <c:pt idx="3">
                  <c:v>65.760000000000005</c:v>
                </c:pt>
                <c:pt idx="4">
                  <c:v>71.19</c:v>
                </c:pt>
              </c:numCache>
            </c:numRef>
          </c:val>
          <c:extLst>
            <c:ext xmlns:c16="http://schemas.microsoft.com/office/drawing/2014/chart" uri="{C3380CC4-5D6E-409C-BE32-E72D297353CC}">
              <c16:uniqueId val="{00000000-9FA4-4354-8648-AEDD6EA77D23}"/>
            </c:ext>
          </c:extLst>
        </c:ser>
        <c:dLbls>
          <c:showLegendKey val="0"/>
          <c:showVal val="0"/>
          <c:showCatName val="0"/>
          <c:showSerName val="0"/>
          <c:showPercent val="0"/>
          <c:showBubbleSize val="0"/>
        </c:dLbls>
        <c:axId val="-2105376344"/>
        <c:axId val="-2105199240"/>
      </c:radarChart>
      <c:catAx>
        <c:axId val="-2105376344"/>
        <c:scaling>
          <c:orientation val="minMax"/>
        </c:scaling>
        <c:delete val="1"/>
        <c:axPos val="b"/>
        <c:numFmt formatCode="General" sourceLinked="1"/>
        <c:majorTickMark val="none"/>
        <c:minorTickMark val="none"/>
        <c:tickLblPos val="nextTo"/>
        <c:crossAx val="-2105199240"/>
        <c:crosses val="autoZero"/>
        <c:auto val="1"/>
        <c:lblAlgn val="ctr"/>
        <c:lblOffset val="100"/>
        <c:noMultiLvlLbl val="0"/>
      </c:catAx>
      <c:valAx>
        <c:axId val="-210519924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10537634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Sheet2!$B$21</c:f>
              <c:strCache>
                <c:ptCount val="1"/>
                <c:pt idx="0">
                  <c:v>1</c:v>
                </c:pt>
              </c:strCache>
            </c:strRef>
          </c:tx>
          <c:spPr>
            <a:ln w="12700" cap="rnd">
              <a:solidFill>
                <a:schemeClr val="tx1"/>
              </a:solidFill>
              <a:round/>
            </a:ln>
            <a:effectLst/>
          </c:spPr>
          <c:marker>
            <c:symbol val="circle"/>
            <c:size val="5"/>
            <c:spPr>
              <a:solidFill>
                <a:schemeClr val="bg1"/>
              </a:solidFill>
              <a:ln w="12700">
                <a:solidFill>
                  <a:schemeClr val="tx1"/>
                </a:solidFill>
              </a:ln>
              <a:effectLst/>
            </c:spPr>
          </c:marker>
          <c:cat>
            <c:strRef>
              <c:f>Sheet2!$C$2:$I$2</c:f>
              <c:strCache>
                <c:ptCount val="7"/>
                <c:pt idx="0">
                  <c:v>1CPU</c:v>
                </c:pt>
                <c:pt idx="1">
                  <c:v>2CPU</c:v>
                </c:pt>
                <c:pt idx="2">
                  <c:v>4CPU</c:v>
                </c:pt>
                <c:pt idx="3">
                  <c:v>GPU</c:v>
                </c:pt>
                <c:pt idx="4">
                  <c:v>GPU + 1CPU</c:v>
                </c:pt>
                <c:pt idx="5">
                  <c:v>GPU + 2CPU</c:v>
                </c:pt>
                <c:pt idx="6">
                  <c:v>GPU + 4CPU</c:v>
                </c:pt>
              </c:strCache>
            </c:strRef>
          </c:cat>
          <c:val>
            <c:numRef>
              <c:f>Sheet2!$C$21:$I$21</c:f>
              <c:numCache>
                <c:formatCode>General</c:formatCode>
                <c:ptCount val="7"/>
                <c:pt idx="0">
                  <c:v>123.5724</c:v>
                </c:pt>
                <c:pt idx="1">
                  <c:v>63.512500000000003</c:v>
                </c:pt>
                <c:pt idx="2">
                  <c:v>41.654899999999998</c:v>
                </c:pt>
                <c:pt idx="3">
                  <c:v>31.461300000000001</c:v>
                </c:pt>
                <c:pt idx="4">
                  <c:v>22.116099999999999</c:v>
                </c:pt>
                <c:pt idx="5">
                  <c:v>19.321200000000001</c:v>
                </c:pt>
                <c:pt idx="6">
                  <c:v>18.194600000000001</c:v>
                </c:pt>
              </c:numCache>
            </c:numRef>
          </c:val>
          <c:smooth val="0"/>
          <c:extLst>
            <c:ext xmlns:c16="http://schemas.microsoft.com/office/drawing/2014/chart" uri="{C3380CC4-5D6E-409C-BE32-E72D297353CC}">
              <c16:uniqueId val="{00000000-0DEE-4C6F-A382-344A60BE67CA}"/>
            </c:ext>
          </c:extLst>
        </c:ser>
        <c:ser>
          <c:idx val="1"/>
          <c:order val="1"/>
          <c:tx>
            <c:strRef>
              <c:f>Sheet2!$B$22</c:f>
              <c:strCache>
                <c:ptCount val="1"/>
                <c:pt idx="0">
                  <c:v>0.5</c:v>
                </c:pt>
              </c:strCache>
            </c:strRef>
          </c:tx>
          <c:spPr>
            <a:ln w="12700" cap="rnd">
              <a:solidFill>
                <a:schemeClr val="tx1"/>
              </a:solidFill>
              <a:prstDash val="sysDot"/>
              <a:round/>
            </a:ln>
            <a:effectLst/>
          </c:spPr>
          <c:marker>
            <c:symbol val="circle"/>
            <c:size val="5"/>
            <c:spPr>
              <a:solidFill>
                <a:schemeClr val="bg1">
                  <a:lumMod val="75000"/>
                </a:schemeClr>
              </a:solidFill>
              <a:ln w="12700">
                <a:solidFill>
                  <a:schemeClr val="tx1"/>
                </a:solidFill>
                <a:prstDash val="sysDot"/>
              </a:ln>
              <a:effectLst/>
            </c:spPr>
          </c:marker>
          <c:cat>
            <c:strRef>
              <c:f>Sheet2!$C$2:$I$2</c:f>
              <c:strCache>
                <c:ptCount val="7"/>
                <c:pt idx="0">
                  <c:v>1CPU</c:v>
                </c:pt>
                <c:pt idx="1">
                  <c:v>2CPU</c:v>
                </c:pt>
                <c:pt idx="2">
                  <c:v>4CPU</c:v>
                </c:pt>
                <c:pt idx="3">
                  <c:v>GPU</c:v>
                </c:pt>
                <c:pt idx="4">
                  <c:v>GPU + 1CPU</c:v>
                </c:pt>
                <c:pt idx="5">
                  <c:v>GPU + 2CPU</c:v>
                </c:pt>
                <c:pt idx="6">
                  <c:v>GPU + 4CPU</c:v>
                </c:pt>
              </c:strCache>
            </c:strRef>
          </c:cat>
          <c:val>
            <c:numRef>
              <c:f>Sheet2!$C$22:$I$22</c:f>
              <c:numCache>
                <c:formatCode>General</c:formatCode>
                <c:ptCount val="7"/>
                <c:pt idx="0">
                  <c:v>272.14370000000002</c:v>
                </c:pt>
                <c:pt idx="1">
                  <c:v>140.35140000000001</c:v>
                </c:pt>
                <c:pt idx="2">
                  <c:v>75.888999999999982</c:v>
                </c:pt>
                <c:pt idx="3">
                  <c:v>31.461500000000001</c:v>
                </c:pt>
                <c:pt idx="4">
                  <c:v>24.316700000000001</c:v>
                </c:pt>
                <c:pt idx="5">
                  <c:v>22.7361</c:v>
                </c:pt>
                <c:pt idx="6">
                  <c:v>21.32239999999998</c:v>
                </c:pt>
              </c:numCache>
            </c:numRef>
          </c:val>
          <c:smooth val="0"/>
          <c:extLst>
            <c:ext xmlns:c16="http://schemas.microsoft.com/office/drawing/2014/chart" uri="{C3380CC4-5D6E-409C-BE32-E72D297353CC}">
              <c16:uniqueId val="{00000001-0DEE-4C6F-A382-344A60BE67CA}"/>
            </c:ext>
          </c:extLst>
        </c:ser>
        <c:ser>
          <c:idx val="2"/>
          <c:order val="2"/>
          <c:tx>
            <c:strRef>
              <c:f>Sheet2!$B$23</c:f>
              <c:strCache>
                <c:ptCount val="1"/>
                <c:pt idx="0">
                  <c:v>0</c:v>
                </c:pt>
              </c:strCache>
            </c:strRef>
          </c:tx>
          <c:spPr>
            <a:ln w="12700" cap="rnd">
              <a:solidFill>
                <a:schemeClr val="tx1"/>
              </a:solidFill>
              <a:prstDash val="dash"/>
              <a:round/>
            </a:ln>
            <a:effectLst/>
          </c:spPr>
          <c:marker>
            <c:symbol val="circle"/>
            <c:size val="5"/>
            <c:spPr>
              <a:solidFill>
                <a:schemeClr val="tx1"/>
              </a:solidFill>
              <a:ln w="12700">
                <a:solidFill>
                  <a:schemeClr val="tx1"/>
                </a:solidFill>
                <a:prstDash val="dash"/>
              </a:ln>
              <a:effectLst/>
            </c:spPr>
          </c:marker>
          <c:cat>
            <c:strRef>
              <c:f>Sheet2!$C$2:$I$2</c:f>
              <c:strCache>
                <c:ptCount val="7"/>
                <c:pt idx="0">
                  <c:v>1CPU</c:v>
                </c:pt>
                <c:pt idx="1">
                  <c:v>2CPU</c:v>
                </c:pt>
                <c:pt idx="2">
                  <c:v>4CPU</c:v>
                </c:pt>
                <c:pt idx="3">
                  <c:v>GPU</c:v>
                </c:pt>
                <c:pt idx="4">
                  <c:v>GPU + 1CPU</c:v>
                </c:pt>
                <c:pt idx="5">
                  <c:v>GPU + 2CPU</c:v>
                </c:pt>
                <c:pt idx="6">
                  <c:v>GPU + 4CPU</c:v>
                </c:pt>
              </c:strCache>
            </c:strRef>
          </c:cat>
          <c:val>
            <c:numRef>
              <c:f>Sheet2!$C$23:$I$23</c:f>
              <c:numCache>
                <c:formatCode>General</c:formatCode>
                <c:ptCount val="7"/>
                <c:pt idx="0">
                  <c:v>104.70050000000001</c:v>
                </c:pt>
                <c:pt idx="1">
                  <c:v>53.198099999999997</c:v>
                </c:pt>
                <c:pt idx="2">
                  <c:v>37.260600000000011</c:v>
                </c:pt>
                <c:pt idx="3">
                  <c:v>30.382100000000001</c:v>
                </c:pt>
                <c:pt idx="4">
                  <c:v>20.8947</c:v>
                </c:pt>
                <c:pt idx="5">
                  <c:v>17.8444</c:v>
                </c:pt>
                <c:pt idx="6">
                  <c:v>16.7102</c:v>
                </c:pt>
              </c:numCache>
            </c:numRef>
          </c:val>
          <c:smooth val="0"/>
          <c:extLst>
            <c:ext xmlns:c16="http://schemas.microsoft.com/office/drawing/2014/chart" uri="{C3380CC4-5D6E-409C-BE32-E72D297353CC}">
              <c16:uniqueId val="{00000002-0DEE-4C6F-A382-344A60BE67CA}"/>
            </c:ext>
          </c:extLst>
        </c:ser>
        <c:dLbls>
          <c:showLegendKey val="0"/>
          <c:showVal val="0"/>
          <c:showCatName val="0"/>
          <c:showSerName val="0"/>
          <c:showPercent val="0"/>
          <c:showBubbleSize val="0"/>
        </c:dLbls>
        <c:marker val="1"/>
        <c:smooth val="0"/>
        <c:axId val="-463045168"/>
        <c:axId val="-463043376"/>
      </c:lineChart>
      <c:catAx>
        <c:axId val="-463045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Times" panose="02020603050405020304" pitchFamily="18" charset="0"/>
              </a:defRPr>
            </a:pPr>
            <a:endParaRPr lang="en-CH"/>
          </a:p>
        </c:txPr>
        <c:crossAx val="-463043376"/>
        <c:crossesAt val="8"/>
        <c:auto val="1"/>
        <c:lblAlgn val="ctr"/>
        <c:lblOffset val="100"/>
        <c:noMultiLvlLbl val="0"/>
      </c:catAx>
      <c:valAx>
        <c:axId val="-463043376"/>
        <c:scaling>
          <c:logBase val="2"/>
          <c:orientation val="minMax"/>
          <c:min val="8"/>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Times" panose="02020603050405020304" pitchFamily="18" charset="0"/>
                  </a:defRPr>
                </a:pPr>
                <a:r>
                  <a:rPr lang="en-US" b="1" dirty="0"/>
                  <a:t>Execution Time</a:t>
                </a:r>
                <a:r>
                  <a:rPr lang="en-US" dirty="0"/>
                  <a:t> (</a:t>
                </a:r>
                <a:r>
                  <a:rPr lang="en-US" i="1" dirty="0" err="1"/>
                  <a:t>ms</a:t>
                </a:r>
                <a:r>
                  <a:rPr lang="en-US" dirty="0"/>
                  <a:t>)</a:t>
                </a:r>
              </a:p>
            </c:rich>
          </c:tx>
          <c:layout>
            <c:manualLayout>
              <c:xMode val="edge"/>
              <c:yMode val="edge"/>
              <c:x val="2.3569023569023601E-2"/>
              <c:y val="2.0491125487168398E-2"/>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Times" panose="02020603050405020304" pitchFamily="18" charset="0"/>
              </a:defRPr>
            </a:pPr>
            <a:endParaRPr lang="en-CH"/>
          </a:p>
        </c:txPr>
        <c:crossAx val="-463045168"/>
        <c:crosses val="autoZero"/>
        <c:crossBetween val="between"/>
      </c:valAx>
      <c:spPr>
        <a:noFill/>
        <a:ln>
          <a:noFill/>
        </a:ln>
        <a:effectLst/>
      </c:spPr>
    </c:plotArea>
    <c:legend>
      <c:legendPos val="b"/>
      <c:layout>
        <c:manualLayout>
          <c:xMode val="edge"/>
          <c:yMode val="edge"/>
          <c:x val="0"/>
          <c:y val="0.75350386144772197"/>
          <c:w val="0.170175449854789"/>
          <c:h val="0.243229075532225"/>
        </c:manualLayout>
      </c:layout>
      <c:overlay val="1"/>
      <c:spPr>
        <a:solidFill>
          <a:schemeClr val="bg1"/>
        </a:solidFill>
        <a:ln w="9525">
          <a:solidFill>
            <a:schemeClr val="tx1"/>
          </a:solid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Times" panose="02020603050405020304" pitchFamily="18" charset="0"/>
            </a:defRPr>
          </a:pPr>
          <a:endParaRPr lang="en-CH"/>
        </a:p>
      </c:txPr>
    </c:legend>
    <c:plotVisOnly val="1"/>
    <c:dispBlanksAs val="gap"/>
    <c:showDLblsOverMax val="0"/>
  </c:chart>
  <c:spPr>
    <a:noFill/>
    <a:ln>
      <a:noFill/>
    </a:ln>
    <a:effectLst/>
  </c:spPr>
  <c:txPr>
    <a:bodyPr/>
    <a:lstStyle/>
    <a:p>
      <a:pPr>
        <a:defRPr sz="1400" b="0" i="0">
          <a:latin typeface="+mn-lt"/>
          <a:cs typeface="Times" panose="02020603050405020304" pitchFamily="18" charset="0"/>
        </a:defRPr>
      </a:pPr>
      <a:endParaRPr lang="en-CH"/>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Sheet4!$A$19</c:f>
              <c:strCache>
                <c:ptCount val="1"/>
                <c:pt idx="0">
                  <c:v>CEDT_sobel</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Sheet4!$B$19:$F$19</c:f>
              <c:numCache>
                <c:formatCode>General</c:formatCode>
                <c:ptCount val="5"/>
                <c:pt idx="0">
                  <c:v>100</c:v>
                </c:pt>
                <c:pt idx="1">
                  <c:v>47.11</c:v>
                </c:pt>
                <c:pt idx="2">
                  <c:v>83.01</c:v>
                </c:pt>
                <c:pt idx="3">
                  <c:v>71.8</c:v>
                </c:pt>
                <c:pt idx="4">
                  <c:v>69.41</c:v>
                </c:pt>
              </c:numCache>
            </c:numRef>
          </c:val>
          <c:extLst>
            <c:ext xmlns:c16="http://schemas.microsoft.com/office/drawing/2014/chart" uri="{C3380CC4-5D6E-409C-BE32-E72D297353CC}">
              <c16:uniqueId val="{00000000-5B52-489F-9B33-7159CD7E9667}"/>
            </c:ext>
          </c:extLst>
        </c:ser>
        <c:dLbls>
          <c:showLegendKey val="0"/>
          <c:showVal val="0"/>
          <c:showCatName val="0"/>
          <c:showSerName val="0"/>
          <c:showPercent val="0"/>
          <c:showBubbleSize val="0"/>
        </c:dLbls>
        <c:axId val="-1974871000"/>
        <c:axId val="-2145157656"/>
      </c:radarChart>
      <c:catAx>
        <c:axId val="-1974871000"/>
        <c:scaling>
          <c:orientation val="minMax"/>
        </c:scaling>
        <c:delete val="1"/>
        <c:axPos val="b"/>
        <c:numFmt formatCode="General" sourceLinked="1"/>
        <c:majorTickMark val="none"/>
        <c:minorTickMark val="none"/>
        <c:tickLblPos val="nextTo"/>
        <c:crossAx val="-2145157656"/>
        <c:crosses val="autoZero"/>
        <c:auto val="1"/>
        <c:lblAlgn val="ctr"/>
        <c:lblOffset val="100"/>
        <c:noMultiLvlLbl val="0"/>
      </c:catAx>
      <c:valAx>
        <c:axId val="-2145157656"/>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97487100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Sheet4!$A$14</c:f>
              <c:strCache>
                <c:ptCount val="1"/>
                <c:pt idx="0">
                  <c:v>RSCT</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Sheet4!$B$14:$F$14</c:f>
              <c:numCache>
                <c:formatCode>General</c:formatCode>
                <c:ptCount val="5"/>
                <c:pt idx="0">
                  <c:v>100</c:v>
                </c:pt>
                <c:pt idx="1">
                  <c:v>95.09</c:v>
                </c:pt>
                <c:pt idx="2">
                  <c:v>99.9</c:v>
                </c:pt>
                <c:pt idx="3">
                  <c:v>87.16</c:v>
                </c:pt>
                <c:pt idx="4">
                  <c:v>36.81</c:v>
                </c:pt>
              </c:numCache>
            </c:numRef>
          </c:val>
          <c:extLst>
            <c:ext xmlns:c16="http://schemas.microsoft.com/office/drawing/2014/chart" uri="{C3380CC4-5D6E-409C-BE32-E72D297353CC}">
              <c16:uniqueId val="{00000000-F2CA-49DA-860C-D9A2B91E25F6}"/>
            </c:ext>
          </c:extLst>
        </c:ser>
        <c:dLbls>
          <c:showLegendKey val="0"/>
          <c:showVal val="0"/>
          <c:showCatName val="0"/>
          <c:showSerName val="0"/>
          <c:showPercent val="0"/>
          <c:showBubbleSize val="0"/>
        </c:dLbls>
        <c:axId val="-1975238152"/>
        <c:axId val="-2105503352"/>
      </c:radarChart>
      <c:catAx>
        <c:axId val="-1975238152"/>
        <c:scaling>
          <c:orientation val="minMax"/>
        </c:scaling>
        <c:delete val="1"/>
        <c:axPos val="b"/>
        <c:numFmt formatCode="General" sourceLinked="1"/>
        <c:majorTickMark val="none"/>
        <c:minorTickMark val="none"/>
        <c:tickLblPos val="nextTo"/>
        <c:crossAx val="-2105503352"/>
        <c:crosses val="autoZero"/>
        <c:auto val="1"/>
        <c:lblAlgn val="ctr"/>
        <c:lblOffset val="100"/>
        <c:noMultiLvlLbl val="0"/>
      </c:catAx>
      <c:valAx>
        <c:axId val="-210550335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975238152"/>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Sheet4!$A$20</c:f>
              <c:strCache>
                <c:ptCount val="1"/>
                <c:pt idx="0">
                  <c:v>SSSP</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Sheet4!$B$20:$F$20</c:f>
              <c:numCache>
                <c:formatCode>General</c:formatCode>
                <c:ptCount val="5"/>
                <c:pt idx="0">
                  <c:v>22.5</c:v>
                </c:pt>
                <c:pt idx="1">
                  <c:v>16.920000000000002</c:v>
                </c:pt>
                <c:pt idx="2">
                  <c:v>60.88</c:v>
                </c:pt>
                <c:pt idx="3">
                  <c:v>64.209999999999994</c:v>
                </c:pt>
                <c:pt idx="4">
                  <c:v>0.88</c:v>
                </c:pt>
              </c:numCache>
            </c:numRef>
          </c:val>
          <c:extLst>
            <c:ext xmlns:c16="http://schemas.microsoft.com/office/drawing/2014/chart" uri="{C3380CC4-5D6E-409C-BE32-E72D297353CC}">
              <c16:uniqueId val="{00000000-5C71-4EA5-B2F2-E045845689AC}"/>
            </c:ext>
          </c:extLst>
        </c:ser>
        <c:dLbls>
          <c:showLegendKey val="0"/>
          <c:showVal val="0"/>
          <c:showCatName val="0"/>
          <c:showSerName val="0"/>
          <c:showPercent val="0"/>
          <c:showBubbleSize val="0"/>
        </c:dLbls>
        <c:axId val="-1972393880"/>
        <c:axId val="-1972392472"/>
      </c:radarChart>
      <c:catAx>
        <c:axId val="-1972393880"/>
        <c:scaling>
          <c:orientation val="minMax"/>
        </c:scaling>
        <c:delete val="1"/>
        <c:axPos val="b"/>
        <c:numFmt formatCode="General" sourceLinked="1"/>
        <c:majorTickMark val="none"/>
        <c:minorTickMark val="none"/>
        <c:tickLblPos val="nextTo"/>
        <c:crossAx val="-1972392472"/>
        <c:crosses val="autoZero"/>
        <c:auto val="1"/>
        <c:lblAlgn val="ctr"/>
        <c:lblOffset val="100"/>
        <c:noMultiLvlLbl val="0"/>
      </c:catAx>
      <c:valAx>
        <c:axId val="-1972392472"/>
        <c:scaling>
          <c:orientation val="minMax"/>
          <c:max val="100"/>
        </c:scaling>
        <c:delete val="1"/>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crossAx val="-197239388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CUDA!$B$2</c:f>
              <c:strCache>
                <c:ptCount val="1"/>
                <c:pt idx="0">
                  <c:v>CPU</c:v>
                </c:pt>
              </c:strCache>
            </c:strRef>
          </c:tx>
          <c:spPr>
            <a:solidFill>
              <a:srgbClr val="0070C0"/>
            </a:solidFill>
            <a:ln>
              <a:solidFill>
                <a:schemeClr val="tx1"/>
              </a:solidFill>
            </a:ln>
            <a:effectLst/>
          </c:spPr>
          <c:invertIfNegative val="0"/>
          <c:cat>
            <c:strRef>
              <c:f>CUDA!$A$3:$A$16</c:f>
              <c:strCache>
                <c:ptCount val="14"/>
                <c:pt idx="0">
                  <c:v>BS</c:v>
                </c:pt>
                <c:pt idx="1">
                  <c:v>CEDD</c:v>
                </c:pt>
                <c:pt idx="2">
                  <c:v>HSTI</c:v>
                </c:pt>
                <c:pt idx="3">
                  <c:v>HSTO</c:v>
                </c:pt>
                <c:pt idx="4">
                  <c:v>PAD</c:v>
                </c:pt>
                <c:pt idx="5">
                  <c:v>RSCD</c:v>
                </c:pt>
                <c:pt idx="6">
                  <c:v>SC</c:v>
                </c:pt>
                <c:pt idx="7">
                  <c:v>TRNS</c:v>
                </c:pt>
                <c:pt idx="8">
                  <c:v>RSCT</c:v>
                </c:pt>
                <c:pt idx="9">
                  <c:v>TQ</c:v>
                </c:pt>
                <c:pt idx="10">
                  <c:v>TQH</c:v>
                </c:pt>
                <c:pt idx="11">
                  <c:v>BFS</c:v>
                </c:pt>
                <c:pt idx="12">
                  <c:v>CEDT</c:v>
                </c:pt>
                <c:pt idx="13">
                  <c:v>SSSP</c:v>
                </c:pt>
              </c:strCache>
            </c:strRef>
          </c:cat>
          <c:val>
            <c:numRef>
              <c:f>CUDA!$B$3:$B$16</c:f>
              <c:numCache>
                <c:formatCode>General</c:formatCode>
                <c:ptCount val="14"/>
                <c:pt idx="0">
                  <c:v>0.16474370264628399</c:v>
                </c:pt>
                <c:pt idx="1">
                  <c:v>1.502360924231664</c:v>
                </c:pt>
                <c:pt idx="2">
                  <c:v>1.468668286328781</c:v>
                </c:pt>
                <c:pt idx="3">
                  <c:v>5.6157814469996903E-2</c:v>
                </c:pt>
                <c:pt idx="4">
                  <c:v>0.189533145186319</c:v>
                </c:pt>
                <c:pt idx="5">
                  <c:v>0.30968884973098798</c:v>
                </c:pt>
                <c:pt idx="6">
                  <c:v>0.15596013408182699</c:v>
                </c:pt>
                <c:pt idx="7">
                  <c:v>2.2998620177728699</c:v>
                </c:pt>
                <c:pt idx="8">
                  <c:v>0.70454873960221398</c:v>
                </c:pt>
                <c:pt idx="9">
                  <c:v>0.25786917576013102</c:v>
                </c:pt>
                <c:pt idx="10">
                  <c:v>2.5035958072594001E-2</c:v>
                </c:pt>
                <c:pt idx="11">
                  <c:v>1.1146225285415681</c:v>
                </c:pt>
                <c:pt idx="12">
                  <c:v>1.6237988093867219</c:v>
                </c:pt>
                <c:pt idx="13">
                  <c:v>1.04638390066575E-2</c:v>
                </c:pt>
              </c:numCache>
            </c:numRef>
          </c:val>
          <c:extLst>
            <c:ext xmlns:c16="http://schemas.microsoft.com/office/drawing/2014/chart" uri="{C3380CC4-5D6E-409C-BE32-E72D297353CC}">
              <c16:uniqueId val="{00000000-A615-4C90-ACF6-F0B0A685D38E}"/>
            </c:ext>
          </c:extLst>
        </c:ser>
        <c:ser>
          <c:idx val="1"/>
          <c:order val="1"/>
          <c:tx>
            <c:strRef>
              <c:f>CUDA!$C$2</c:f>
              <c:strCache>
                <c:ptCount val="1"/>
                <c:pt idx="0">
                  <c:v>GPU</c:v>
                </c:pt>
              </c:strCache>
            </c:strRef>
          </c:tx>
          <c:spPr>
            <a:solidFill>
              <a:srgbClr val="00B050"/>
            </a:solidFill>
            <a:ln>
              <a:solidFill>
                <a:schemeClr val="tx1"/>
              </a:solidFill>
            </a:ln>
            <a:effectLst/>
          </c:spPr>
          <c:invertIfNegative val="0"/>
          <c:cat>
            <c:strRef>
              <c:f>CUDA!$A$3:$A$16</c:f>
              <c:strCache>
                <c:ptCount val="14"/>
                <c:pt idx="0">
                  <c:v>BS</c:v>
                </c:pt>
                <c:pt idx="1">
                  <c:v>CEDD</c:v>
                </c:pt>
                <c:pt idx="2">
                  <c:v>HSTI</c:v>
                </c:pt>
                <c:pt idx="3">
                  <c:v>HSTO</c:v>
                </c:pt>
                <c:pt idx="4">
                  <c:v>PAD</c:v>
                </c:pt>
                <c:pt idx="5">
                  <c:v>RSCD</c:v>
                </c:pt>
                <c:pt idx="6">
                  <c:v>SC</c:v>
                </c:pt>
                <c:pt idx="7">
                  <c:v>TRNS</c:v>
                </c:pt>
                <c:pt idx="8">
                  <c:v>RSCT</c:v>
                </c:pt>
                <c:pt idx="9">
                  <c:v>TQ</c:v>
                </c:pt>
                <c:pt idx="10">
                  <c:v>TQH</c:v>
                </c:pt>
                <c:pt idx="11">
                  <c:v>BFS</c:v>
                </c:pt>
                <c:pt idx="12">
                  <c:v>CEDT</c:v>
                </c:pt>
                <c:pt idx="13">
                  <c:v>SSSP</c:v>
                </c:pt>
              </c:strCache>
            </c:strRef>
          </c:cat>
          <c:val>
            <c:numRef>
              <c:f>CUDA!$C$3:$C$16</c:f>
              <c:numCache>
                <c:formatCode>General</c:formatCode>
                <c:ptCount val="14"/>
                <c:pt idx="0">
                  <c:v>7.2659070668258802E-3</c:v>
                </c:pt>
                <c:pt idx="1">
                  <c:v>0</c:v>
                </c:pt>
                <c:pt idx="2">
                  <c:v>4.3585567164699146</c:v>
                </c:pt>
                <c:pt idx="3">
                  <c:v>0</c:v>
                </c:pt>
                <c:pt idx="4">
                  <c:v>1.496163882961115</c:v>
                </c:pt>
                <c:pt idx="5">
                  <c:v>0.72770877964888103</c:v>
                </c:pt>
                <c:pt idx="6">
                  <c:v>1.3376912304400319</c:v>
                </c:pt>
                <c:pt idx="7">
                  <c:v>3.5392071436795831</c:v>
                </c:pt>
                <c:pt idx="8">
                  <c:v>1.1046628386355699</c:v>
                </c:pt>
                <c:pt idx="9">
                  <c:v>9.4524258449068981</c:v>
                </c:pt>
                <c:pt idx="10">
                  <c:v>9.3015696727775392</c:v>
                </c:pt>
                <c:pt idx="11">
                  <c:v>48.35920253495874</c:v>
                </c:pt>
                <c:pt idx="12">
                  <c:v>0</c:v>
                </c:pt>
                <c:pt idx="13">
                  <c:v>64.81368637613258</c:v>
                </c:pt>
              </c:numCache>
            </c:numRef>
          </c:val>
          <c:extLst>
            <c:ext xmlns:c16="http://schemas.microsoft.com/office/drawing/2014/chart" uri="{C3380CC4-5D6E-409C-BE32-E72D297353CC}">
              <c16:uniqueId val="{00000001-A615-4C90-ACF6-F0B0A685D38E}"/>
            </c:ext>
          </c:extLst>
        </c:ser>
        <c:dLbls>
          <c:showLegendKey val="0"/>
          <c:showVal val="0"/>
          <c:showCatName val="0"/>
          <c:showSerName val="0"/>
          <c:showPercent val="0"/>
          <c:showBubbleSize val="0"/>
        </c:dLbls>
        <c:gapWidth val="219"/>
        <c:overlap val="100"/>
        <c:axId val="-1972968056"/>
        <c:axId val="-1972842376"/>
      </c:barChart>
      <c:catAx>
        <c:axId val="-1972968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Times" panose="02020603050405020304" pitchFamily="18" charset="0"/>
              </a:defRPr>
            </a:pPr>
            <a:endParaRPr lang="en-CH"/>
          </a:p>
        </c:txPr>
        <c:crossAx val="-1972842376"/>
        <c:crosses val="autoZero"/>
        <c:auto val="1"/>
        <c:lblAlgn val="ctr"/>
        <c:lblOffset val="100"/>
        <c:noMultiLvlLbl val="0"/>
      </c:catAx>
      <c:valAx>
        <c:axId val="-1972842376"/>
        <c:scaling>
          <c:orientation val="minMax"/>
          <c:max val="14"/>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Times" panose="02020603050405020304" pitchFamily="18" charset="0"/>
                  </a:defRPr>
                </a:pPr>
                <a:r>
                  <a:rPr lang="en-US"/>
                  <a:t>System-wide Atomics </a:t>
                </a:r>
              </a:p>
              <a:p>
                <a:pPr>
                  <a:defRPr/>
                </a:pPr>
                <a:r>
                  <a:rPr lang="en-US"/>
                  <a:t>(ops / thousand cycles)</a:t>
                </a:r>
              </a:p>
            </c:rich>
          </c:tx>
          <c:layout>
            <c:manualLayout>
              <c:xMode val="edge"/>
              <c:yMode val="edge"/>
              <c:x val="7.10380475214874E-3"/>
              <c:y val="0.184146305568375"/>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Times" panose="02020603050405020304" pitchFamily="18" charset="0"/>
                </a:defRPr>
              </a:pPr>
              <a:endParaRPr lang="en-CH"/>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Times" panose="02020603050405020304" pitchFamily="18" charset="0"/>
              </a:defRPr>
            </a:pPr>
            <a:endParaRPr lang="en-CH"/>
          </a:p>
        </c:txPr>
        <c:crossAx val="-1972968056"/>
        <c:crosses val="autoZero"/>
        <c:crossBetween val="between"/>
        <c:majorUnit val="2"/>
      </c:valAx>
      <c:spPr>
        <a:noFill/>
        <a:ln>
          <a:noFill/>
        </a:ln>
        <a:effectLst/>
      </c:spPr>
    </c:plotArea>
    <c:legend>
      <c:legendPos val="t"/>
      <c:layout>
        <c:manualLayout>
          <c:xMode val="edge"/>
          <c:yMode val="edge"/>
          <c:x val="0.28179152943468805"/>
          <c:y val="5.8714739287187234E-2"/>
          <c:w val="0.52167627895197299"/>
          <c:h val="0.122417857490036"/>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Times" panose="02020603050405020304" pitchFamily="18" charset="0"/>
            </a:defRPr>
          </a:pPr>
          <a:endParaRPr lang="en-CH"/>
        </a:p>
      </c:txPr>
    </c:legend>
    <c:plotVisOnly val="1"/>
    <c:dispBlanksAs val="gap"/>
    <c:showDLblsOverMax val="0"/>
  </c:chart>
  <c:spPr>
    <a:noFill/>
    <a:ln>
      <a:noFill/>
    </a:ln>
    <a:effectLst/>
  </c:spPr>
  <c:txPr>
    <a:bodyPr/>
    <a:lstStyle/>
    <a:p>
      <a:pPr>
        <a:defRPr sz="1600">
          <a:solidFill>
            <a:schemeClr val="tx1"/>
          </a:solidFill>
          <a:latin typeface="+mn-lt"/>
          <a:cs typeface="Times" panose="02020603050405020304" pitchFamily="18" charset="0"/>
        </a:defRPr>
      </a:pPr>
      <a:endParaRPr lang="en-CH"/>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4"/>
          <c:order val="0"/>
          <c:tx>
            <c:strRef>
              <c:f>'OpenCL 1.2 vs. 2.0 (static)'!$G$2</c:f>
              <c:strCache>
                <c:ptCount val="1"/>
                <c:pt idx="0">
                  <c:v>Kernel</c:v>
                </c:pt>
              </c:strCache>
            </c:strRef>
          </c:tx>
          <c:spPr>
            <a:solidFill>
              <a:srgbClr val="0070C0"/>
            </a:solidFill>
            <a:ln>
              <a:solidFill>
                <a:schemeClr val="tx1"/>
              </a:solidFill>
            </a:ln>
            <a:effectLst/>
          </c:spPr>
          <c:invertIfNegative val="0"/>
          <c:cat>
            <c:multiLvlStrRef>
              <c:f>'OpenCL 1.2 vs. 2.0 (static)'!$A$3:$D$32</c:f>
              <c:multiLvlStrCache>
                <c:ptCount val="30"/>
                <c:lvl>
                  <c:pt idx="0">
                    <c:v>D</c:v>
                  </c:pt>
                  <c:pt idx="1">
                    <c:v>U</c:v>
                  </c:pt>
                  <c:pt idx="2">
                    <c:v>D</c:v>
                  </c:pt>
                  <c:pt idx="3">
                    <c:v>U</c:v>
                  </c:pt>
                  <c:pt idx="4">
                    <c:v>D</c:v>
                  </c:pt>
                  <c:pt idx="5">
                    <c:v>U</c:v>
                  </c:pt>
                  <c:pt idx="6">
                    <c:v>D</c:v>
                  </c:pt>
                  <c:pt idx="7">
                    <c:v>U</c:v>
                  </c:pt>
                  <c:pt idx="8">
                    <c:v>D</c:v>
                  </c:pt>
                  <c:pt idx="9">
                    <c:v>U</c:v>
                  </c:pt>
                  <c:pt idx="10">
                    <c:v>D</c:v>
                  </c:pt>
                  <c:pt idx="11">
                    <c:v>U</c:v>
                  </c:pt>
                  <c:pt idx="12">
                    <c:v>D</c:v>
                  </c:pt>
                  <c:pt idx="13">
                    <c:v>U</c:v>
                  </c:pt>
                  <c:pt idx="14">
                    <c:v>D</c:v>
                  </c:pt>
                  <c:pt idx="15">
                    <c:v>U</c:v>
                  </c:pt>
                  <c:pt idx="17">
                    <c:v>D</c:v>
                  </c:pt>
                  <c:pt idx="18">
                    <c:v>U</c:v>
                  </c:pt>
                  <c:pt idx="19">
                    <c:v>D</c:v>
                  </c:pt>
                  <c:pt idx="20">
                    <c:v>U</c:v>
                  </c:pt>
                  <c:pt idx="21">
                    <c:v>D</c:v>
                  </c:pt>
                  <c:pt idx="22">
                    <c:v>U</c:v>
                  </c:pt>
                  <c:pt idx="24">
                    <c:v>D</c:v>
                  </c:pt>
                  <c:pt idx="25">
                    <c:v>U</c:v>
                  </c:pt>
                  <c:pt idx="26">
                    <c:v>D</c:v>
                  </c:pt>
                  <c:pt idx="27">
                    <c:v>U</c:v>
                  </c:pt>
                  <c:pt idx="28">
                    <c:v>D</c:v>
                  </c:pt>
                  <c:pt idx="29">
                    <c:v>U</c:v>
                  </c:pt>
                </c:lvl>
                <c:lvl>
                  <c:pt idx="0">
                    <c:v>BS</c:v>
                  </c:pt>
                  <c:pt idx="2">
                    <c:v>CEDD</c:v>
                  </c:pt>
                  <c:pt idx="4">
                    <c:v>HSTI</c:v>
                  </c:pt>
                  <c:pt idx="6">
                    <c:v>HSTO</c:v>
                  </c:pt>
                  <c:pt idx="8">
                    <c:v>PAD</c:v>
                  </c:pt>
                  <c:pt idx="10">
                    <c:v>RSCD</c:v>
                  </c:pt>
                  <c:pt idx="12">
                    <c:v>SC</c:v>
                  </c:pt>
                  <c:pt idx="14">
                    <c:v>TRNS</c:v>
                  </c:pt>
                  <c:pt idx="16">
                    <c:v> </c:v>
                  </c:pt>
                  <c:pt idx="17">
                    <c:v>RSCT</c:v>
                  </c:pt>
                  <c:pt idx="19">
                    <c:v>TQ</c:v>
                  </c:pt>
                  <c:pt idx="21">
                    <c:v>TQH</c:v>
                  </c:pt>
                  <c:pt idx="23">
                    <c:v> </c:v>
                  </c:pt>
                  <c:pt idx="24">
                    <c:v>BFS</c:v>
                  </c:pt>
                  <c:pt idx="26">
                    <c:v>CEDT</c:v>
                  </c:pt>
                  <c:pt idx="28">
                    <c:v>SSSP</c:v>
                  </c:pt>
                </c:lvl>
                <c:lvl>
                  <c:pt idx="2">
                    <c:v> </c:v>
                  </c:pt>
                  <c:pt idx="4">
                    <c:v> </c:v>
                  </c:pt>
                  <c:pt idx="6">
                    <c:v> </c:v>
                  </c:pt>
                  <c:pt idx="8">
                    <c:v> </c:v>
                  </c:pt>
                  <c:pt idx="10">
                    <c:v> </c:v>
                  </c:pt>
                  <c:pt idx="12">
                    <c:v> </c:v>
                  </c:pt>
                  <c:pt idx="14">
                    <c:v> </c:v>
                  </c:pt>
                  <c:pt idx="16">
                    <c:v> </c:v>
                  </c:pt>
                  <c:pt idx="17">
                    <c:v>Fine-grain</c:v>
                  </c:pt>
                  <c:pt idx="23">
                    <c:v> </c:v>
                  </c:pt>
                  <c:pt idx="24">
                    <c:v>Coarse-grain</c:v>
                  </c:pt>
                </c:lvl>
                <c:lvl>
                  <c:pt idx="0">
                    <c:v>Data Partitioning</c:v>
                  </c:pt>
                  <c:pt idx="16">
                    <c:v> </c:v>
                  </c:pt>
                  <c:pt idx="17">
                    <c:v>Task Partitioning</c:v>
                  </c:pt>
                </c:lvl>
              </c:multiLvlStrCache>
            </c:multiLvlStrRef>
          </c:cat>
          <c:val>
            <c:numRef>
              <c:f>'OpenCL 1.2 vs. 2.0 (static)'!$G$3:$G$32</c:f>
              <c:numCache>
                <c:formatCode>General</c:formatCode>
                <c:ptCount val="30"/>
                <c:pt idx="0">
                  <c:v>0.94033205764771199</c:v>
                </c:pt>
                <c:pt idx="1">
                  <c:v>0.94236651538647598</c:v>
                </c:pt>
                <c:pt idx="2">
                  <c:v>0.86251916001043905</c:v>
                </c:pt>
                <c:pt idx="3">
                  <c:v>0.448174055599869</c:v>
                </c:pt>
                <c:pt idx="4">
                  <c:v>0.25682478433459699</c:v>
                </c:pt>
                <c:pt idx="5">
                  <c:v>0.31619098307941401</c:v>
                </c:pt>
                <c:pt idx="6">
                  <c:v>0.72970013746363604</c:v>
                </c:pt>
                <c:pt idx="7">
                  <c:v>0.72717464275438803</c:v>
                </c:pt>
                <c:pt idx="8">
                  <c:v>0.27490711303481802</c:v>
                </c:pt>
                <c:pt idx="9">
                  <c:v>0.36727059153994501</c:v>
                </c:pt>
                <c:pt idx="10">
                  <c:v>0.89510408724382495</c:v>
                </c:pt>
                <c:pt idx="11">
                  <c:v>0.90624061366419495</c:v>
                </c:pt>
                <c:pt idx="12">
                  <c:v>0.456529264023387</c:v>
                </c:pt>
                <c:pt idx="13">
                  <c:v>0.51725229710731002</c:v>
                </c:pt>
                <c:pt idx="14">
                  <c:v>0.40956570452858798</c:v>
                </c:pt>
                <c:pt idx="15">
                  <c:v>0.80982906424612799</c:v>
                </c:pt>
                <c:pt idx="17">
                  <c:v>0.477636158404666</c:v>
                </c:pt>
                <c:pt idx="18">
                  <c:v>0.45755338161979098</c:v>
                </c:pt>
                <c:pt idx="19">
                  <c:v>0.73878562577447304</c:v>
                </c:pt>
                <c:pt idx="20">
                  <c:v>0.16546881453944701</c:v>
                </c:pt>
                <c:pt idx="21">
                  <c:v>0.72612448745680402</c:v>
                </c:pt>
                <c:pt idx="22">
                  <c:v>0.37672730734938098</c:v>
                </c:pt>
                <c:pt idx="24">
                  <c:v>0.56197878044820104</c:v>
                </c:pt>
                <c:pt idx="25">
                  <c:v>8.2840283176781895E-2</c:v>
                </c:pt>
                <c:pt idx="26">
                  <c:v>0.83676797783590795</c:v>
                </c:pt>
                <c:pt idx="27">
                  <c:v>0.79318085406208505</c:v>
                </c:pt>
                <c:pt idx="28">
                  <c:v>0.84284057847381899</c:v>
                </c:pt>
                <c:pt idx="29">
                  <c:v>0.72372853694917305</c:v>
                </c:pt>
              </c:numCache>
            </c:numRef>
          </c:val>
          <c:extLst>
            <c:ext xmlns:c16="http://schemas.microsoft.com/office/drawing/2014/chart" uri="{C3380CC4-5D6E-409C-BE32-E72D297353CC}">
              <c16:uniqueId val="{00000000-BF10-40D0-97CC-5F27990B6F74}"/>
            </c:ext>
          </c:extLst>
        </c:ser>
        <c:dLbls>
          <c:showLegendKey val="0"/>
          <c:showVal val="0"/>
          <c:showCatName val="0"/>
          <c:showSerName val="0"/>
          <c:showPercent val="0"/>
          <c:showBubbleSize val="0"/>
        </c:dLbls>
        <c:gapWidth val="150"/>
        <c:overlap val="100"/>
        <c:axId val="-462755872"/>
        <c:axId val="-462753120"/>
      </c:barChart>
      <c:catAx>
        <c:axId val="-462755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sz="1400"/>
            </a:pPr>
            <a:endParaRPr lang="en-CH"/>
          </a:p>
        </c:txPr>
        <c:crossAx val="-462753120"/>
        <c:crosses val="autoZero"/>
        <c:auto val="1"/>
        <c:lblAlgn val="ctr"/>
        <c:lblOffset val="100"/>
        <c:noMultiLvlLbl val="0"/>
      </c:catAx>
      <c:valAx>
        <c:axId val="-462753120"/>
        <c:scaling>
          <c:orientation val="minMax"/>
          <c:max val="1.6"/>
        </c:scaling>
        <c:delete val="0"/>
        <c:axPos val="l"/>
        <c:majorGridlines>
          <c:spPr>
            <a:ln w="9525" cap="flat" cmpd="sng" algn="ctr">
              <a:solidFill>
                <a:schemeClr val="tx1">
                  <a:lumMod val="15000"/>
                  <a:lumOff val="85000"/>
                </a:schemeClr>
              </a:solidFill>
              <a:round/>
            </a:ln>
            <a:effectLst/>
          </c:spPr>
        </c:majorGridlines>
        <c:title>
          <c:tx>
            <c:rich>
              <a:bodyPr rot="-5400000" vert="horz"/>
              <a:lstStyle/>
              <a:p>
                <a:pPr>
                  <a:defRPr/>
                </a:pPr>
                <a:r>
                  <a:rPr lang="en-US"/>
                  <a:t>Execution Time (normalized)</a:t>
                </a:r>
              </a:p>
            </c:rich>
          </c:tx>
          <c:overlay val="0"/>
          <c:spPr>
            <a:noFill/>
            <a:ln>
              <a:noFill/>
            </a:ln>
            <a:effectLst/>
          </c:spPr>
        </c:title>
        <c:numFmt formatCode="General" sourceLinked="1"/>
        <c:majorTickMark val="none"/>
        <c:minorTickMark val="none"/>
        <c:tickLblPos val="nextTo"/>
        <c:spPr>
          <a:noFill/>
          <a:ln>
            <a:noFill/>
          </a:ln>
          <a:effectLst/>
        </c:spPr>
        <c:txPr>
          <a:bodyPr rot="-60000000" vert="horz"/>
          <a:lstStyle/>
          <a:p>
            <a:pPr>
              <a:defRPr/>
            </a:pPr>
            <a:endParaRPr lang="en-CH"/>
          </a:p>
        </c:txPr>
        <c:crossAx val="-462755872"/>
        <c:crosses val="autoZero"/>
        <c:crossBetween val="between"/>
      </c:valAx>
      <c:spPr>
        <a:noFill/>
        <a:ln>
          <a:noFill/>
        </a:ln>
        <a:effectLst/>
      </c:spPr>
    </c:plotArea>
    <c:legend>
      <c:legendPos val="t"/>
      <c:layout>
        <c:manualLayout>
          <c:xMode val="edge"/>
          <c:yMode val="edge"/>
          <c:x val="0.22282756425203701"/>
          <c:y val="1.6174401653270099E-2"/>
          <c:w val="0.18665622982201999"/>
          <c:h val="6.8295455799732896E-2"/>
        </c:manualLayout>
      </c:layout>
      <c:overlay val="0"/>
      <c:spPr>
        <a:noFill/>
        <a:ln>
          <a:noFill/>
        </a:ln>
        <a:effectLst/>
      </c:spPr>
      <c:txPr>
        <a:bodyPr rot="0" vert="horz"/>
        <a:lstStyle/>
        <a:p>
          <a:pPr>
            <a:defRPr/>
          </a:pPr>
          <a:endParaRPr lang="en-CH"/>
        </a:p>
      </c:txPr>
    </c:legend>
    <c:plotVisOnly val="1"/>
    <c:dispBlanksAs val="gap"/>
    <c:showDLblsOverMax val="0"/>
  </c:chart>
  <c:spPr>
    <a:noFill/>
    <a:ln>
      <a:noFill/>
    </a:ln>
    <a:effectLst/>
  </c:spPr>
  <c:txPr>
    <a:bodyPr/>
    <a:lstStyle/>
    <a:p>
      <a:pPr>
        <a:defRPr lang="en-US" sz="1600">
          <a:solidFill>
            <a:schemeClr val="tx1"/>
          </a:solidFill>
        </a:defRPr>
      </a:pPr>
      <a:endParaRPr lang="en-CH"/>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4"/>
          <c:order val="0"/>
          <c:tx>
            <c:strRef>
              <c:f>'OpenCL 1.2 vs. 2.0 (static)'!$G$2</c:f>
              <c:strCache>
                <c:ptCount val="1"/>
                <c:pt idx="0">
                  <c:v>Kernel</c:v>
                </c:pt>
              </c:strCache>
            </c:strRef>
          </c:tx>
          <c:spPr>
            <a:solidFill>
              <a:srgbClr val="0070C0"/>
            </a:solidFill>
            <a:ln>
              <a:solidFill>
                <a:schemeClr val="tx1"/>
              </a:solidFill>
            </a:ln>
            <a:effectLst/>
          </c:spPr>
          <c:invertIfNegative val="0"/>
          <c:cat>
            <c:multiLvlStrRef>
              <c:f>'OpenCL 1.2 vs. 2.0 (static)'!$A$3:$D$32</c:f>
              <c:multiLvlStrCache>
                <c:ptCount val="30"/>
                <c:lvl>
                  <c:pt idx="0">
                    <c:v>D</c:v>
                  </c:pt>
                  <c:pt idx="1">
                    <c:v>U</c:v>
                  </c:pt>
                  <c:pt idx="2">
                    <c:v>D</c:v>
                  </c:pt>
                  <c:pt idx="3">
                    <c:v>U</c:v>
                  </c:pt>
                  <c:pt idx="4">
                    <c:v>D</c:v>
                  </c:pt>
                  <c:pt idx="5">
                    <c:v>U</c:v>
                  </c:pt>
                  <c:pt idx="6">
                    <c:v>D</c:v>
                  </c:pt>
                  <c:pt idx="7">
                    <c:v>U</c:v>
                  </c:pt>
                  <c:pt idx="8">
                    <c:v>D</c:v>
                  </c:pt>
                  <c:pt idx="9">
                    <c:v>U</c:v>
                  </c:pt>
                  <c:pt idx="10">
                    <c:v>D</c:v>
                  </c:pt>
                  <c:pt idx="11">
                    <c:v>U</c:v>
                  </c:pt>
                  <c:pt idx="12">
                    <c:v>D</c:v>
                  </c:pt>
                  <c:pt idx="13">
                    <c:v>U</c:v>
                  </c:pt>
                  <c:pt idx="14">
                    <c:v>D</c:v>
                  </c:pt>
                  <c:pt idx="15">
                    <c:v>U</c:v>
                  </c:pt>
                  <c:pt idx="17">
                    <c:v>D</c:v>
                  </c:pt>
                  <c:pt idx="18">
                    <c:v>U</c:v>
                  </c:pt>
                  <c:pt idx="19">
                    <c:v>D</c:v>
                  </c:pt>
                  <c:pt idx="20">
                    <c:v>U</c:v>
                  </c:pt>
                  <c:pt idx="21">
                    <c:v>D</c:v>
                  </c:pt>
                  <c:pt idx="22">
                    <c:v>U</c:v>
                  </c:pt>
                  <c:pt idx="24">
                    <c:v>D</c:v>
                  </c:pt>
                  <c:pt idx="25">
                    <c:v>U</c:v>
                  </c:pt>
                  <c:pt idx="26">
                    <c:v>D</c:v>
                  </c:pt>
                  <c:pt idx="27">
                    <c:v>U</c:v>
                  </c:pt>
                  <c:pt idx="28">
                    <c:v>D</c:v>
                  </c:pt>
                  <c:pt idx="29">
                    <c:v>U</c:v>
                  </c:pt>
                </c:lvl>
                <c:lvl>
                  <c:pt idx="0">
                    <c:v>BS</c:v>
                  </c:pt>
                  <c:pt idx="2">
                    <c:v>CEDD</c:v>
                  </c:pt>
                  <c:pt idx="4">
                    <c:v>HSTI</c:v>
                  </c:pt>
                  <c:pt idx="6">
                    <c:v>HSTO</c:v>
                  </c:pt>
                  <c:pt idx="8">
                    <c:v>PAD</c:v>
                  </c:pt>
                  <c:pt idx="10">
                    <c:v>RSCD</c:v>
                  </c:pt>
                  <c:pt idx="12">
                    <c:v>SC</c:v>
                  </c:pt>
                  <c:pt idx="14">
                    <c:v>TRNS</c:v>
                  </c:pt>
                  <c:pt idx="16">
                    <c:v> </c:v>
                  </c:pt>
                  <c:pt idx="17">
                    <c:v>RSCT</c:v>
                  </c:pt>
                  <c:pt idx="19">
                    <c:v>TQ</c:v>
                  </c:pt>
                  <c:pt idx="21">
                    <c:v>TQH</c:v>
                  </c:pt>
                  <c:pt idx="23">
                    <c:v> </c:v>
                  </c:pt>
                  <c:pt idx="24">
                    <c:v>BFS</c:v>
                  </c:pt>
                  <c:pt idx="26">
                    <c:v>CEDT</c:v>
                  </c:pt>
                  <c:pt idx="28">
                    <c:v>SSSP</c:v>
                  </c:pt>
                </c:lvl>
                <c:lvl>
                  <c:pt idx="2">
                    <c:v> </c:v>
                  </c:pt>
                  <c:pt idx="4">
                    <c:v> </c:v>
                  </c:pt>
                  <c:pt idx="6">
                    <c:v> </c:v>
                  </c:pt>
                  <c:pt idx="8">
                    <c:v> </c:v>
                  </c:pt>
                  <c:pt idx="10">
                    <c:v> </c:v>
                  </c:pt>
                  <c:pt idx="12">
                    <c:v> </c:v>
                  </c:pt>
                  <c:pt idx="14">
                    <c:v> </c:v>
                  </c:pt>
                  <c:pt idx="16">
                    <c:v> </c:v>
                  </c:pt>
                  <c:pt idx="17">
                    <c:v>Fine-grain</c:v>
                  </c:pt>
                  <c:pt idx="23">
                    <c:v> </c:v>
                  </c:pt>
                  <c:pt idx="24">
                    <c:v>Coarse-grain</c:v>
                  </c:pt>
                </c:lvl>
                <c:lvl>
                  <c:pt idx="0">
                    <c:v>Data Partitioning</c:v>
                  </c:pt>
                  <c:pt idx="16">
                    <c:v> </c:v>
                  </c:pt>
                  <c:pt idx="17">
                    <c:v>Task Partitioning</c:v>
                  </c:pt>
                </c:lvl>
              </c:multiLvlStrCache>
            </c:multiLvlStrRef>
          </c:cat>
          <c:val>
            <c:numRef>
              <c:f>'OpenCL 1.2 vs. 2.0 (static)'!$G$3:$G$32</c:f>
              <c:numCache>
                <c:formatCode>General</c:formatCode>
                <c:ptCount val="30"/>
                <c:pt idx="0">
                  <c:v>0.94033205764771199</c:v>
                </c:pt>
                <c:pt idx="1">
                  <c:v>0.94236651538647598</c:v>
                </c:pt>
                <c:pt idx="2">
                  <c:v>0.86251916001043905</c:v>
                </c:pt>
                <c:pt idx="3">
                  <c:v>0.448174055599869</c:v>
                </c:pt>
                <c:pt idx="4">
                  <c:v>0.25682478433459699</c:v>
                </c:pt>
                <c:pt idx="5">
                  <c:v>0.31619098307941401</c:v>
                </c:pt>
                <c:pt idx="6">
                  <c:v>0.72970013746363604</c:v>
                </c:pt>
                <c:pt idx="7">
                  <c:v>0.72717464275438803</c:v>
                </c:pt>
                <c:pt idx="8">
                  <c:v>0.27490711303481802</c:v>
                </c:pt>
                <c:pt idx="9">
                  <c:v>0.36727059153994501</c:v>
                </c:pt>
                <c:pt idx="10">
                  <c:v>0.89510408724382495</c:v>
                </c:pt>
                <c:pt idx="11">
                  <c:v>0.90624061366419495</c:v>
                </c:pt>
                <c:pt idx="12">
                  <c:v>0.456529264023387</c:v>
                </c:pt>
                <c:pt idx="13">
                  <c:v>0.51725229710731002</c:v>
                </c:pt>
                <c:pt idx="14">
                  <c:v>0.40956570452858798</c:v>
                </c:pt>
                <c:pt idx="15">
                  <c:v>0.80982906424612799</c:v>
                </c:pt>
                <c:pt idx="17">
                  <c:v>0.477636158404666</c:v>
                </c:pt>
                <c:pt idx="18">
                  <c:v>0.45755338161979098</c:v>
                </c:pt>
                <c:pt idx="19">
                  <c:v>0.73878562577447304</c:v>
                </c:pt>
                <c:pt idx="20">
                  <c:v>0.16546881453944701</c:v>
                </c:pt>
                <c:pt idx="21">
                  <c:v>0.72612448745680402</c:v>
                </c:pt>
                <c:pt idx="22">
                  <c:v>0.37672730734938098</c:v>
                </c:pt>
                <c:pt idx="24">
                  <c:v>0.56197878044820104</c:v>
                </c:pt>
                <c:pt idx="25">
                  <c:v>8.2840283176781895E-2</c:v>
                </c:pt>
                <c:pt idx="26">
                  <c:v>0.83676797783590795</c:v>
                </c:pt>
                <c:pt idx="27">
                  <c:v>0.79318085406208505</c:v>
                </c:pt>
                <c:pt idx="28">
                  <c:v>0.84284057847381899</c:v>
                </c:pt>
                <c:pt idx="29">
                  <c:v>0.72372853694917305</c:v>
                </c:pt>
              </c:numCache>
            </c:numRef>
          </c:val>
          <c:extLst>
            <c:ext xmlns:c16="http://schemas.microsoft.com/office/drawing/2014/chart" uri="{C3380CC4-5D6E-409C-BE32-E72D297353CC}">
              <c16:uniqueId val="{00000000-BF10-40D0-97CC-5F27990B6F74}"/>
            </c:ext>
          </c:extLst>
        </c:ser>
        <c:ser>
          <c:idx val="5"/>
          <c:order val="1"/>
          <c:tx>
            <c:strRef>
              <c:f>'OpenCL 1.2 vs. 2.0 (static)'!$H$2</c:f>
              <c:strCache>
                <c:ptCount val="1"/>
                <c:pt idx="0">
                  <c:v>Copy Back &amp; Merge</c:v>
                </c:pt>
              </c:strCache>
            </c:strRef>
          </c:tx>
          <c:spPr>
            <a:solidFill>
              <a:srgbClr val="FFC000"/>
            </a:solidFill>
            <a:ln>
              <a:solidFill>
                <a:schemeClr val="tx1"/>
              </a:solidFill>
            </a:ln>
            <a:effectLst/>
          </c:spPr>
          <c:invertIfNegative val="0"/>
          <c:cat>
            <c:multiLvlStrRef>
              <c:f>'OpenCL 1.2 vs. 2.0 (static)'!$A$3:$D$32</c:f>
              <c:multiLvlStrCache>
                <c:ptCount val="30"/>
                <c:lvl>
                  <c:pt idx="0">
                    <c:v>D</c:v>
                  </c:pt>
                  <c:pt idx="1">
                    <c:v>U</c:v>
                  </c:pt>
                  <c:pt idx="2">
                    <c:v>D</c:v>
                  </c:pt>
                  <c:pt idx="3">
                    <c:v>U</c:v>
                  </c:pt>
                  <c:pt idx="4">
                    <c:v>D</c:v>
                  </c:pt>
                  <c:pt idx="5">
                    <c:v>U</c:v>
                  </c:pt>
                  <c:pt idx="6">
                    <c:v>D</c:v>
                  </c:pt>
                  <c:pt idx="7">
                    <c:v>U</c:v>
                  </c:pt>
                  <c:pt idx="8">
                    <c:v>D</c:v>
                  </c:pt>
                  <c:pt idx="9">
                    <c:v>U</c:v>
                  </c:pt>
                  <c:pt idx="10">
                    <c:v>D</c:v>
                  </c:pt>
                  <c:pt idx="11">
                    <c:v>U</c:v>
                  </c:pt>
                  <c:pt idx="12">
                    <c:v>D</c:v>
                  </c:pt>
                  <c:pt idx="13">
                    <c:v>U</c:v>
                  </c:pt>
                  <c:pt idx="14">
                    <c:v>D</c:v>
                  </c:pt>
                  <c:pt idx="15">
                    <c:v>U</c:v>
                  </c:pt>
                  <c:pt idx="17">
                    <c:v>D</c:v>
                  </c:pt>
                  <c:pt idx="18">
                    <c:v>U</c:v>
                  </c:pt>
                  <c:pt idx="19">
                    <c:v>D</c:v>
                  </c:pt>
                  <c:pt idx="20">
                    <c:v>U</c:v>
                  </c:pt>
                  <c:pt idx="21">
                    <c:v>D</c:v>
                  </c:pt>
                  <c:pt idx="22">
                    <c:v>U</c:v>
                  </c:pt>
                  <c:pt idx="24">
                    <c:v>D</c:v>
                  </c:pt>
                  <c:pt idx="25">
                    <c:v>U</c:v>
                  </c:pt>
                  <c:pt idx="26">
                    <c:v>D</c:v>
                  </c:pt>
                  <c:pt idx="27">
                    <c:v>U</c:v>
                  </c:pt>
                  <c:pt idx="28">
                    <c:v>D</c:v>
                  </c:pt>
                  <c:pt idx="29">
                    <c:v>U</c:v>
                  </c:pt>
                </c:lvl>
                <c:lvl>
                  <c:pt idx="0">
                    <c:v>BS</c:v>
                  </c:pt>
                  <c:pt idx="2">
                    <c:v>CEDD</c:v>
                  </c:pt>
                  <c:pt idx="4">
                    <c:v>HSTI</c:v>
                  </c:pt>
                  <c:pt idx="6">
                    <c:v>HSTO</c:v>
                  </c:pt>
                  <c:pt idx="8">
                    <c:v>PAD</c:v>
                  </c:pt>
                  <c:pt idx="10">
                    <c:v>RSCD</c:v>
                  </c:pt>
                  <c:pt idx="12">
                    <c:v>SC</c:v>
                  </c:pt>
                  <c:pt idx="14">
                    <c:v>TRNS</c:v>
                  </c:pt>
                  <c:pt idx="16">
                    <c:v> </c:v>
                  </c:pt>
                  <c:pt idx="17">
                    <c:v>RSCT</c:v>
                  </c:pt>
                  <c:pt idx="19">
                    <c:v>TQ</c:v>
                  </c:pt>
                  <c:pt idx="21">
                    <c:v>TQH</c:v>
                  </c:pt>
                  <c:pt idx="23">
                    <c:v> </c:v>
                  </c:pt>
                  <c:pt idx="24">
                    <c:v>BFS</c:v>
                  </c:pt>
                  <c:pt idx="26">
                    <c:v>CEDT</c:v>
                  </c:pt>
                  <c:pt idx="28">
                    <c:v>SSSP</c:v>
                  </c:pt>
                </c:lvl>
                <c:lvl>
                  <c:pt idx="2">
                    <c:v> </c:v>
                  </c:pt>
                  <c:pt idx="4">
                    <c:v> </c:v>
                  </c:pt>
                  <c:pt idx="6">
                    <c:v> </c:v>
                  </c:pt>
                  <c:pt idx="8">
                    <c:v> </c:v>
                  </c:pt>
                  <c:pt idx="10">
                    <c:v> </c:v>
                  </c:pt>
                  <c:pt idx="12">
                    <c:v> </c:v>
                  </c:pt>
                  <c:pt idx="14">
                    <c:v> </c:v>
                  </c:pt>
                  <c:pt idx="16">
                    <c:v> </c:v>
                  </c:pt>
                  <c:pt idx="17">
                    <c:v>Fine-grain</c:v>
                  </c:pt>
                  <c:pt idx="23">
                    <c:v> </c:v>
                  </c:pt>
                  <c:pt idx="24">
                    <c:v>Coarse-grain</c:v>
                  </c:pt>
                </c:lvl>
                <c:lvl>
                  <c:pt idx="0">
                    <c:v>Data Partitioning</c:v>
                  </c:pt>
                  <c:pt idx="16">
                    <c:v> </c:v>
                  </c:pt>
                  <c:pt idx="17">
                    <c:v>Task Partitioning</c:v>
                  </c:pt>
                </c:lvl>
              </c:multiLvlStrCache>
            </c:multiLvlStrRef>
          </c:cat>
          <c:val>
            <c:numRef>
              <c:f>'OpenCL 1.2 vs. 2.0 (static)'!$H$3:$H$32</c:f>
              <c:numCache>
                <c:formatCode>General</c:formatCode>
                <c:ptCount val="30"/>
                <c:pt idx="0">
                  <c:v>4.9509880635661301E-2</c:v>
                </c:pt>
                <c:pt idx="1">
                  <c:v>0</c:v>
                </c:pt>
                <c:pt idx="2">
                  <c:v>6.4651848366666501E-2</c:v>
                </c:pt>
                <c:pt idx="3">
                  <c:v>0</c:v>
                </c:pt>
                <c:pt idx="4">
                  <c:v>1.0977313551992499E-2</c:v>
                </c:pt>
                <c:pt idx="5">
                  <c:v>0</c:v>
                </c:pt>
                <c:pt idx="6">
                  <c:v>3.6923372014961201E-3</c:v>
                </c:pt>
                <c:pt idx="7">
                  <c:v>0</c:v>
                </c:pt>
                <c:pt idx="8">
                  <c:v>0.199359048020327</c:v>
                </c:pt>
                <c:pt idx="9">
                  <c:v>0</c:v>
                </c:pt>
                <c:pt idx="10">
                  <c:v>1.3123541507821E-2</c:v>
                </c:pt>
                <c:pt idx="11">
                  <c:v>0</c:v>
                </c:pt>
                <c:pt idx="12">
                  <c:v>0.142677391148857</c:v>
                </c:pt>
                <c:pt idx="13">
                  <c:v>0</c:v>
                </c:pt>
                <c:pt idx="14">
                  <c:v>0.15410471132756901</c:v>
                </c:pt>
                <c:pt idx="15">
                  <c:v>0</c:v>
                </c:pt>
                <c:pt idx="17">
                  <c:v>2.0423760699840102E-2</c:v>
                </c:pt>
                <c:pt idx="18">
                  <c:v>0</c:v>
                </c:pt>
                <c:pt idx="19">
                  <c:v>9.82002714344722E-2</c:v>
                </c:pt>
                <c:pt idx="20">
                  <c:v>0</c:v>
                </c:pt>
                <c:pt idx="21">
                  <c:v>3.9119075318022204E-3</c:v>
                </c:pt>
                <c:pt idx="22">
                  <c:v>0</c:v>
                </c:pt>
                <c:pt idx="24">
                  <c:v>0.195509009592123</c:v>
                </c:pt>
                <c:pt idx="25">
                  <c:v>0</c:v>
                </c:pt>
                <c:pt idx="26">
                  <c:v>0.108862777408545</c:v>
                </c:pt>
                <c:pt idx="27">
                  <c:v>0</c:v>
                </c:pt>
                <c:pt idx="28">
                  <c:v>7.0489222471235596E-2</c:v>
                </c:pt>
                <c:pt idx="29">
                  <c:v>0</c:v>
                </c:pt>
              </c:numCache>
            </c:numRef>
          </c:val>
          <c:extLst>
            <c:ext xmlns:c16="http://schemas.microsoft.com/office/drawing/2014/chart" uri="{C3380CC4-5D6E-409C-BE32-E72D297353CC}">
              <c16:uniqueId val="{00000001-BF10-40D0-97CC-5F27990B6F74}"/>
            </c:ext>
          </c:extLst>
        </c:ser>
        <c:ser>
          <c:idx val="3"/>
          <c:order val="2"/>
          <c:tx>
            <c:strRef>
              <c:f>'OpenCL 1.2 vs. 2.0 (static)'!$F$2</c:f>
              <c:strCache>
                <c:ptCount val="1"/>
                <c:pt idx="0">
                  <c:v>Copy To Device</c:v>
                </c:pt>
              </c:strCache>
            </c:strRef>
          </c:tx>
          <c:spPr>
            <a:solidFill>
              <a:srgbClr val="C00000"/>
            </a:solidFill>
            <a:ln>
              <a:solidFill>
                <a:schemeClr val="tx1"/>
              </a:solidFill>
            </a:ln>
            <a:effectLst/>
          </c:spPr>
          <c:invertIfNegative val="0"/>
          <c:cat>
            <c:multiLvlStrRef>
              <c:f>'OpenCL 1.2 vs. 2.0 (static)'!$A$3:$D$32</c:f>
              <c:multiLvlStrCache>
                <c:ptCount val="30"/>
                <c:lvl>
                  <c:pt idx="0">
                    <c:v>D</c:v>
                  </c:pt>
                  <c:pt idx="1">
                    <c:v>U</c:v>
                  </c:pt>
                  <c:pt idx="2">
                    <c:v>D</c:v>
                  </c:pt>
                  <c:pt idx="3">
                    <c:v>U</c:v>
                  </c:pt>
                  <c:pt idx="4">
                    <c:v>D</c:v>
                  </c:pt>
                  <c:pt idx="5">
                    <c:v>U</c:v>
                  </c:pt>
                  <c:pt idx="6">
                    <c:v>D</c:v>
                  </c:pt>
                  <c:pt idx="7">
                    <c:v>U</c:v>
                  </c:pt>
                  <c:pt idx="8">
                    <c:v>D</c:v>
                  </c:pt>
                  <c:pt idx="9">
                    <c:v>U</c:v>
                  </c:pt>
                  <c:pt idx="10">
                    <c:v>D</c:v>
                  </c:pt>
                  <c:pt idx="11">
                    <c:v>U</c:v>
                  </c:pt>
                  <c:pt idx="12">
                    <c:v>D</c:v>
                  </c:pt>
                  <c:pt idx="13">
                    <c:v>U</c:v>
                  </c:pt>
                  <c:pt idx="14">
                    <c:v>D</c:v>
                  </c:pt>
                  <c:pt idx="15">
                    <c:v>U</c:v>
                  </c:pt>
                  <c:pt idx="17">
                    <c:v>D</c:v>
                  </c:pt>
                  <c:pt idx="18">
                    <c:v>U</c:v>
                  </c:pt>
                  <c:pt idx="19">
                    <c:v>D</c:v>
                  </c:pt>
                  <c:pt idx="20">
                    <c:v>U</c:v>
                  </c:pt>
                  <c:pt idx="21">
                    <c:v>D</c:v>
                  </c:pt>
                  <c:pt idx="22">
                    <c:v>U</c:v>
                  </c:pt>
                  <c:pt idx="24">
                    <c:v>D</c:v>
                  </c:pt>
                  <c:pt idx="25">
                    <c:v>U</c:v>
                  </c:pt>
                  <c:pt idx="26">
                    <c:v>D</c:v>
                  </c:pt>
                  <c:pt idx="27">
                    <c:v>U</c:v>
                  </c:pt>
                  <c:pt idx="28">
                    <c:v>D</c:v>
                  </c:pt>
                  <c:pt idx="29">
                    <c:v>U</c:v>
                  </c:pt>
                </c:lvl>
                <c:lvl>
                  <c:pt idx="0">
                    <c:v>BS</c:v>
                  </c:pt>
                  <c:pt idx="2">
                    <c:v>CEDD</c:v>
                  </c:pt>
                  <c:pt idx="4">
                    <c:v>HSTI</c:v>
                  </c:pt>
                  <c:pt idx="6">
                    <c:v>HSTO</c:v>
                  </c:pt>
                  <c:pt idx="8">
                    <c:v>PAD</c:v>
                  </c:pt>
                  <c:pt idx="10">
                    <c:v>RSCD</c:v>
                  </c:pt>
                  <c:pt idx="12">
                    <c:v>SC</c:v>
                  </c:pt>
                  <c:pt idx="14">
                    <c:v>TRNS</c:v>
                  </c:pt>
                  <c:pt idx="16">
                    <c:v> </c:v>
                  </c:pt>
                  <c:pt idx="17">
                    <c:v>RSCT</c:v>
                  </c:pt>
                  <c:pt idx="19">
                    <c:v>TQ</c:v>
                  </c:pt>
                  <c:pt idx="21">
                    <c:v>TQH</c:v>
                  </c:pt>
                  <c:pt idx="23">
                    <c:v> </c:v>
                  </c:pt>
                  <c:pt idx="24">
                    <c:v>BFS</c:v>
                  </c:pt>
                  <c:pt idx="26">
                    <c:v>CEDT</c:v>
                  </c:pt>
                  <c:pt idx="28">
                    <c:v>SSSP</c:v>
                  </c:pt>
                </c:lvl>
                <c:lvl>
                  <c:pt idx="2">
                    <c:v> </c:v>
                  </c:pt>
                  <c:pt idx="4">
                    <c:v> </c:v>
                  </c:pt>
                  <c:pt idx="6">
                    <c:v> </c:v>
                  </c:pt>
                  <c:pt idx="8">
                    <c:v> </c:v>
                  </c:pt>
                  <c:pt idx="10">
                    <c:v> </c:v>
                  </c:pt>
                  <c:pt idx="12">
                    <c:v> </c:v>
                  </c:pt>
                  <c:pt idx="14">
                    <c:v> </c:v>
                  </c:pt>
                  <c:pt idx="16">
                    <c:v> </c:v>
                  </c:pt>
                  <c:pt idx="17">
                    <c:v>Fine-grain</c:v>
                  </c:pt>
                  <c:pt idx="23">
                    <c:v> </c:v>
                  </c:pt>
                  <c:pt idx="24">
                    <c:v>Coarse-grain</c:v>
                  </c:pt>
                </c:lvl>
                <c:lvl>
                  <c:pt idx="0">
                    <c:v>Data Partitioning</c:v>
                  </c:pt>
                  <c:pt idx="16">
                    <c:v> </c:v>
                  </c:pt>
                  <c:pt idx="17">
                    <c:v>Task Partitioning</c:v>
                  </c:pt>
                </c:lvl>
              </c:multiLvlStrCache>
            </c:multiLvlStrRef>
          </c:cat>
          <c:val>
            <c:numRef>
              <c:f>'OpenCL 1.2 vs. 2.0 (static)'!$F$3:$F$32</c:f>
              <c:numCache>
                <c:formatCode>General</c:formatCode>
                <c:ptCount val="30"/>
                <c:pt idx="0">
                  <c:v>6.8431760303888202E-3</c:v>
                </c:pt>
                <c:pt idx="1">
                  <c:v>0</c:v>
                </c:pt>
                <c:pt idx="2">
                  <c:v>7.2331290824146993E-2</c:v>
                </c:pt>
                <c:pt idx="3">
                  <c:v>0</c:v>
                </c:pt>
                <c:pt idx="4">
                  <c:v>0.71745060208901601</c:v>
                </c:pt>
                <c:pt idx="5">
                  <c:v>0</c:v>
                </c:pt>
                <c:pt idx="6">
                  <c:v>0.26152456762891202</c:v>
                </c:pt>
                <c:pt idx="7">
                  <c:v>0</c:v>
                </c:pt>
                <c:pt idx="8">
                  <c:v>0.51717930057072803</c:v>
                </c:pt>
                <c:pt idx="9">
                  <c:v>0</c:v>
                </c:pt>
                <c:pt idx="10">
                  <c:v>6.04884360342876E-2</c:v>
                </c:pt>
                <c:pt idx="11">
                  <c:v>0</c:v>
                </c:pt>
                <c:pt idx="12">
                  <c:v>0.39970077316670199</c:v>
                </c:pt>
                <c:pt idx="13">
                  <c:v>0</c:v>
                </c:pt>
                <c:pt idx="14">
                  <c:v>0.43502518868256101</c:v>
                </c:pt>
                <c:pt idx="15">
                  <c:v>0</c:v>
                </c:pt>
                <c:pt idx="17">
                  <c:v>8.6527607939046194E-2</c:v>
                </c:pt>
                <c:pt idx="18">
                  <c:v>0</c:v>
                </c:pt>
                <c:pt idx="19">
                  <c:v>0.158128282291851</c:v>
                </c:pt>
                <c:pt idx="20">
                  <c:v>0</c:v>
                </c:pt>
                <c:pt idx="21">
                  <c:v>0.26974739715828799</c:v>
                </c:pt>
                <c:pt idx="22">
                  <c:v>0</c:v>
                </c:pt>
                <c:pt idx="24">
                  <c:v>0.24218671080485099</c:v>
                </c:pt>
                <c:pt idx="25">
                  <c:v>0</c:v>
                </c:pt>
                <c:pt idx="26">
                  <c:v>5.2588368403332302E-2</c:v>
                </c:pt>
                <c:pt idx="27">
                  <c:v>0</c:v>
                </c:pt>
                <c:pt idx="28">
                  <c:v>8.6621615410731906E-2</c:v>
                </c:pt>
                <c:pt idx="29">
                  <c:v>0</c:v>
                </c:pt>
              </c:numCache>
            </c:numRef>
          </c:val>
          <c:extLst>
            <c:ext xmlns:c16="http://schemas.microsoft.com/office/drawing/2014/chart" uri="{C3380CC4-5D6E-409C-BE32-E72D297353CC}">
              <c16:uniqueId val="{00000002-BF10-40D0-97CC-5F27990B6F74}"/>
            </c:ext>
          </c:extLst>
        </c:ser>
        <c:dLbls>
          <c:showLegendKey val="0"/>
          <c:showVal val="0"/>
          <c:showCatName val="0"/>
          <c:showSerName val="0"/>
          <c:showPercent val="0"/>
          <c:showBubbleSize val="0"/>
        </c:dLbls>
        <c:gapWidth val="150"/>
        <c:overlap val="100"/>
        <c:axId val="-462712576"/>
        <c:axId val="-462709824"/>
      </c:barChart>
      <c:catAx>
        <c:axId val="-462712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sz="1400"/>
            </a:pPr>
            <a:endParaRPr lang="en-CH"/>
          </a:p>
        </c:txPr>
        <c:crossAx val="-462709824"/>
        <c:crosses val="autoZero"/>
        <c:auto val="1"/>
        <c:lblAlgn val="ctr"/>
        <c:lblOffset val="100"/>
        <c:noMultiLvlLbl val="0"/>
      </c:catAx>
      <c:valAx>
        <c:axId val="-462709824"/>
        <c:scaling>
          <c:orientation val="minMax"/>
          <c:max val="1.6"/>
        </c:scaling>
        <c:delete val="0"/>
        <c:axPos val="l"/>
        <c:majorGridlines>
          <c:spPr>
            <a:ln w="9525" cap="flat" cmpd="sng" algn="ctr">
              <a:solidFill>
                <a:schemeClr val="tx1">
                  <a:lumMod val="15000"/>
                  <a:lumOff val="85000"/>
                </a:schemeClr>
              </a:solidFill>
              <a:round/>
            </a:ln>
            <a:effectLst/>
          </c:spPr>
        </c:majorGridlines>
        <c:title>
          <c:tx>
            <c:rich>
              <a:bodyPr rot="-5400000" vert="horz"/>
              <a:lstStyle/>
              <a:p>
                <a:pPr>
                  <a:defRPr/>
                </a:pPr>
                <a:r>
                  <a:rPr lang="en-US"/>
                  <a:t>Execution Time (normalized)</a:t>
                </a:r>
              </a:p>
            </c:rich>
          </c:tx>
          <c:overlay val="0"/>
          <c:spPr>
            <a:noFill/>
            <a:ln>
              <a:noFill/>
            </a:ln>
            <a:effectLst/>
          </c:spPr>
        </c:title>
        <c:numFmt formatCode="General" sourceLinked="1"/>
        <c:majorTickMark val="none"/>
        <c:minorTickMark val="none"/>
        <c:tickLblPos val="nextTo"/>
        <c:spPr>
          <a:noFill/>
          <a:ln>
            <a:noFill/>
          </a:ln>
          <a:effectLst/>
        </c:spPr>
        <c:txPr>
          <a:bodyPr rot="-60000000" vert="horz"/>
          <a:lstStyle/>
          <a:p>
            <a:pPr>
              <a:defRPr/>
            </a:pPr>
            <a:endParaRPr lang="en-CH"/>
          </a:p>
        </c:txPr>
        <c:crossAx val="-462712576"/>
        <c:crosses val="autoZero"/>
        <c:crossBetween val="between"/>
      </c:valAx>
      <c:spPr>
        <a:noFill/>
        <a:ln>
          <a:noFill/>
        </a:ln>
        <a:effectLst/>
      </c:spPr>
    </c:plotArea>
    <c:legend>
      <c:legendPos val="t"/>
      <c:layout>
        <c:manualLayout>
          <c:xMode val="edge"/>
          <c:yMode val="edge"/>
          <c:x val="0.21056657425206199"/>
          <c:y val="1.6174401653270099E-2"/>
          <c:w val="0.65510451372687295"/>
          <c:h val="6.8295455799732896E-2"/>
        </c:manualLayout>
      </c:layout>
      <c:overlay val="0"/>
      <c:spPr>
        <a:noFill/>
        <a:ln>
          <a:noFill/>
        </a:ln>
        <a:effectLst/>
      </c:spPr>
      <c:txPr>
        <a:bodyPr rot="0" vert="horz"/>
        <a:lstStyle/>
        <a:p>
          <a:pPr>
            <a:defRPr/>
          </a:pPr>
          <a:endParaRPr lang="en-CH"/>
        </a:p>
      </c:txPr>
    </c:legend>
    <c:plotVisOnly val="1"/>
    <c:dispBlanksAs val="gap"/>
    <c:showDLblsOverMax val="0"/>
  </c:chart>
  <c:spPr>
    <a:noFill/>
    <a:ln>
      <a:noFill/>
    </a:ln>
    <a:effectLst/>
  </c:spPr>
  <c:txPr>
    <a:bodyPr/>
    <a:lstStyle/>
    <a:p>
      <a:pPr>
        <a:defRPr lang="en-US" sz="1600">
          <a:solidFill>
            <a:schemeClr val="tx1"/>
          </a:solidFill>
        </a:defRPr>
      </a:pPr>
      <a:endParaRPr lang="en-CH"/>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4"/>
          <c:order val="0"/>
          <c:tx>
            <c:strRef>
              <c:f>'OpenCL 1.2 vs. 2.0 (static)'!$G$2</c:f>
              <c:strCache>
                <c:ptCount val="1"/>
                <c:pt idx="0">
                  <c:v>Kernel</c:v>
                </c:pt>
              </c:strCache>
            </c:strRef>
          </c:tx>
          <c:spPr>
            <a:solidFill>
              <a:srgbClr val="0070C0"/>
            </a:solidFill>
            <a:ln>
              <a:solidFill>
                <a:schemeClr val="tx1"/>
              </a:solidFill>
            </a:ln>
            <a:effectLst/>
          </c:spPr>
          <c:invertIfNegative val="0"/>
          <c:cat>
            <c:multiLvlStrRef>
              <c:f>'OpenCL 1.2 vs. 2.0 (static)'!$A$3:$D$32</c:f>
              <c:multiLvlStrCache>
                <c:ptCount val="30"/>
                <c:lvl>
                  <c:pt idx="0">
                    <c:v>D</c:v>
                  </c:pt>
                  <c:pt idx="1">
                    <c:v>U</c:v>
                  </c:pt>
                  <c:pt idx="2">
                    <c:v>D</c:v>
                  </c:pt>
                  <c:pt idx="3">
                    <c:v>U</c:v>
                  </c:pt>
                  <c:pt idx="4">
                    <c:v>D</c:v>
                  </c:pt>
                  <c:pt idx="5">
                    <c:v>U</c:v>
                  </c:pt>
                  <c:pt idx="6">
                    <c:v>D</c:v>
                  </c:pt>
                  <c:pt idx="7">
                    <c:v>U</c:v>
                  </c:pt>
                  <c:pt idx="8">
                    <c:v>D</c:v>
                  </c:pt>
                  <c:pt idx="9">
                    <c:v>U</c:v>
                  </c:pt>
                  <c:pt idx="10">
                    <c:v>D</c:v>
                  </c:pt>
                  <c:pt idx="11">
                    <c:v>U</c:v>
                  </c:pt>
                  <c:pt idx="12">
                    <c:v>D</c:v>
                  </c:pt>
                  <c:pt idx="13">
                    <c:v>U</c:v>
                  </c:pt>
                  <c:pt idx="14">
                    <c:v>D</c:v>
                  </c:pt>
                  <c:pt idx="15">
                    <c:v>U</c:v>
                  </c:pt>
                  <c:pt idx="17">
                    <c:v>D</c:v>
                  </c:pt>
                  <c:pt idx="18">
                    <c:v>U</c:v>
                  </c:pt>
                  <c:pt idx="19">
                    <c:v>D</c:v>
                  </c:pt>
                  <c:pt idx="20">
                    <c:v>U</c:v>
                  </c:pt>
                  <c:pt idx="21">
                    <c:v>D</c:v>
                  </c:pt>
                  <c:pt idx="22">
                    <c:v>U</c:v>
                  </c:pt>
                  <c:pt idx="24">
                    <c:v>D</c:v>
                  </c:pt>
                  <c:pt idx="25">
                    <c:v>U</c:v>
                  </c:pt>
                  <c:pt idx="26">
                    <c:v>D</c:v>
                  </c:pt>
                  <c:pt idx="27">
                    <c:v>U</c:v>
                  </c:pt>
                  <c:pt idx="28">
                    <c:v>D</c:v>
                  </c:pt>
                  <c:pt idx="29">
                    <c:v>U</c:v>
                  </c:pt>
                </c:lvl>
                <c:lvl>
                  <c:pt idx="0">
                    <c:v>BS</c:v>
                  </c:pt>
                  <c:pt idx="2">
                    <c:v>CEDD</c:v>
                  </c:pt>
                  <c:pt idx="4">
                    <c:v>HSTI</c:v>
                  </c:pt>
                  <c:pt idx="6">
                    <c:v>HSTO</c:v>
                  </c:pt>
                  <c:pt idx="8">
                    <c:v>PAD</c:v>
                  </c:pt>
                  <c:pt idx="10">
                    <c:v>RSCD</c:v>
                  </c:pt>
                  <c:pt idx="12">
                    <c:v>SC</c:v>
                  </c:pt>
                  <c:pt idx="14">
                    <c:v>TRNS</c:v>
                  </c:pt>
                  <c:pt idx="16">
                    <c:v> </c:v>
                  </c:pt>
                  <c:pt idx="17">
                    <c:v>RSCT</c:v>
                  </c:pt>
                  <c:pt idx="19">
                    <c:v>TQ</c:v>
                  </c:pt>
                  <c:pt idx="21">
                    <c:v>TQH</c:v>
                  </c:pt>
                  <c:pt idx="23">
                    <c:v> </c:v>
                  </c:pt>
                  <c:pt idx="24">
                    <c:v>BFS</c:v>
                  </c:pt>
                  <c:pt idx="26">
                    <c:v>CEDT</c:v>
                  </c:pt>
                  <c:pt idx="28">
                    <c:v>SSSP</c:v>
                  </c:pt>
                </c:lvl>
                <c:lvl>
                  <c:pt idx="2">
                    <c:v> </c:v>
                  </c:pt>
                  <c:pt idx="4">
                    <c:v> </c:v>
                  </c:pt>
                  <c:pt idx="6">
                    <c:v> </c:v>
                  </c:pt>
                  <c:pt idx="8">
                    <c:v> </c:v>
                  </c:pt>
                  <c:pt idx="10">
                    <c:v> </c:v>
                  </c:pt>
                  <c:pt idx="12">
                    <c:v> </c:v>
                  </c:pt>
                  <c:pt idx="14">
                    <c:v> </c:v>
                  </c:pt>
                  <c:pt idx="16">
                    <c:v> </c:v>
                  </c:pt>
                  <c:pt idx="17">
                    <c:v>Fine-grain</c:v>
                  </c:pt>
                  <c:pt idx="23">
                    <c:v> </c:v>
                  </c:pt>
                  <c:pt idx="24">
                    <c:v>Coarse-grain</c:v>
                  </c:pt>
                </c:lvl>
                <c:lvl>
                  <c:pt idx="0">
                    <c:v>Data Partitioning</c:v>
                  </c:pt>
                  <c:pt idx="16">
                    <c:v> </c:v>
                  </c:pt>
                  <c:pt idx="17">
                    <c:v>Task Partitioning</c:v>
                  </c:pt>
                </c:lvl>
              </c:multiLvlStrCache>
            </c:multiLvlStrRef>
          </c:cat>
          <c:val>
            <c:numRef>
              <c:f>'OpenCL 1.2 vs. 2.0 (static)'!$G$3:$G$32</c:f>
              <c:numCache>
                <c:formatCode>General</c:formatCode>
                <c:ptCount val="30"/>
                <c:pt idx="0">
                  <c:v>0.94033205764771199</c:v>
                </c:pt>
                <c:pt idx="1">
                  <c:v>0.94236651538647598</c:v>
                </c:pt>
                <c:pt idx="2">
                  <c:v>0.86251916001043905</c:v>
                </c:pt>
                <c:pt idx="3">
                  <c:v>0.448174055599869</c:v>
                </c:pt>
                <c:pt idx="4">
                  <c:v>0.25682478433459699</c:v>
                </c:pt>
                <c:pt idx="5">
                  <c:v>0.31619098307941401</c:v>
                </c:pt>
                <c:pt idx="6">
                  <c:v>0.72970013746363604</c:v>
                </c:pt>
                <c:pt idx="7">
                  <c:v>0.72717464275438803</c:v>
                </c:pt>
                <c:pt idx="8">
                  <c:v>0.27490711303481802</c:v>
                </c:pt>
                <c:pt idx="9">
                  <c:v>0.36727059153994501</c:v>
                </c:pt>
                <c:pt idx="10">
                  <c:v>0.89510408724382495</c:v>
                </c:pt>
                <c:pt idx="11">
                  <c:v>0.90624061366419495</c:v>
                </c:pt>
                <c:pt idx="12">
                  <c:v>0.456529264023387</c:v>
                </c:pt>
                <c:pt idx="13">
                  <c:v>0.51725229710731002</c:v>
                </c:pt>
                <c:pt idx="14">
                  <c:v>0.40956570452858798</c:v>
                </c:pt>
                <c:pt idx="15">
                  <c:v>0.80982906424612799</c:v>
                </c:pt>
                <c:pt idx="17">
                  <c:v>0.477636158404666</c:v>
                </c:pt>
                <c:pt idx="18">
                  <c:v>0.45755338161979098</c:v>
                </c:pt>
                <c:pt idx="19">
                  <c:v>0.73878562577447304</c:v>
                </c:pt>
                <c:pt idx="20">
                  <c:v>0.16546881453944701</c:v>
                </c:pt>
                <c:pt idx="21">
                  <c:v>0.72612448745680402</c:v>
                </c:pt>
                <c:pt idx="22">
                  <c:v>0.37672730734938098</c:v>
                </c:pt>
                <c:pt idx="24">
                  <c:v>0.56197878044820104</c:v>
                </c:pt>
                <c:pt idx="25">
                  <c:v>8.2840283176781895E-2</c:v>
                </c:pt>
                <c:pt idx="26">
                  <c:v>0.83676797783590795</c:v>
                </c:pt>
                <c:pt idx="27">
                  <c:v>0.79318085406208505</c:v>
                </c:pt>
                <c:pt idx="28">
                  <c:v>0.84284057847381899</c:v>
                </c:pt>
                <c:pt idx="29">
                  <c:v>0.72372853694917305</c:v>
                </c:pt>
              </c:numCache>
            </c:numRef>
          </c:val>
          <c:extLst>
            <c:ext xmlns:c16="http://schemas.microsoft.com/office/drawing/2014/chart" uri="{C3380CC4-5D6E-409C-BE32-E72D297353CC}">
              <c16:uniqueId val="{00000000-BF10-40D0-97CC-5F27990B6F74}"/>
            </c:ext>
          </c:extLst>
        </c:ser>
        <c:ser>
          <c:idx val="5"/>
          <c:order val="1"/>
          <c:tx>
            <c:strRef>
              <c:f>'OpenCL 1.2 vs. 2.0 (static)'!$H$2</c:f>
              <c:strCache>
                <c:ptCount val="1"/>
                <c:pt idx="0">
                  <c:v>Copy Back &amp; Merge</c:v>
                </c:pt>
              </c:strCache>
            </c:strRef>
          </c:tx>
          <c:spPr>
            <a:solidFill>
              <a:srgbClr val="FFC000"/>
            </a:solidFill>
            <a:ln>
              <a:solidFill>
                <a:schemeClr val="tx1"/>
              </a:solidFill>
            </a:ln>
            <a:effectLst/>
          </c:spPr>
          <c:invertIfNegative val="0"/>
          <c:cat>
            <c:multiLvlStrRef>
              <c:f>'OpenCL 1.2 vs. 2.0 (static)'!$A$3:$D$32</c:f>
              <c:multiLvlStrCache>
                <c:ptCount val="30"/>
                <c:lvl>
                  <c:pt idx="0">
                    <c:v>D</c:v>
                  </c:pt>
                  <c:pt idx="1">
                    <c:v>U</c:v>
                  </c:pt>
                  <c:pt idx="2">
                    <c:v>D</c:v>
                  </c:pt>
                  <c:pt idx="3">
                    <c:v>U</c:v>
                  </c:pt>
                  <c:pt idx="4">
                    <c:v>D</c:v>
                  </c:pt>
                  <c:pt idx="5">
                    <c:v>U</c:v>
                  </c:pt>
                  <c:pt idx="6">
                    <c:v>D</c:v>
                  </c:pt>
                  <c:pt idx="7">
                    <c:v>U</c:v>
                  </c:pt>
                  <c:pt idx="8">
                    <c:v>D</c:v>
                  </c:pt>
                  <c:pt idx="9">
                    <c:v>U</c:v>
                  </c:pt>
                  <c:pt idx="10">
                    <c:v>D</c:v>
                  </c:pt>
                  <c:pt idx="11">
                    <c:v>U</c:v>
                  </c:pt>
                  <c:pt idx="12">
                    <c:v>D</c:v>
                  </c:pt>
                  <c:pt idx="13">
                    <c:v>U</c:v>
                  </c:pt>
                  <c:pt idx="14">
                    <c:v>D</c:v>
                  </c:pt>
                  <c:pt idx="15">
                    <c:v>U</c:v>
                  </c:pt>
                  <c:pt idx="17">
                    <c:v>D</c:v>
                  </c:pt>
                  <c:pt idx="18">
                    <c:v>U</c:v>
                  </c:pt>
                  <c:pt idx="19">
                    <c:v>D</c:v>
                  </c:pt>
                  <c:pt idx="20">
                    <c:v>U</c:v>
                  </c:pt>
                  <c:pt idx="21">
                    <c:v>D</c:v>
                  </c:pt>
                  <c:pt idx="22">
                    <c:v>U</c:v>
                  </c:pt>
                  <c:pt idx="24">
                    <c:v>D</c:v>
                  </c:pt>
                  <c:pt idx="25">
                    <c:v>U</c:v>
                  </c:pt>
                  <c:pt idx="26">
                    <c:v>D</c:v>
                  </c:pt>
                  <c:pt idx="27">
                    <c:v>U</c:v>
                  </c:pt>
                  <c:pt idx="28">
                    <c:v>D</c:v>
                  </c:pt>
                  <c:pt idx="29">
                    <c:v>U</c:v>
                  </c:pt>
                </c:lvl>
                <c:lvl>
                  <c:pt idx="0">
                    <c:v>BS</c:v>
                  </c:pt>
                  <c:pt idx="2">
                    <c:v>CEDD</c:v>
                  </c:pt>
                  <c:pt idx="4">
                    <c:v>HSTI</c:v>
                  </c:pt>
                  <c:pt idx="6">
                    <c:v>HSTO</c:v>
                  </c:pt>
                  <c:pt idx="8">
                    <c:v>PAD</c:v>
                  </c:pt>
                  <c:pt idx="10">
                    <c:v>RSCD</c:v>
                  </c:pt>
                  <c:pt idx="12">
                    <c:v>SC</c:v>
                  </c:pt>
                  <c:pt idx="14">
                    <c:v>TRNS</c:v>
                  </c:pt>
                  <c:pt idx="16">
                    <c:v> </c:v>
                  </c:pt>
                  <c:pt idx="17">
                    <c:v>RSCT</c:v>
                  </c:pt>
                  <c:pt idx="19">
                    <c:v>TQ</c:v>
                  </c:pt>
                  <c:pt idx="21">
                    <c:v>TQH</c:v>
                  </c:pt>
                  <c:pt idx="23">
                    <c:v> </c:v>
                  </c:pt>
                  <c:pt idx="24">
                    <c:v>BFS</c:v>
                  </c:pt>
                  <c:pt idx="26">
                    <c:v>CEDT</c:v>
                  </c:pt>
                  <c:pt idx="28">
                    <c:v>SSSP</c:v>
                  </c:pt>
                </c:lvl>
                <c:lvl>
                  <c:pt idx="2">
                    <c:v> </c:v>
                  </c:pt>
                  <c:pt idx="4">
                    <c:v> </c:v>
                  </c:pt>
                  <c:pt idx="6">
                    <c:v> </c:v>
                  </c:pt>
                  <c:pt idx="8">
                    <c:v> </c:v>
                  </c:pt>
                  <c:pt idx="10">
                    <c:v> </c:v>
                  </c:pt>
                  <c:pt idx="12">
                    <c:v> </c:v>
                  </c:pt>
                  <c:pt idx="14">
                    <c:v> </c:v>
                  </c:pt>
                  <c:pt idx="16">
                    <c:v> </c:v>
                  </c:pt>
                  <c:pt idx="17">
                    <c:v>Fine-grain</c:v>
                  </c:pt>
                  <c:pt idx="23">
                    <c:v> </c:v>
                  </c:pt>
                  <c:pt idx="24">
                    <c:v>Coarse-grain</c:v>
                  </c:pt>
                </c:lvl>
                <c:lvl>
                  <c:pt idx="0">
                    <c:v>Data Partitioning</c:v>
                  </c:pt>
                  <c:pt idx="16">
                    <c:v> </c:v>
                  </c:pt>
                  <c:pt idx="17">
                    <c:v>Task Partitioning</c:v>
                  </c:pt>
                </c:lvl>
              </c:multiLvlStrCache>
            </c:multiLvlStrRef>
          </c:cat>
          <c:val>
            <c:numRef>
              <c:f>'OpenCL 1.2 vs. 2.0 (static)'!$H$3:$H$32</c:f>
              <c:numCache>
                <c:formatCode>General</c:formatCode>
                <c:ptCount val="30"/>
                <c:pt idx="0">
                  <c:v>4.9509880635661301E-2</c:v>
                </c:pt>
                <c:pt idx="1">
                  <c:v>0</c:v>
                </c:pt>
                <c:pt idx="2">
                  <c:v>6.4651848366666501E-2</c:v>
                </c:pt>
                <c:pt idx="3">
                  <c:v>0</c:v>
                </c:pt>
                <c:pt idx="4">
                  <c:v>1.0977313551992499E-2</c:v>
                </c:pt>
                <c:pt idx="5">
                  <c:v>0</c:v>
                </c:pt>
                <c:pt idx="6">
                  <c:v>3.6923372014961201E-3</c:v>
                </c:pt>
                <c:pt idx="7">
                  <c:v>0</c:v>
                </c:pt>
                <c:pt idx="8">
                  <c:v>0.199359048020327</c:v>
                </c:pt>
                <c:pt idx="9">
                  <c:v>0</c:v>
                </c:pt>
                <c:pt idx="10">
                  <c:v>1.3123541507821E-2</c:v>
                </c:pt>
                <c:pt idx="11">
                  <c:v>0</c:v>
                </c:pt>
                <c:pt idx="12">
                  <c:v>0.142677391148857</c:v>
                </c:pt>
                <c:pt idx="13">
                  <c:v>0</c:v>
                </c:pt>
                <c:pt idx="14">
                  <c:v>0.15410471132756901</c:v>
                </c:pt>
                <c:pt idx="15">
                  <c:v>0</c:v>
                </c:pt>
                <c:pt idx="17">
                  <c:v>2.0423760699840102E-2</c:v>
                </c:pt>
                <c:pt idx="18">
                  <c:v>0</c:v>
                </c:pt>
                <c:pt idx="19">
                  <c:v>9.82002714344722E-2</c:v>
                </c:pt>
                <c:pt idx="20">
                  <c:v>0</c:v>
                </c:pt>
                <c:pt idx="21">
                  <c:v>3.9119075318022204E-3</c:v>
                </c:pt>
                <c:pt idx="22">
                  <c:v>0</c:v>
                </c:pt>
                <c:pt idx="24">
                  <c:v>0.195509009592123</c:v>
                </c:pt>
                <c:pt idx="25">
                  <c:v>0</c:v>
                </c:pt>
                <c:pt idx="26">
                  <c:v>0.108862777408545</c:v>
                </c:pt>
                <c:pt idx="27">
                  <c:v>0</c:v>
                </c:pt>
                <c:pt idx="28">
                  <c:v>7.0489222471235596E-2</c:v>
                </c:pt>
                <c:pt idx="29">
                  <c:v>0</c:v>
                </c:pt>
              </c:numCache>
            </c:numRef>
          </c:val>
          <c:extLst>
            <c:ext xmlns:c16="http://schemas.microsoft.com/office/drawing/2014/chart" uri="{C3380CC4-5D6E-409C-BE32-E72D297353CC}">
              <c16:uniqueId val="{00000001-BF10-40D0-97CC-5F27990B6F74}"/>
            </c:ext>
          </c:extLst>
        </c:ser>
        <c:ser>
          <c:idx val="3"/>
          <c:order val="2"/>
          <c:tx>
            <c:strRef>
              <c:f>'OpenCL 1.2 vs. 2.0 (static)'!$F$2</c:f>
              <c:strCache>
                <c:ptCount val="1"/>
                <c:pt idx="0">
                  <c:v>Copy To Device</c:v>
                </c:pt>
              </c:strCache>
            </c:strRef>
          </c:tx>
          <c:spPr>
            <a:solidFill>
              <a:srgbClr val="C00000"/>
            </a:solidFill>
            <a:ln>
              <a:solidFill>
                <a:schemeClr val="tx1"/>
              </a:solidFill>
            </a:ln>
            <a:effectLst/>
          </c:spPr>
          <c:invertIfNegative val="0"/>
          <c:cat>
            <c:multiLvlStrRef>
              <c:f>'OpenCL 1.2 vs. 2.0 (static)'!$A$3:$D$32</c:f>
              <c:multiLvlStrCache>
                <c:ptCount val="30"/>
                <c:lvl>
                  <c:pt idx="0">
                    <c:v>D</c:v>
                  </c:pt>
                  <c:pt idx="1">
                    <c:v>U</c:v>
                  </c:pt>
                  <c:pt idx="2">
                    <c:v>D</c:v>
                  </c:pt>
                  <c:pt idx="3">
                    <c:v>U</c:v>
                  </c:pt>
                  <c:pt idx="4">
                    <c:v>D</c:v>
                  </c:pt>
                  <c:pt idx="5">
                    <c:v>U</c:v>
                  </c:pt>
                  <c:pt idx="6">
                    <c:v>D</c:v>
                  </c:pt>
                  <c:pt idx="7">
                    <c:v>U</c:v>
                  </c:pt>
                  <c:pt idx="8">
                    <c:v>D</c:v>
                  </c:pt>
                  <c:pt idx="9">
                    <c:v>U</c:v>
                  </c:pt>
                  <c:pt idx="10">
                    <c:v>D</c:v>
                  </c:pt>
                  <c:pt idx="11">
                    <c:v>U</c:v>
                  </c:pt>
                  <c:pt idx="12">
                    <c:v>D</c:v>
                  </c:pt>
                  <c:pt idx="13">
                    <c:v>U</c:v>
                  </c:pt>
                  <c:pt idx="14">
                    <c:v>D</c:v>
                  </c:pt>
                  <c:pt idx="15">
                    <c:v>U</c:v>
                  </c:pt>
                  <c:pt idx="17">
                    <c:v>D</c:v>
                  </c:pt>
                  <c:pt idx="18">
                    <c:v>U</c:v>
                  </c:pt>
                  <c:pt idx="19">
                    <c:v>D</c:v>
                  </c:pt>
                  <c:pt idx="20">
                    <c:v>U</c:v>
                  </c:pt>
                  <c:pt idx="21">
                    <c:v>D</c:v>
                  </c:pt>
                  <c:pt idx="22">
                    <c:v>U</c:v>
                  </c:pt>
                  <c:pt idx="24">
                    <c:v>D</c:v>
                  </c:pt>
                  <c:pt idx="25">
                    <c:v>U</c:v>
                  </c:pt>
                  <c:pt idx="26">
                    <c:v>D</c:v>
                  </c:pt>
                  <c:pt idx="27">
                    <c:v>U</c:v>
                  </c:pt>
                  <c:pt idx="28">
                    <c:v>D</c:v>
                  </c:pt>
                  <c:pt idx="29">
                    <c:v>U</c:v>
                  </c:pt>
                </c:lvl>
                <c:lvl>
                  <c:pt idx="0">
                    <c:v>BS</c:v>
                  </c:pt>
                  <c:pt idx="2">
                    <c:v>CEDD</c:v>
                  </c:pt>
                  <c:pt idx="4">
                    <c:v>HSTI</c:v>
                  </c:pt>
                  <c:pt idx="6">
                    <c:v>HSTO</c:v>
                  </c:pt>
                  <c:pt idx="8">
                    <c:v>PAD</c:v>
                  </c:pt>
                  <c:pt idx="10">
                    <c:v>RSCD</c:v>
                  </c:pt>
                  <c:pt idx="12">
                    <c:v>SC</c:v>
                  </c:pt>
                  <c:pt idx="14">
                    <c:v>TRNS</c:v>
                  </c:pt>
                  <c:pt idx="16">
                    <c:v> </c:v>
                  </c:pt>
                  <c:pt idx="17">
                    <c:v>RSCT</c:v>
                  </c:pt>
                  <c:pt idx="19">
                    <c:v>TQ</c:v>
                  </c:pt>
                  <c:pt idx="21">
                    <c:v>TQH</c:v>
                  </c:pt>
                  <c:pt idx="23">
                    <c:v> </c:v>
                  </c:pt>
                  <c:pt idx="24">
                    <c:v>BFS</c:v>
                  </c:pt>
                  <c:pt idx="26">
                    <c:v>CEDT</c:v>
                  </c:pt>
                  <c:pt idx="28">
                    <c:v>SSSP</c:v>
                  </c:pt>
                </c:lvl>
                <c:lvl>
                  <c:pt idx="2">
                    <c:v> </c:v>
                  </c:pt>
                  <c:pt idx="4">
                    <c:v> </c:v>
                  </c:pt>
                  <c:pt idx="6">
                    <c:v> </c:v>
                  </c:pt>
                  <c:pt idx="8">
                    <c:v> </c:v>
                  </c:pt>
                  <c:pt idx="10">
                    <c:v> </c:v>
                  </c:pt>
                  <c:pt idx="12">
                    <c:v> </c:v>
                  </c:pt>
                  <c:pt idx="14">
                    <c:v> </c:v>
                  </c:pt>
                  <c:pt idx="16">
                    <c:v> </c:v>
                  </c:pt>
                  <c:pt idx="17">
                    <c:v>Fine-grain</c:v>
                  </c:pt>
                  <c:pt idx="23">
                    <c:v> </c:v>
                  </c:pt>
                  <c:pt idx="24">
                    <c:v>Coarse-grain</c:v>
                  </c:pt>
                </c:lvl>
                <c:lvl>
                  <c:pt idx="0">
                    <c:v>Data Partitioning</c:v>
                  </c:pt>
                  <c:pt idx="16">
                    <c:v> </c:v>
                  </c:pt>
                  <c:pt idx="17">
                    <c:v>Task Partitioning</c:v>
                  </c:pt>
                </c:lvl>
              </c:multiLvlStrCache>
            </c:multiLvlStrRef>
          </c:cat>
          <c:val>
            <c:numRef>
              <c:f>'OpenCL 1.2 vs. 2.0 (static)'!$F$3:$F$32</c:f>
              <c:numCache>
                <c:formatCode>General</c:formatCode>
                <c:ptCount val="30"/>
                <c:pt idx="0">
                  <c:v>6.8431760303888202E-3</c:v>
                </c:pt>
                <c:pt idx="1">
                  <c:v>0</c:v>
                </c:pt>
                <c:pt idx="2">
                  <c:v>7.2331290824146993E-2</c:v>
                </c:pt>
                <c:pt idx="3">
                  <c:v>0</c:v>
                </c:pt>
                <c:pt idx="4">
                  <c:v>0.71745060208901601</c:v>
                </c:pt>
                <c:pt idx="5">
                  <c:v>0</c:v>
                </c:pt>
                <c:pt idx="6">
                  <c:v>0.26152456762891202</c:v>
                </c:pt>
                <c:pt idx="7">
                  <c:v>0</c:v>
                </c:pt>
                <c:pt idx="8">
                  <c:v>0.51717930057072803</c:v>
                </c:pt>
                <c:pt idx="9">
                  <c:v>0</c:v>
                </c:pt>
                <c:pt idx="10">
                  <c:v>6.04884360342876E-2</c:v>
                </c:pt>
                <c:pt idx="11">
                  <c:v>0</c:v>
                </c:pt>
                <c:pt idx="12">
                  <c:v>0.39970077316670199</c:v>
                </c:pt>
                <c:pt idx="13">
                  <c:v>0</c:v>
                </c:pt>
                <c:pt idx="14">
                  <c:v>0.43502518868256101</c:v>
                </c:pt>
                <c:pt idx="15">
                  <c:v>0</c:v>
                </c:pt>
                <c:pt idx="17">
                  <c:v>8.6527607939046194E-2</c:v>
                </c:pt>
                <c:pt idx="18">
                  <c:v>0</c:v>
                </c:pt>
                <c:pt idx="19">
                  <c:v>0.158128282291851</c:v>
                </c:pt>
                <c:pt idx="20">
                  <c:v>0</c:v>
                </c:pt>
                <c:pt idx="21">
                  <c:v>0.26974739715828799</c:v>
                </c:pt>
                <c:pt idx="22">
                  <c:v>0</c:v>
                </c:pt>
                <c:pt idx="24">
                  <c:v>0.24218671080485099</c:v>
                </c:pt>
                <c:pt idx="25">
                  <c:v>0</c:v>
                </c:pt>
                <c:pt idx="26">
                  <c:v>5.2588368403332302E-2</c:v>
                </c:pt>
                <c:pt idx="27">
                  <c:v>0</c:v>
                </c:pt>
                <c:pt idx="28">
                  <c:v>8.6621615410731906E-2</c:v>
                </c:pt>
                <c:pt idx="29">
                  <c:v>0</c:v>
                </c:pt>
              </c:numCache>
            </c:numRef>
          </c:val>
          <c:extLst>
            <c:ext xmlns:c16="http://schemas.microsoft.com/office/drawing/2014/chart" uri="{C3380CC4-5D6E-409C-BE32-E72D297353CC}">
              <c16:uniqueId val="{00000002-BF10-40D0-97CC-5F27990B6F74}"/>
            </c:ext>
          </c:extLst>
        </c:ser>
        <c:ser>
          <c:idx val="2"/>
          <c:order val="3"/>
          <c:tx>
            <c:strRef>
              <c:f>'OpenCL 1.2 vs. 2.0 (static)'!$E$2</c:f>
              <c:strCache>
                <c:ptCount val="1"/>
                <c:pt idx="0">
                  <c:v>Allocation</c:v>
                </c:pt>
              </c:strCache>
            </c:strRef>
          </c:tx>
          <c:spPr>
            <a:noFill/>
            <a:ln>
              <a:solidFill>
                <a:schemeClr val="tx1"/>
              </a:solidFill>
              <a:prstDash val="dash"/>
            </a:ln>
            <a:effectLst/>
          </c:spPr>
          <c:invertIfNegative val="0"/>
          <c:cat>
            <c:multiLvlStrRef>
              <c:f>'OpenCL 1.2 vs. 2.0 (static)'!$A$3:$D$32</c:f>
              <c:multiLvlStrCache>
                <c:ptCount val="30"/>
                <c:lvl>
                  <c:pt idx="0">
                    <c:v>D</c:v>
                  </c:pt>
                  <c:pt idx="1">
                    <c:v>U</c:v>
                  </c:pt>
                  <c:pt idx="2">
                    <c:v>D</c:v>
                  </c:pt>
                  <c:pt idx="3">
                    <c:v>U</c:v>
                  </c:pt>
                  <c:pt idx="4">
                    <c:v>D</c:v>
                  </c:pt>
                  <c:pt idx="5">
                    <c:v>U</c:v>
                  </c:pt>
                  <c:pt idx="6">
                    <c:v>D</c:v>
                  </c:pt>
                  <c:pt idx="7">
                    <c:v>U</c:v>
                  </c:pt>
                  <c:pt idx="8">
                    <c:v>D</c:v>
                  </c:pt>
                  <c:pt idx="9">
                    <c:v>U</c:v>
                  </c:pt>
                  <c:pt idx="10">
                    <c:v>D</c:v>
                  </c:pt>
                  <c:pt idx="11">
                    <c:v>U</c:v>
                  </c:pt>
                  <c:pt idx="12">
                    <c:v>D</c:v>
                  </c:pt>
                  <c:pt idx="13">
                    <c:v>U</c:v>
                  </c:pt>
                  <c:pt idx="14">
                    <c:v>D</c:v>
                  </c:pt>
                  <c:pt idx="15">
                    <c:v>U</c:v>
                  </c:pt>
                  <c:pt idx="17">
                    <c:v>D</c:v>
                  </c:pt>
                  <c:pt idx="18">
                    <c:v>U</c:v>
                  </c:pt>
                  <c:pt idx="19">
                    <c:v>D</c:v>
                  </c:pt>
                  <c:pt idx="20">
                    <c:v>U</c:v>
                  </c:pt>
                  <c:pt idx="21">
                    <c:v>D</c:v>
                  </c:pt>
                  <c:pt idx="22">
                    <c:v>U</c:v>
                  </c:pt>
                  <c:pt idx="24">
                    <c:v>D</c:v>
                  </c:pt>
                  <c:pt idx="25">
                    <c:v>U</c:v>
                  </c:pt>
                  <c:pt idx="26">
                    <c:v>D</c:v>
                  </c:pt>
                  <c:pt idx="27">
                    <c:v>U</c:v>
                  </c:pt>
                  <c:pt idx="28">
                    <c:v>D</c:v>
                  </c:pt>
                  <c:pt idx="29">
                    <c:v>U</c:v>
                  </c:pt>
                </c:lvl>
                <c:lvl>
                  <c:pt idx="0">
                    <c:v>BS</c:v>
                  </c:pt>
                  <c:pt idx="2">
                    <c:v>CEDD</c:v>
                  </c:pt>
                  <c:pt idx="4">
                    <c:v>HSTI</c:v>
                  </c:pt>
                  <c:pt idx="6">
                    <c:v>HSTO</c:v>
                  </c:pt>
                  <c:pt idx="8">
                    <c:v>PAD</c:v>
                  </c:pt>
                  <c:pt idx="10">
                    <c:v>RSCD</c:v>
                  </c:pt>
                  <c:pt idx="12">
                    <c:v>SC</c:v>
                  </c:pt>
                  <c:pt idx="14">
                    <c:v>TRNS</c:v>
                  </c:pt>
                  <c:pt idx="16">
                    <c:v> </c:v>
                  </c:pt>
                  <c:pt idx="17">
                    <c:v>RSCT</c:v>
                  </c:pt>
                  <c:pt idx="19">
                    <c:v>TQ</c:v>
                  </c:pt>
                  <c:pt idx="21">
                    <c:v>TQH</c:v>
                  </c:pt>
                  <c:pt idx="23">
                    <c:v> </c:v>
                  </c:pt>
                  <c:pt idx="24">
                    <c:v>BFS</c:v>
                  </c:pt>
                  <c:pt idx="26">
                    <c:v>CEDT</c:v>
                  </c:pt>
                  <c:pt idx="28">
                    <c:v>SSSP</c:v>
                  </c:pt>
                </c:lvl>
                <c:lvl>
                  <c:pt idx="2">
                    <c:v> </c:v>
                  </c:pt>
                  <c:pt idx="4">
                    <c:v> </c:v>
                  </c:pt>
                  <c:pt idx="6">
                    <c:v> </c:v>
                  </c:pt>
                  <c:pt idx="8">
                    <c:v> </c:v>
                  </c:pt>
                  <c:pt idx="10">
                    <c:v> </c:v>
                  </c:pt>
                  <c:pt idx="12">
                    <c:v> </c:v>
                  </c:pt>
                  <c:pt idx="14">
                    <c:v> </c:v>
                  </c:pt>
                  <c:pt idx="16">
                    <c:v> </c:v>
                  </c:pt>
                  <c:pt idx="17">
                    <c:v>Fine-grain</c:v>
                  </c:pt>
                  <c:pt idx="23">
                    <c:v> </c:v>
                  </c:pt>
                  <c:pt idx="24">
                    <c:v>Coarse-grain</c:v>
                  </c:pt>
                </c:lvl>
                <c:lvl>
                  <c:pt idx="0">
                    <c:v>Data Partitioning</c:v>
                  </c:pt>
                  <c:pt idx="16">
                    <c:v> </c:v>
                  </c:pt>
                  <c:pt idx="17">
                    <c:v>Task Partitioning</c:v>
                  </c:pt>
                </c:lvl>
              </c:multiLvlStrCache>
            </c:multiLvlStrRef>
          </c:cat>
          <c:val>
            <c:numRef>
              <c:f>'OpenCL 1.2 vs. 2.0 (static)'!$E$3:$E$32</c:f>
              <c:numCache>
                <c:formatCode>General</c:formatCode>
                <c:ptCount val="30"/>
                <c:pt idx="0">
                  <c:v>3.3148856862382399E-3</c:v>
                </c:pt>
                <c:pt idx="1">
                  <c:v>0.211626285763064</c:v>
                </c:pt>
                <c:pt idx="2">
                  <c:v>4.9770079874729401E-4</c:v>
                </c:pt>
                <c:pt idx="3">
                  <c:v>1.56176599240584E-2</c:v>
                </c:pt>
                <c:pt idx="4">
                  <c:v>1.4747300024394E-2</c:v>
                </c:pt>
                <c:pt idx="5">
                  <c:v>0.83494112168185797</c:v>
                </c:pt>
                <c:pt idx="6">
                  <c:v>5.0829577059556897E-3</c:v>
                </c:pt>
                <c:pt idx="7">
                  <c:v>0.296242127809213</c:v>
                </c:pt>
                <c:pt idx="8">
                  <c:v>8.5545383741270006E-3</c:v>
                </c:pt>
                <c:pt idx="9">
                  <c:v>0.57740580431812705</c:v>
                </c:pt>
                <c:pt idx="10">
                  <c:v>3.1283935214066201E-2</c:v>
                </c:pt>
                <c:pt idx="11">
                  <c:v>0.54532011737251895</c:v>
                </c:pt>
                <c:pt idx="12">
                  <c:v>1.09257166105343E-3</c:v>
                </c:pt>
                <c:pt idx="13">
                  <c:v>0.31849612268300198</c:v>
                </c:pt>
                <c:pt idx="14">
                  <c:v>1.3043954612826101E-3</c:v>
                </c:pt>
                <c:pt idx="15">
                  <c:v>0.34682655674740398</c:v>
                </c:pt>
                <c:pt idx="17">
                  <c:v>0.41541247295644801</c:v>
                </c:pt>
                <c:pt idx="18">
                  <c:v>0.48592559495814103</c:v>
                </c:pt>
                <c:pt idx="19">
                  <c:v>4.8858204992033999E-3</c:v>
                </c:pt>
                <c:pt idx="20">
                  <c:v>0.28959697881631002</c:v>
                </c:pt>
                <c:pt idx="21">
                  <c:v>2.1620785310560799E-4</c:v>
                </c:pt>
                <c:pt idx="22">
                  <c:v>0.55257404705727597</c:v>
                </c:pt>
                <c:pt idx="24">
                  <c:v>3.2549915482460798E-4</c:v>
                </c:pt>
                <c:pt idx="25">
                  <c:v>1.8550458729326098E-2</c:v>
                </c:pt>
                <c:pt idx="26">
                  <c:v>1.7808763522144E-3</c:v>
                </c:pt>
                <c:pt idx="27">
                  <c:v>9.6509260615382605E-2</c:v>
                </c:pt>
                <c:pt idx="28">
                  <c:v>4.8583644213533998E-5</c:v>
                </c:pt>
                <c:pt idx="29">
                  <c:v>2.8309096443437701E-3</c:v>
                </c:pt>
              </c:numCache>
            </c:numRef>
          </c:val>
          <c:extLst>
            <c:ext xmlns:c16="http://schemas.microsoft.com/office/drawing/2014/chart" uri="{C3380CC4-5D6E-409C-BE32-E72D297353CC}">
              <c16:uniqueId val="{00000003-BF10-40D0-97CC-5F27990B6F74}"/>
            </c:ext>
          </c:extLst>
        </c:ser>
        <c:dLbls>
          <c:showLegendKey val="0"/>
          <c:showVal val="0"/>
          <c:showCatName val="0"/>
          <c:showSerName val="0"/>
          <c:showPercent val="0"/>
          <c:showBubbleSize val="0"/>
        </c:dLbls>
        <c:gapWidth val="150"/>
        <c:overlap val="100"/>
        <c:axId val="-462670656"/>
        <c:axId val="-462667392"/>
      </c:barChart>
      <c:catAx>
        <c:axId val="-462670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sz="1400"/>
            </a:pPr>
            <a:endParaRPr lang="en-CH"/>
          </a:p>
        </c:txPr>
        <c:crossAx val="-462667392"/>
        <c:crosses val="autoZero"/>
        <c:auto val="1"/>
        <c:lblAlgn val="ctr"/>
        <c:lblOffset val="100"/>
        <c:noMultiLvlLbl val="0"/>
      </c:catAx>
      <c:valAx>
        <c:axId val="-462667392"/>
        <c:scaling>
          <c:orientation val="minMax"/>
          <c:max val="1.6"/>
        </c:scaling>
        <c:delete val="0"/>
        <c:axPos val="l"/>
        <c:majorGridlines>
          <c:spPr>
            <a:ln w="9525" cap="flat" cmpd="sng" algn="ctr">
              <a:solidFill>
                <a:schemeClr val="tx1">
                  <a:lumMod val="15000"/>
                  <a:lumOff val="85000"/>
                </a:schemeClr>
              </a:solidFill>
              <a:round/>
            </a:ln>
            <a:effectLst/>
          </c:spPr>
        </c:majorGridlines>
        <c:title>
          <c:tx>
            <c:rich>
              <a:bodyPr rot="-5400000" vert="horz"/>
              <a:lstStyle/>
              <a:p>
                <a:pPr>
                  <a:defRPr/>
                </a:pPr>
                <a:r>
                  <a:rPr lang="en-US"/>
                  <a:t>Execution Time (normalized)</a:t>
                </a:r>
              </a:p>
            </c:rich>
          </c:tx>
          <c:overlay val="0"/>
          <c:spPr>
            <a:noFill/>
            <a:ln>
              <a:noFill/>
            </a:ln>
            <a:effectLst/>
          </c:spPr>
        </c:title>
        <c:numFmt formatCode="General" sourceLinked="1"/>
        <c:majorTickMark val="none"/>
        <c:minorTickMark val="none"/>
        <c:tickLblPos val="nextTo"/>
        <c:spPr>
          <a:noFill/>
          <a:ln>
            <a:noFill/>
          </a:ln>
          <a:effectLst/>
        </c:spPr>
        <c:txPr>
          <a:bodyPr rot="-60000000" vert="horz"/>
          <a:lstStyle/>
          <a:p>
            <a:pPr>
              <a:defRPr/>
            </a:pPr>
            <a:endParaRPr lang="en-CH"/>
          </a:p>
        </c:txPr>
        <c:crossAx val="-462670656"/>
        <c:crosses val="autoZero"/>
        <c:crossBetween val="between"/>
      </c:valAx>
      <c:spPr>
        <a:noFill/>
        <a:ln>
          <a:noFill/>
        </a:ln>
        <a:effectLst/>
      </c:spPr>
    </c:plotArea>
    <c:legend>
      <c:legendPos val="t"/>
      <c:overlay val="0"/>
      <c:spPr>
        <a:noFill/>
        <a:ln>
          <a:noFill/>
        </a:ln>
        <a:effectLst/>
      </c:spPr>
      <c:txPr>
        <a:bodyPr rot="0" vert="horz"/>
        <a:lstStyle/>
        <a:p>
          <a:pPr>
            <a:defRPr/>
          </a:pPr>
          <a:endParaRPr lang="en-CH"/>
        </a:p>
      </c:txPr>
    </c:legend>
    <c:plotVisOnly val="1"/>
    <c:dispBlanksAs val="gap"/>
    <c:showDLblsOverMax val="0"/>
  </c:chart>
  <c:spPr>
    <a:noFill/>
    <a:ln>
      <a:noFill/>
    </a:ln>
    <a:effectLst/>
  </c:spPr>
  <c:txPr>
    <a:bodyPr/>
    <a:lstStyle/>
    <a:p>
      <a:pPr>
        <a:defRPr lang="en-US" sz="1600">
          <a:solidFill>
            <a:schemeClr val="tx1"/>
          </a:solidFill>
        </a:defRPr>
      </a:pPr>
      <a:endParaRPr lang="en-CH"/>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'OpenCL 2.0 vs AMP'!$B$2</c:f>
              <c:strCache>
                <c:ptCount val="1"/>
                <c:pt idx="0">
                  <c:v>OpenCL-U</c:v>
                </c:pt>
              </c:strCache>
            </c:strRef>
          </c:tx>
          <c:spPr>
            <a:solidFill>
              <a:srgbClr val="0070C0"/>
            </a:solidFill>
            <a:ln>
              <a:solidFill>
                <a:schemeClr val="tx1"/>
              </a:solidFill>
            </a:ln>
            <a:effectLst/>
          </c:spPr>
          <c:invertIfNegative val="0"/>
          <c:cat>
            <c:strRef>
              <c:f>'OpenCL 2.0 vs AMP'!$A$3:$A$18</c:f>
              <c:strCache>
                <c:ptCount val="16"/>
                <c:pt idx="0">
                  <c:v>BS</c:v>
                </c:pt>
                <c:pt idx="1">
                  <c:v>CEDD</c:v>
                </c:pt>
                <c:pt idx="2">
                  <c:v>HSTI</c:v>
                </c:pt>
                <c:pt idx="3">
                  <c:v>HSTO</c:v>
                </c:pt>
                <c:pt idx="4">
                  <c:v>PAD</c:v>
                </c:pt>
                <c:pt idx="5">
                  <c:v>RSCD</c:v>
                </c:pt>
                <c:pt idx="6">
                  <c:v>SC</c:v>
                </c:pt>
                <c:pt idx="7">
                  <c:v>TRNS</c:v>
                </c:pt>
                <c:pt idx="8">
                  <c:v>RSCT</c:v>
                </c:pt>
                <c:pt idx="9">
                  <c:v>TQ</c:v>
                </c:pt>
                <c:pt idx="10">
                  <c:v>TQH</c:v>
                </c:pt>
                <c:pt idx="11">
                  <c:v>BFS</c:v>
                </c:pt>
                <c:pt idx="12">
                  <c:v>CEDT</c:v>
                </c:pt>
                <c:pt idx="13">
                  <c:v>SSSP</c:v>
                </c:pt>
                <c:pt idx="15">
                  <c:v>geomean</c:v>
                </c:pt>
              </c:strCache>
            </c:strRef>
          </c:cat>
          <c:val>
            <c:numRef>
              <c:f>'OpenCL 2.0 vs AMP'!$B$3:$B$18</c:f>
              <c:numCache>
                <c:formatCode>General</c:formatCode>
                <c:ptCount val="16"/>
                <c:pt idx="0">
                  <c:v>1</c:v>
                </c:pt>
                <c:pt idx="1">
                  <c:v>4.370397299138693</c:v>
                </c:pt>
                <c:pt idx="2">
                  <c:v>1.0910136210861501</c:v>
                </c:pt>
                <c:pt idx="3">
                  <c:v>1.685583432895261</c:v>
                </c:pt>
                <c:pt idx="4">
                  <c:v>1</c:v>
                </c:pt>
                <c:pt idx="5">
                  <c:v>11.93014295071861</c:v>
                </c:pt>
                <c:pt idx="6">
                  <c:v>1.2208053502419991</c:v>
                </c:pt>
                <c:pt idx="7">
                  <c:v>1.0120941994785759</c:v>
                </c:pt>
                <c:pt idx="8">
                  <c:v>8.075011563961553</c:v>
                </c:pt>
                <c:pt idx="9">
                  <c:v>1.6053776478139941</c:v>
                </c:pt>
                <c:pt idx="10">
                  <c:v>1</c:v>
                </c:pt>
                <c:pt idx="11">
                  <c:v>1.3296856158289561</c:v>
                </c:pt>
                <c:pt idx="12">
                  <c:v>1.601415085526203</c:v>
                </c:pt>
                <c:pt idx="13">
                  <c:v>1.0329697196423091</c:v>
                </c:pt>
                <c:pt idx="15">
                  <c:v>1.6414935283487699</c:v>
                </c:pt>
              </c:numCache>
            </c:numRef>
          </c:val>
          <c:extLst>
            <c:ext xmlns:c16="http://schemas.microsoft.com/office/drawing/2014/chart" uri="{C3380CC4-5D6E-409C-BE32-E72D297353CC}">
              <c16:uniqueId val="{00000000-BB84-2E4B-AFA7-631CC5124C90}"/>
            </c:ext>
          </c:extLst>
        </c:ser>
        <c:ser>
          <c:idx val="1"/>
          <c:order val="1"/>
          <c:tx>
            <c:strRef>
              <c:f>'OpenCL 2.0 vs AMP'!$C$2</c:f>
              <c:strCache>
                <c:ptCount val="1"/>
                <c:pt idx="0">
                  <c:v>C++AMP</c:v>
                </c:pt>
              </c:strCache>
            </c:strRef>
          </c:tx>
          <c:spPr>
            <a:solidFill>
              <a:srgbClr val="FF9300"/>
            </a:solidFill>
            <a:ln>
              <a:solidFill>
                <a:schemeClr val="tx1"/>
              </a:solidFill>
            </a:ln>
            <a:effectLst/>
          </c:spPr>
          <c:invertIfNegative val="0"/>
          <c:cat>
            <c:strRef>
              <c:f>'OpenCL 2.0 vs AMP'!$A$3:$A$18</c:f>
              <c:strCache>
                <c:ptCount val="16"/>
                <c:pt idx="0">
                  <c:v>BS</c:v>
                </c:pt>
                <c:pt idx="1">
                  <c:v>CEDD</c:v>
                </c:pt>
                <c:pt idx="2">
                  <c:v>HSTI</c:v>
                </c:pt>
                <c:pt idx="3">
                  <c:v>HSTO</c:v>
                </c:pt>
                <c:pt idx="4">
                  <c:v>PAD</c:v>
                </c:pt>
                <c:pt idx="5">
                  <c:v>RSCD</c:v>
                </c:pt>
                <c:pt idx="6">
                  <c:v>SC</c:v>
                </c:pt>
                <c:pt idx="7">
                  <c:v>TRNS</c:v>
                </c:pt>
                <c:pt idx="8">
                  <c:v>RSCT</c:v>
                </c:pt>
                <c:pt idx="9">
                  <c:v>TQ</c:v>
                </c:pt>
                <c:pt idx="10">
                  <c:v>TQH</c:v>
                </c:pt>
                <c:pt idx="11">
                  <c:v>BFS</c:v>
                </c:pt>
                <c:pt idx="12">
                  <c:v>CEDT</c:v>
                </c:pt>
                <c:pt idx="13">
                  <c:v>SSSP</c:v>
                </c:pt>
                <c:pt idx="15">
                  <c:v>geomean</c:v>
                </c:pt>
              </c:strCache>
            </c:strRef>
          </c:cat>
          <c:val>
            <c:numRef>
              <c:f>'OpenCL 2.0 vs AMP'!$C$3:$C$18</c:f>
              <c:numCache>
                <c:formatCode>General</c:formatCode>
                <c:ptCount val="16"/>
                <c:pt idx="0">
                  <c:v>2.030118637581324</c:v>
                </c:pt>
                <c:pt idx="1">
                  <c:v>1</c:v>
                </c:pt>
                <c:pt idx="2">
                  <c:v>1</c:v>
                </c:pt>
                <c:pt idx="3">
                  <c:v>1</c:v>
                </c:pt>
                <c:pt idx="4">
                  <c:v>1.317816856312497</c:v>
                </c:pt>
                <c:pt idx="5">
                  <c:v>1</c:v>
                </c:pt>
                <c:pt idx="6">
                  <c:v>1</c:v>
                </c:pt>
                <c:pt idx="7">
                  <c:v>1</c:v>
                </c:pt>
                <c:pt idx="8">
                  <c:v>1</c:v>
                </c:pt>
                <c:pt idx="9">
                  <c:v>1</c:v>
                </c:pt>
                <c:pt idx="10">
                  <c:v>1.2244759805854659</c:v>
                </c:pt>
                <c:pt idx="11">
                  <c:v>1</c:v>
                </c:pt>
                <c:pt idx="12">
                  <c:v>1</c:v>
                </c:pt>
                <c:pt idx="13">
                  <c:v>1</c:v>
                </c:pt>
                <c:pt idx="15">
                  <c:v>1</c:v>
                </c:pt>
              </c:numCache>
            </c:numRef>
          </c:val>
          <c:extLst>
            <c:ext xmlns:c16="http://schemas.microsoft.com/office/drawing/2014/chart" uri="{C3380CC4-5D6E-409C-BE32-E72D297353CC}">
              <c16:uniqueId val="{00000001-BB84-2E4B-AFA7-631CC5124C90}"/>
            </c:ext>
          </c:extLst>
        </c:ser>
        <c:dLbls>
          <c:showLegendKey val="0"/>
          <c:showVal val="0"/>
          <c:showCatName val="0"/>
          <c:showSerName val="0"/>
          <c:showPercent val="0"/>
          <c:showBubbleSize val="0"/>
        </c:dLbls>
        <c:gapWidth val="219"/>
        <c:overlap val="-27"/>
        <c:axId val="-2118383256"/>
        <c:axId val="-2118379576"/>
      </c:barChart>
      <c:catAx>
        <c:axId val="-2118383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en-CH"/>
          </a:p>
        </c:txPr>
        <c:crossAx val="-2118379576"/>
        <c:crosses val="autoZero"/>
        <c:auto val="1"/>
        <c:lblAlgn val="ctr"/>
        <c:lblOffset val="100"/>
        <c:noMultiLvlLbl val="0"/>
      </c:catAx>
      <c:valAx>
        <c:axId val="-2118379576"/>
        <c:scaling>
          <c:orientation val="minMax"/>
          <c:max val="2.5"/>
          <c:min val="0"/>
        </c:scaling>
        <c:delete val="0"/>
        <c:axPos val="l"/>
        <c:majorGridlines>
          <c:spPr>
            <a:ln w="9525" cap="flat" cmpd="sng" algn="ctr">
              <a:solidFill>
                <a:schemeClr val="tx1">
                  <a:lumMod val="15000"/>
                  <a:lumOff val="85000"/>
                </a:schemeClr>
              </a:solidFill>
              <a:round/>
            </a:ln>
            <a:effectLst/>
          </c:spPr>
        </c:majorGridlines>
        <c:title>
          <c:tx>
            <c:rich>
              <a:bodyPr rot="-5400000" vert="horz"/>
              <a:lstStyle/>
              <a:p>
                <a:pPr>
                  <a:defRPr/>
                </a:pPr>
                <a:r>
                  <a:rPr lang="en-US"/>
                  <a:t>Speedup (normalized to faster)</a:t>
                </a:r>
              </a:p>
            </c:rich>
          </c:tx>
          <c:overlay val="0"/>
          <c:spPr>
            <a:noFill/>
            <a:ln>
              <a:noFill/>
            </a:ln>
            <a:effectLst/>
          </c:spPr>
        </c:title>
        <c:numFmt formatCode="General" sourceLinked="1"/>
        <c:majorTickMark val="none"/>
        <c:minorTickMark val="none"/>
        <c:tickLblPos val="nextTo"/>
        <c:spPr>
          <a:noFill/>
          <a:ln>
            <a:noFill/>
          </a:ln>
          <a:effectLst/>
        </c:spPr>
        <c:txPr>
          <a:bodyPr rot="-60000000" vert="horz"/>
          <a:lstStyle/>
          <a:p>
            <a:pPr>
              <a:defRPr/>
            </a:pPr>
            <a:endParaRPr lang="en-CH"/>
          </a:p>
        </c:txPr>
        <c:crossAx val="-2118383256"/>
        <c:crosses val="autoZero"/>
        <c:crossBetween val="between"/>
        <c:majorUnit val="0.5"/>
      </c:valAx>
      <c:spPr>
        <a:noFill/>
        <a:ln>
          <a:noFill/>
        </a:ln>
        <a:effectLst/>
      </c:spPr>
    </c:plotArea>
    <c:legend>
      <c:legendPos val="r"/>
      <c:layout>
        <c:manualLayout>
          <c:xMode val="edge"/>
          <c:yMode val="edge"/>
          <c:x val="0.81723115036006078"/>
          <c:y val="0.39105068261816101"/>
          <c:w val="0.17835522045469707"/>
          <c:h val="0.23194962471796299"/>
        </c:manualLayout>
      </c:layout>
      <c:overlay val="0"/>
      <c:spPr>
        <a:noFill/>
        <a:ln>
          <a:noFill/>
        </a:ln>
        <a:effectLst/>
      </c:spPr>
      <c:txPr>
        <a:bodyPr rot="0" vert="horz"/>
        <a:lstStyle/>
        <a:p>
          <a:pPr>
            <a:defRPr sz="1600"/>
          </a:pPr>
          <a:endParaRPr lang="en-CH"/>
        </a:p>
      </c:txPr>
    </c:legend>
    <c:plotVisOnly val="1"/>
    <c:dispBlanksAs val="gap"/>
    <c:showDLblsOverMax val="0"/>
  </c:chart>
  <c:spPr>
    <a:noFill/>
    <a:ln>
      <a:noFill/>
    </a:ln>
    <a:effectLst/>
  </c:spPr>
  <c:txPr>
    <a:bodyPr/>
    <a:lstStyle/>
    <a:p>
      <a:pPr>
        <a:defRPr sz="1400">
          <a:latin typeface="Tahoma" panose="020B0604030504040204" pitchFamily="34" charset="0"/>
          <a:ea typeface="Tahoma" panose="020B0604030504040204" pitchFamily="34" charset="0"/>
          <a:cs typeface="Tahoma" panose="020B0604030504040204" pitchFamily="34" charset="0"/>
        </a:defRPr>
      </a:pPr>
      <a:endParaRPr lang="en-CH"/>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ser>
          <c:idx val="0"/>
          <c:order val="0"/>
          <c:tx>
            <c:strRef>
              <c:f>'cedt-processed'!$E$1</c:f>
              <c:strCache>
                <c:ptCount val="1"/>
                <c:pt idx="0">
                  <c:v>Compute</c:v>
                </c:pt>
              </c:strCache>
            </c:strRef>
          </c:tx>
          <c:spPr>
            <a:solidFill>
              <a:srgbClr val="0070C0"/>
            </a:solidFill>
            <a:ln w="6350">
              <a:solidFill>
                <a:sysClr val="windowText" lastClr="000000"/>
              </a:solidFill>
            </a:ln>
          </c:spPr>
          <c:invertIfNegative val="0"/>
          <c:cat>
            <c:multiLvlStrRef>
              <c:f>'cedt-processed'!$A$2:$D$24</c:f>
              <c:multiLvlStrCache>
                <c:ptCount val="23"/>
                <c:lvl>
                  <c:pt idx="0">
                    <c:v>C</c:v>
                  </c:pt>
                  <c:pt idx="1">
                    <c:v>F</c:v>
                  </c:pt>
                  <c:pt idx="3">
                    <c:v>C</c:v>
                  </c:pt>
                  <c:pt idx="4">
                    <c:v>F</c:v>
                  </c:pt>
                  <c:pt idx="6">
                    <c:v>C</c:v>
                  </c:pt>
                  <c:pt idx="7">
                    <c:v>F</c:v>
                  </c:pt>
                  <c:pt idx="9">
                    <c:v>C</c:v>
                  </c:pt>
                  <c:pt idx="10">
                    <c:v>F</c:v>
                  </c:pt>
                  <c:pt idx="11">
                    <c:v> </c:v>
                  </c:pt>
                  <c:pt idx="12">
                    <c:v>C</c:v>
                  </c:pt>
                  <c:pt idx="13">
                    <c:v>F</c:v>
                  </c:pt>
                  <c:pt idx="15">
                    <c:v>C</c:v>
                  </c:pt>
                  <c:pt idx="16">
                    <c:v>F</c:v>
                  </c:pt>
                  <c:pt idx="18">
                    <c:v>C</c:v>
                  </c:pt>
                  <c:pt idx="19">
                    <c:v>F</c:v>
                  </c:pt>
                  <c:pt idx="21">
                    <c:v>C</c:v>
                  </c:pt>
                  <c:pt idx="22">
                    <c:v>F</c:v>
                  </c:pt>
                </c:lvl>
                <c:lvl>
                  <c:pt idx="0">
                    <c:v>CPU</c:v>
                  </c:pt>
                  <c:pt idx="2">
                    <c:v> </c:v>
                  </c:pt>
                  <c:pt idx="3">
                    <c:v>FPGA</c:v>
                  </c:pt>
                  <c:pt idx="5">
                    <c:v> </c:v>
                  </c:pt>
                  <c:pt idx="6">
                    <c:v>Data</c:v>
                  </c:pt>
                  <c:pt idx="8">
                    <c:v> </c:v>
                  </c:pt>
                  <c:pt idx="9">
                    <c:v>Task</c:v>
                  </c:pt>
                  <c:pt idx="11">
                    <c:v> </c:v>
                  </c:pt>
                  <c:pt idx="12">
                    <c:v>CPU</c:v>
                  </c:pt>
                  <c:pt idx="14">
                    <c:v> </c:v>
                  </c:pt>
                  <c:pt idx="15">
                    <c:v>FPGA</c:v>
                  </c:pt>
                  <c:pt idx="17">
                    <c:v> </c:v>
                  </c:pt>
                  <c:pt idx="18">
                    <c:v>Data</c:v>
                  </c:pt>
                  <c:pt idx="20">
                    <c:v> </c:v>
                  </c:pt>
                  <c:pt idx="21">
                    <c:v>Task</c:v>
                  </c:pt>
                </c:lvl>
                <c:lvl>
                  <c:pt idx="0">
                    <c:v>Single device</c:v>
                  </c:pt>
                  <c:pt idx="5">
                    <c:v> </c:v>
                  </c:pt>
                  <c:pt idx="6">
                    <c:v>Collaborative</c:v>
                  </c:pt>
                  <c:pt idx="11">
                    <c:v> </c:v>
                  </c:pt>
                  <c:pt idx="12">
                    <c:v>Single device</c:v>
                  </c:pt>
                  <c:pt idx="17">
                    <c:v> </c:v>
                  </c:pt>
                  <c:pt idx="18">
                    <c:v>Collaborative</c:v>
                  </c:pt>
                </c:lvl>
                <c:lvl>
                  <c:pt idx="0">
                    <c:v>Stratix V</c:v>
                  </c:pt>
                  <c:pt idx="11">
                    <c:v> </c:v>
                  </c:pt>
                  <c:pt idx="12">
                    <c:v>Arria 10</c:v>
                  </c:pt>
                </c:lvl>
              </c:multiLvlStrCache>
            </c:multiLvlStrRef>
          </c:cat>
          <c:val>
            <c:numRef>
              <c:f>'cedt-processed'!$E$2:$E$24</c:f>
              <c:numCache>
                <c:formatCode>0.0</c:formatCode>
                <c:ptCount val="23"/>
                <c:pt idx="0">
                  <c:v>1.1479839999999999</c:v>
                </c:pt>
                <c:pt idx="1">
                  <c:v>0</c:v>
                </c:pt>
                <c:pt idx="3">
                  <c:v>0</c:v>
                </c:pt>
                <c:pt idx="4">
                  <c:v>0.89568979999999998</c:v>
                </c:pt>
                <c:pt idx="6">
                  <c:v>0.5322038</c:v>
                </c:pt>
                <c:pt idx="7">
                  <c:v>0.50711640000000002</c:v>
                </c:pt>
                <c:pt idx="9">
                  <c:v>0.2053344</c:v>
                </c:pt>
                <c:pt idx="10">
                  <c:v>0.45273200000000002</c:v>
                </c:pt>
                <c:pt idx="12">
                  <c:v>1.1392100000000001</c:v>
                </c:pt>
                <c:pt idx="13">
                  <c:v>0</c:v>
                </c:pt>
                <c:pt idx="15">
                  <c:v>0</c:v>
                </c:pt>
                <c:pt idx="16">
                  <c:v>0.89230500000000001</c:v>
                </c:pt>
                <c:pt idx="18">
                  <c:v>0.52164900000000003</c:v>
                </c:pt>
                <c:pt idx="19">
                  <c:v>0.50796799999999998</c:v>
                </c:pt>
                <c:pt idx="21">
                  <c:v>0.16977800000000001</c:v>
                </c:pt>
                <c:pt idx="22">
                  <c:v>0.421991</c:v>
                </c:pt>
              </c:numCache>
            </c:numRef>
          </c:val>
          <c:extLst>
            <c:ext xmlns:c16="http://schemas.microsoft.com/office/drawing/2014/chart" uri="{C3380CC4-5D6E-409C-BE32-E72D297353CC}">
              <c16:uniqueId val="{00000000-44E2-4065-BDA8-CE44A36AAABE}"/>
            </c:ext>
          </c:extLst>
        </c:ser>
        <c:ser>
          <c:idx val="1"/>
          <c:order val="1"/>
          <c:tx>
            <c:strRef>
              <c:f>'cedt-processed'!$F$1</c:f>
              <c:strCache>
                <c:ptCount val="1"/>
                <c:pt idx="0">
                  <c:v>Copy</c:v>
                </c:pt>
              </c:strCache>
            </c:strRef>
          </c:tx>
          <c:spPr>
            <a:solidFill>
              <a:srgbClr val="FFC000"/>
            </a:solidFill>
            <a:ln w="6350">
              <a:solidFill>
                <a:sysClr val="windowText" lastClr="000000"/>
              </a:solidFill>
            </a:ln>
          </c:spPr>
          <c:invertIfNegative val="0"/>
          <c:cat>
            <c:multiLvlStrRef>
              <c:f>'cedt-processed'!$A$2:$D$24</c:f>
              <c:multiLvlStrCache>
                <c:ptCount val="23"/>
                <c:lvl>
                  <c:pt idx="0">
                    <c:v>C</c:v>
                  </c:pt>
                  <c:pt idx="1">
                    <c:v>F</c:v>
                  </c:pt>
                  <c:pt idx="3">
                    <c:v>C</c:v>
                  </c:pt>
                  <c:pt idx="4">
                    <c:v>F</c:v>
                  </c:pt>
                  <c:pt idx="6">
                    <c:v>C</c:v>
                  </c:pt>
                  <c:pt idx="7">
                    <c:v>F</c:v>
                  </c:pt>
                  <c:pt idx="9">
                    <c:v>C</c:v>
                  </c:pt>
                  <c:pt idx="10">
                    <c:v>F</c:v>
                  </c:pt>
                  <c:pt idx="11">
                    <c:v> </c:v>
                  </c:pt>
                  <c:pt idx="12">
                    <c:v>C</c:v>
                  </c:pt>
                  <c:pt idx="13">
                    <c:v>F</c:v>
                  </c:pt>
                  <c:pt idx="15">
                    <c:v>C</c:v>
                  </c:pt>
                  <c:pt idx="16">
                    <c:v>F</c:v>
                  </c:pt>
                  <c:pt idx="18">
                    <c:v>C</c:v>
                  </c:pt>
                  <c:pt idx="19">
                    <c:v>F</c:v>
                  </c:pt>
                  <c:pt idx="21">
                    <c:v>C</c:v>
                  </c:pt>
                  <c:pt idx="22">
                    <c:v>F</c:v>
                  </c:pt>
                </c:lvl>
                <c:lvl>
                  <c:pt idx="0">
                    <c:v>CPU</c:v>
                  </c:pt>
                  <c:pt idx="2">
                    <c:v> </c:v>
                  </c:pt>
                  <c:pt idx="3">
                    <c:v>FPGA</c:v>
                  </c:pt>
                  <c:pt idx="5">
                    <c:v> </c:v>
                  </c:pt>
                  <c:pt idx="6">
                    <c:v>Data</c:v>
                  </c:pt>
                  <c:pt idx="8">
                    <c:v> </c:v>
                  </c:pt>
                  <c:pt idx="9">
                    <c:v>Task</c:v>
                  </c:pt>
                  <c:pt idx="11">
                    <c:v> </c:v>
                  </c:pt>
                  <c:pt idx="12">
                    <c:v>CPU</c:v>
                  </c:pt>
                  <c:pt idx="14">
                    <c:v> </c:v>
                  </c:pt>
                  <c:pt idx="15">
                    <c:v>FPGA</c:v>
                  </c:pt>
                  <c:pt idx="17">
                    <c:v> </c:v>
                  </c:pt>
                  <c:pt idx="18">
                    <c:v>Data</c:v>
                  </c:pt>
                  <c:pt idx="20">
                    <c:v> </c:v>
                  </c:pt>
                  <c:pt idx="21">
                    <c:v>Task</c:v>
                  </c:pt>
                </c:lvl>
                <c:lvl>
                  <c:pt idx="0">
                    <c:v>Single device</c:v>
                  </c:pt>
                  <c:pt idx="5">
                    <c:v> </c:v>
                  </c:pt>
                  <c:pt idx="6">
                    <c:v>Collaborative</c:v>
                  </c:pt>
                  <c:pt idx="11">
                    <c:v> </c:v>
                  </c:pt>
                  <c:pt idx="12">
                    <c:v>Single device</c:v>
                  </c:pt>
                  <c:pt idx="17">
                    <c:v> </c:v>
                  </c:pt>
                  <c:pt idx="18">
                    <c:v>Collaborative</c:v>
                  </c:pt>
                </c:lvl>
                <c:lvl>
                  <c:pt idx="0">
                    <c:v>Stratix V</c:v>
                  </c:pt>
                  <c:pt idx="11">
                    <c:v> </c:v>
                  </c:pt>
                  <c:pt idx="12">
                    <c:v>Arria 10</c:v>
                  </c:pt>
                </c:lvl>
              </c:multiLvlStrCache>
            </c:multiLvlStrRef>
          </c:cat>
          <c:val>
            <c:numRef>
              <c:f>'cedt-processed'!$F$2:$F$24</c:f>
              <c:numCache>
                <c:formatCode>0.0</c:formatCode>
                <c:ptCount val="23"/>
                <c:pt idx="0">
                  <c:v>0</c:v>
                </c:pt>
                <c:pt idx="1">
                  <c:v>0</c:v>
                </c:pt>
                <c:pt idx="3">
                  <c:v>0</c:v>
                </c:pt>
                <c:pt idx="4">
                  <c:v>4.8449199999999998E-2</c:v>
                </c:pt>
                <c:pt idx="6">
                  <c:v>0</c:v>
                </c:pt>
                <c:pt idx="7">
                  <c:v>2.36268E-2</c:v>
                </c:pt>
                <c:pt idx="9">
                  <c:v>0</c:v>
                </c:pt>
                <c:pt idx="10">
                  <c:v>5.9712800000000003E-2</c:v>
                </c:pt>
                <c:pt idx="12">
                  <c:v>0</c:v>
                </c:pt>
                <c:pt idx="13">
                  <c:v>0</c:v>
                </c:pt>
                <c:pt idx="15">
                  <c:v>0</c:v>
                </c:pt>
                <c:pt idx="16">
                  <c:v>2.9496000000000001E-2</c:v>
                </c:pt>
                <c:pt idx="18">
                  <c:v>0</c:v>
                </c:pt>
                <c:pt idx="19">
                  <c:v>2.1530000000000001E-2</c:v>
                </c:pt>
                <c:pt idx="21">
                  <c:v>0</c:v>
                </c:pt>
                <c:pt idx="22">
                  <c:v>6.8780999999999995E-2</c:v>
                </c:pt>
              </c:numCache>
            </c:numRef>
          </c:val>
          <c:extLst>
            <c:ext xmlns:c16="http://schemas.microsoft.com/office/drawing/2014/chart" uri="{C3380CC4-5D6E-409C-BE32-E72D297353CC}">
              <c16:uniqueId val="{00000001-44E2-4065-BDA8-CE44A36AAABE}"/>
            </c:ext>
          </c:extLst>
        </c:ser>
        <c:ser>
          <c:idx val="2"/>
          <c:order val="2"/>
          <c:tx>
            <c:strRef>
              <c:f>'cedt-processed'!$G$1</c:f>
              <c:strCache>
                <c:ptCount val="1"/>
                <c:pt idx="0">
                  <c:v>Idle</c:v>
                </c:pt>
              </c:strCache>
            </c:strRef>
          </c:tx>
          <c:spPr>
            <a:solidFill>
              <a:sysClr val="window" lastClr="FFFFFF"/>
            </a:solidFill>
            <a:ln w="6350">
              <a:solidFill>
                <a:sysClr val="windowText" lastClr="000000"/>
              </a:solidFill>
            </a:ln>
          </c:spPr>
          <c:invertIfNegative val="0"/>
          <c:cat>
            <c:multiLvlStrRef>
              <c:f>'cedt-processed'!$A$2:$D$24</c:f>
              <c:multiLvlStrCache>
                <c:ptCount val="23"/>
                <c:lvl>
                  <c:pt idx="0">
                    <c:v>C</c:v>
                  </c:pt>
                  <c:pt idx="1">
                    <c:v>F</c:v>
                  </c:pt>
                  <c:pt idx="3">
                    <c:v>C</c:v>
                  </c:pt>
                  <c:pt idx="4">
                    <c:v>F</c:v>
                  </c:pt>
                  <c:pt idx="6">
                    <c:v>C</c:v>
                  </c:pt>
                  <c:pt idx="7">
                    <c:v>F</c:v>
                  </c:pt>
                  <c:pt idx="9">
                    <c:v>C</c:v>
                  </c:pt>
                  <c:pt idx="10">
                    <c:v>F</c:v>
                  </c:pt>
                  <c:pt idx="11">
                    <c:v> </c:v>
                  </c:pt>
                  <c:pt idx="12">
                    <c:v>C</c:v>
                  </c:pt>
                  <c:pt idx="13">
                    <c:v>F</c:v>
                  </c:pt>
                  <c:pt idx="15">
                    <c:v>C</c:v>
                  </c:pt>
                  <c:pt idx="16">
                    <c:v>F</c:v>
                  </c:pt>
                  <c:pt idx="18">
                    <c:v>C</c:v>
                  </c:pt>
                  <c:pt idx="19">
                    <c:v>F</c:v>
                  </c:pt>
                  <c:pt idx="21">
                    <c:v>C</c:v>
                  </c:pt>
                  <c:pt idx="22">
                    <c:v>F</c:v>
                  </c:pt>
                </c:lvl>
                <c:lvl>
                  <c:pt idx="0">
                    <c:v>CPU</c:v>
                  </c:pt>
                  <c:pt idx="2">
                    <c:v> </c:v>
                  </c:pt>
                  <c:pt idx="3">
                    <c:v>FPGA</c:v>
                  </c:pt>
                  <c:pt idx="5">
                    <c:v> </c:v>
                  </c:pt>
                  <c:pt idx="6">
                    <c:v>Data</c:v>
                  </c:pt>
                  <c:pt idx="8">
                    <c:v> </c:v>
                  </c:pt>
                  <c:pt idx="9">
                    <c:v>Task</c:v>
                  </c:pt>
                  <c:pt idx="11">
                    <c:v> </c:v>
                  </c:pt>
                  <c:pt idx="12">
                    <c:v>CPU</c:v>
                  </c:pt>
                  <c:pt idx="14">
                    <c:v> </c:v>
                  </c:pt>
                  <c:pt idx="15">
                    <c:v>FPGA</c:v>
                  </c:pt>
                  <c:pt idx="17">
                    <c:v> </c:v>
                  </c:pt>
                  <c:pt idx="18">
                    <c:v>Data</c:v>
                  </c:pt>
                  <c:pt idx="20">
                    <c:v> </c:v>
                  </c:pt>
                  <c:pt idx="21">
                    <c:v>Task</c:v>
                  </c:pt>
                </c:lvl>
                <c:lvl>
                  <c:pt idx="0">
                    <c:v>Single device</c:v>
                  </c:pt>
                  <c:pt idx="5">
                    <c:v> </c:v>
                  </c:pt>
                  <c:pt idx="6">
                    <c:v>Collaborative</c:v>
                  </c:pt>
                  <c:pt idx="11">
                    <c:v> </c:v>
                  </c:pt>
                  <c:pt idx="12">
                    <c:v>Single device</c:v>
                  </c:pt>
                  <c:pt idx="17">
                    <c:v> </c:v>
                  </c:pt>
                  <c:pt idx="18">
                    <c:v>Collaborative</c:v>
                  </c:pt>
                </c:lvl>
                <c:lvl>
                  <c:pt idx="0">
                    <c:v>Stratix V</c:v>
                  </c:pt>
                  <c:pt idx="11">
                    <c:v> </c:v>
                  </c:pt>
                  <c:pt idx="12">
                    <c:v>Arria 10</c:v>
                  </c:pt>
                </c:lvl>
              </c:multiLvlStrCache>
            </c:multiLvlStrRef>
          </c:cat>
          <c:val>
            <c:numRef>
              <c:f>'cedt-processed'!$G$2:$G$24</c:f>
              <c:numCache>
                <c:formatCode>0.0</c:formatCode>
                <c:ptCount val="23"/>
                <c:pt idx="0">
                  <c:v>5.0800000000001998E-3</c:v>
                </c:pt>
                <c:pt idx="1">
                  <c:v>1.1530640000000001</c:v>
                </c:pt>
                <c:pt idx="3">
                  <c:v>0.95013879999999995</c:v>
                </c:pt>
                <c:pt idx="4">
                  <c:v>5.9997999999998903E-3</c:v>
                </c:pt>
                <c:pt idx="6">
                  <c:v>5.4824000000000001E-3</c:v>
                </c:pt>
                <c:pt idx="7">
                  <c:v>6.9429999999999197E-3</c:v>
                </c:pt>
                <c:pt idx="9">
                  <c:v>0.32013160000000002</c:v>
                </c:pt>
                <c:pt idx="10">
                  <c:v>1.30212E-2</c:v>
                </c:pt>
                <c:pt idx="12">
                  <c:v>9.6499999999999399E-3</c:v>
                </c:pt>
                <c:pt idx="13">
                  <c:v>1.14886</c:v>
                </c:pt>
                <c:pt idx="15">
                  <c:v>0.92971899999999996</c:v>
                </c:pt>
                <c:pt idx="16">
                  <c:v>7.9180000000001992E-3</c:v>
                </c:pt>
                <c:pt idx="18">
                  <c:v>1.2984000000000001E-2</c:v>
                </c:pt>
                <c:pt idx="19">
                  <c:v>5.13500000000011E-3</c:v>
                </c:pt>
                <c:pt idx="21">
                  <c:v>0.34128999999999998</c:v>
                </c:pt>
                <c:pt idx="22">
                  <c:v>2.0295999999999901E-2</c:v>
                </c:pt>
              </c:numCache>
            </c:numRef>
          </c:val>
          <c:extLst>
            <c:ext xmlns:c16="http://schemas.microsoft.com/office/drawing/2014/chart" uri="{C3380CC4-5D6E-409C-BE32-E72D297353CC}">
              <c16:uniqueId val="{00000002-44E2-4065-BDA8-CE44A36AAABE}"/>
            </c:ext>
          </c:extLst>
        </c:ser>
        <c:dLbls>
          <c:showLegendKey val="0"/>
          <c:showVal val="0"/>
          <c:showCatName val="0"/>
          <c:showSerName val="0"/>
          <c:showPercent val="0"/>
          <c:showBubbleSize val="0"/>
        </c:dLbls>
        <c:gapWidth val="150"/>
        <c:overlap val="100"/>
        <c:axId val="-462638240"/>
        <c:axId val="-462635488"/>
      </c:barChart>
      <c:catAx>
        <c:axId val="-462638240"/>
        <c:scaling>
          <c:orientation val="minMax"/>
        </c:scaling>
        <c:delete val="0"/>
        <c:axPos val="b"/>
        <c:numFmt formatCode="General" sourceLinked="0"/>
        <c:majorTickMark val="out"/>
        <c:minorTickMark val="none"/>
        <c:tickLblPos val="nextTo"/>
        <c:txPr>
          <a:bodyPr/>
          <a:lstStyle/>
          <a:p>
            <a:pPr>
              <a:defRPr sz="1200"/>
            </a:pPr>
            <a:endParaRPr lang="en-CH"/>
          </a:p>
        </c:txPr>
        <c:crossAx val="-462635488"/>
        <c:crosses val="autoZero"/>
        <c:auto val="1"/>
        <c:lblAlgn val="ctr"/>
        <c:lblOffset val="100"/>
        <c:noMultiLvlLbl val="0"/>
      </c:catAx>
      <c:valAx>
        <c:axId val="-462635488"/>
        <c:scaling>
          <c:orientation val="minMax"/>
          <c:max val="1.2"/>
        </c:scaling>
        <c:delete val="0"/>
        <c:axPos val="l"/>
        <c:minorGridlines/>
        <c:title>
          <c:tx>
            <c:rich>
              <a:bodyPr rot="-5400000" vert="horz"/>
              <a:lstStyle/>
              <a:p>
                <a:pPr>
                  <a:defRPr b="0"/>
                </a:pPr>
                <a:r>
                  <a:rPr lang="en-US" b="0"/>
                  <a:t>Execution Time (s)</a:t>
                </a:r>
              </a:p>
            </c:rich>
          </c:tx>
          <c:overlay val="0"/>
        </c:title>
        <c:numFmt formatCode="0.0" sourceLinked="1"/>
        <c:majorTickMark val="out"/>
        <c:minorTickMark val="none"/>
        <c:tickLblPos val="nextTo"/>
        <c:crossAx val="-462638240"/>
        <c:crosses val="autoZero"/>
        <c:crossBetween val="between"/>
        <c:minorUnit val="0.1"/>
      </c:valAx>
    </c:plotArea>
    <c:legend>
      <c:legendPos val="l"/>
      <c:layout>
        <c:manualLayout>
          <c:xMode val="edge"/>
          <c:yMode val="edge"/>
          <c:x val="0.77158714031713804"/>
          <c:y val="4.0882203606499502E-2"/>
          <c:w val="0.18867774592691999"/>
          <c:h val="0.213585107417128"/>
        </c:manualLayout>
      </c:layout>
      <c:overlay val="1"/>
      <c:spPr>
        <a:solidFill>
          <a:sysClr val="window" lastClr="FFFFFF"/>
        </a:solidFill>
        <a:ln>
          <a:solidFill>
            <a:sysClr val="windowText" lastClr="000000"/>
          </a:solidFill>
        </a:ln>
      </c:spPr>
      <c:txPr>
        <a:bodyPr/>
        <a:lstStyle/>
        <a:p>
          <a:pPr>
            <a:defRPr sz="1400"/>
          </a:pPr>
          <a:endParaRPr lang="en-CH"/>
        </a:p>
      </c:txPr>
    </c:legend>
    <c:plotVisOnly val="1"/>
    <c:dispBlanksAs val="gap"/>
    <c:showDLblsOverMax val="0"/>
  </c:chart>
  <c:txPr>
    <a:bodyPr/>
    <a:lstStyle/>
    <a:p>
      <a:pPr>
        <a:defRPr lang="en-US" sz="1600"/>
      </a:pPr>
      <a:endParaRPr lang="en-CH"/>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lineChart>
        <c:grouping val="standard"/>
        <c:varyColors val="0"/>
        <c:ser>
          <c:idx val="1"/>
          <c:order val="0"/>
          <c:tx>
            <c:strRef>
              <c:f>'rsct-processed'!$B$1</c:f>
              <c:strCache>
                <c:ptCount val="1"/>
                <c:pt idx="0">
                  <c:v>Data Partitioning (Stratix V)</c:v>
                </c:pt>
              </c:strCache>
            </c:strRef>
          </c:tx>
          <c:spPr>
            <a:ln w="12700">
              <a:solidFill>
                <a:srgbClr val="C00000"/>
              </a:solidFill>
            </a:ln>
          </c:spPr>
          <c:marker>
            <c:spPr>
              <a:solidFill>
                <a:srgbClr val="C00000"/>
              </a:solidFill>
              <a:ln w="12700">
                <a:solidFill>
                  <a:srgbClr val="C00000"/>
                </a:solidFill>
              </a:ln>
            </c:spPr>
          </c:marker>
          <c:cat>
            <c:numRef>
              <c:f>'rsct-processed'!$A$2:$A$12</c:f>
              <c:numCache>
                <c:formatCode>0.0</c:formatCode>
                <c:ptCount val="11"/>
                <c:pt idx="0">
                  <c:v>0</c:v>
                </c:pt>
                <c:pt idx="1">
                  <c:v>0.1</c:v>
                </c:pt>
                <c:pt idx="2">
                  <c:v>0.2</c:v>
                </c:pt>
                <c:pt idx="3">
                  <c:v>0.3</c:v>
                </c:pt>
                <c:pt idx="4">
                  <c:v>0.4</c:v>
                </c:pt>
                <c:pt idx="5">
                  <c:v>0.5</c:v>
                </c:pt>
                <c:pt idx="6">
                  <c:v>0.6</c:v>
                </c:pt>
                <c:pt idx="7">
                  <c:v>0.7</c:v>
                </c:pt>
                <c:pt idx="8">
                  <c:v>0.8</c:v>
                </c:pt>
                <c:pt idx="9">
                  <c:v>0.9</c:v>
                </c:pt>
                <c:pt idx="10">
                  <c:v>1</c:v>
                </c:pt>
              </c:numCache>
            </c:numRef>
          </c:cat>
          <c:val>
            <c:numRef>
              <c:f>'rsct-processed'!$B$2:$B$12</c:f>
              <c:numCache>
                <c:formatCode>General</c:formatCode>
                <c:ptCount val="11"/>
                <c:pt idx="0">
                  <c:v>26.521699999999999</c:v>
                </c:pt>
                <c:pt idx="1">
                  <c:v>24.215399999999999</c:v>
                </c:pt>
                <c:pt idx="2">
                  <c:v>21.589300000000001</c:v>
                </c:pt>
                <c:pt idx="3">
                  <c:v>18.994700000000002</c:v>
                </c:pt>
                <c:pt idx="4">
                  <c:v>16.4375</c:v>
                </c:pt>
                <c:pt idx="5">
                  <c:v>15.4039</c:v>
                </c:pt>
                <c:pt idx="6">
                  <c:v>17.9099</c:v>
                </c:pt>
                <c:pt idx="7">
                  <c:v>21.0105</c:v>
                </c:pt>
                <c:pt idx="8">
                  <c:v>23.971</c:v>
                </c:pt>
                <c:pt idx="9">
                  <c:v>26.0061</c:v>
                </c:pt>
                <c:pt idx="10">
                  <c:v>28.898800000000001</c:v>
                </c:pt>
              </c:numCache>
            </c:numRef>
          </c:val>
          <c:smooth val="0"/>
          <c:extLst>
            <c:ext xmlns:c16="http://schemas.microsoft.com/office/drawing/2014/chart" uri="{C3380CC4-5D6E-409C-BE32-E72D297353CC}">
              <c16:uniqueId val="{00000000-E243-4F4F-90A3-0893A38060D5}"/>
            </c:ext>
          </c:extLst>
        </c:ser>
        <c:ser>
          <c:idx val="2"/>
          <c:order val="1"/>
          <c:tx>
            <c:strRef>
              <c:f>'rsct-processed'!$C$1</c:f>
              <c:strCache>
                <c:ptCount val="1"/>
                <c:pt idx="0">
                  <c:v>Task Partitioning (Stratix V)</c:v>
                </c:pt>
              </c:strCache>
            </c:strRef>
          </c:tx>
          <c:spPr>
            <a:ln w="19050">
              <a:solidFill>
                <a:schemeClr val="accent2"/>
              </a:solidFill>
              <a:prstDash val="solid"/>
            </a:ln>
          </c:spPr>
          <c:marker>
            <c:symbol val="none"/>
          </c:marker>
          <c:cat>
            <c:numRef>
              <c:f>'rsct-processed'!$A$2:$A$12</c:f>
              <c:numCache>
                <c:formatCode>0.0</c:formatCode>
                <c:ptCount val="11"/>
                <c:pt idx="0">
                  <c:v>0</c:v>
                </c:pt>
                <c:pt idx="1">
                  <c:v>0.1</c:v>
                </c:pt>
                <c:pt idx="2">
                  <c:v>0.2</c:v>
                </c:pt>
                <c:pt idx="3">
                  <c:v>0.3</c:v>
                </c:pt>
                <c:pt idx="4">
                  <c:v>0.4</c:v>
                </c:pt>
                <c:pt idx="5">
                  <c:v>0.5</c:v>
                </c:pt>
                <c:pt idx="6">
                  <c:v>0.6</c:v>
                </c:pt>
                <c:pt idx="7">
                  <c:v>0.7</c:v>
                </c:pt>
                <c:pt idx="8">
                  <c:v>0.8</c:v>
                </c:pt>
                <c:pt idx="9">
                  <c:v>0.9</c:v>
                </c:pt>
                <c:pt idx="10">
                  <c:v>1</c:v>
                </c:pt>
              </c:numCache>
            </c:numRef>
          </c:cat>
          <c:val>
            <c:numRef>
              <c:f>'rsct-processed'!$C$2:$C$12</c:f>
              <c:numCache>
                <c:formatCode>General</c:formatCode>
                <c:ptCount val="11"/>
                <c:pt idx="0">
                  <c:v>10.2599</c:v>
                </c:pt>
                <c:pt idx="1">
                  <c:v>10.2599</c:v>
                </c:pt>
                <c:pt idx="2">
                  <c:v>10.2599</c:v>
                </c:pt>
                <c:pt idx="3">
                  <c:v>10.2599</c:v>
                </c:pt>
                <c:pt idx="4">
                  <c:v>10.2599</c:v>
                </c:pt>
                <c:pt idx="5">
                  <c:v>10.2599</c:v>
                </c:pt>
                <c:pt idx="6">
                  <c:v>10.2599</c:v>
                </c:pt>
                <c:pt idx="7">
                  <c:v>10.2599</c:v>
                </c:pt>
                <c:pt idx="8">
                  <c:v>10.2599</c:v>
                </c:pt>
                <c:pt idx="9">
                  <c:v>10.2599</c:v>
                </c:pt>
                <c:pt idx="10">
                  <c:v>10.2599</c:v>
                </c:pt>
              </c:numCache>
            </c:numRef>
          </c:val>
          <c:smooth val="0"/>
          <c:extLst>
            <c:ext xmlns:c16="http://schemas.microsoft.com/office/drawing/2014/chart" uri="{C3380CC4-5D6E-409C-BE32-E72D297353CC}">
              <c16:uniqueId val="{00000001-E243-4F4F-90A3-0893A38060D5}"/>
            </c:ext>
          </c:extLst>
        </c:ser>
        <c:ser>
          <c:idx val="0"/>
          <c:order val="2"/>
          <c:tx>
            <c:strRef>
              <c:f>'rsct-processed'!$D$1</c:f>
              <c:strCache>
                <c:ptCount val="1"/>
                <c:pt idx="0">
                  <c:v>Data Partitioning (Arria 10)</c:v>
                </c:pt>
              </c:strCache>
            </c:strRef>
          </c:tx>
          <c:spPr>
            <a:ln w="12700">
              <a:solidFill>
                <a:srgbClr val="C00000"/>
              </a:solidFill>
              <a:prstDash val="dash"/>
            </a:ln>
          </c:spPr>
          <c:marker>
            <c:spPr>
              <a:solidFill>
                <a:srgbClr val="C00000"/>
              </a:solidFill>
              <a:ln w="12700">
                <a:solidFill>
                  <a:srgbClr val="C00000"/>
                </a:solidFill>
                <a:prstDash val="dash"/>
              </a:ln>
            </c:spPr>
          </c:marker>
          <c:cat>
            <c:numRef>
              <c:f>'rsct-processed'!$A$2:$A$12</c:f>
              <c:numCache>
                <c:formatCode>0.0</c:formatCode>
                <c:ptCount val="11"/>
                <c:pt idx="0">
                  <c:v>0</c:v>
                </c:pt>
                <c:pt idx="1">
                  <c:v>0.1</c:v>
                </c:pt>
                <c:pt idx="2">
                  <c:v>0.2</c:v>
                </c:pt>
                <c:pt idx="3">
                  <c:v>0.3</c:v>
                </c:pt>
                <c:pt idx="4">
                  <c:v>0.4</c:v>
                </c:pt>
                <c:pt idx="5">
                  <c:v>0.5</c:v>
                </c:pt>
                <c:pt idx="6">
                  <c:v>0.6</c:v>
                </c:pt>
                <c:pt idx="7">
                  <c:v>0.7</c:v>
                </c:pt>
                <c:pt idx="8">
                  <c:v>0.8</c:v>
                </c:pt>
                <c:pt idx="9">
                  <c:v>0.9</c:v>
                </c:pt>
                <c:pt idx="10">
                  <c:v>1</c:v>
                </c:pt>
              </c:numCache>
            </c:numRef>
          </c:cat>
          <c:val>
            <c:numRef>
              <c:f>'rsct-processed'!$D$2:$D$12</c:f>
              <c:numCache>
                <c:formatCode>General</c:formatCode>
                <c:ptCount val="11"/>
                <c:pt idx="0">
                  <c:v>34.171200000000013</c:v>
                </c:pt>
                <c:pt idx="1">
                  <c:v>31.2239</c:v>
                </c:pt>
                <c:pt idx="2">
                  <c:v>28.299499999999981</c:v>
                </c:pt>
                <c:pt idx="3">
                  <c:v>24.610499999999991</c:v>
                </c:pt>
                <c:pt idx="4">
                  <c:v>21.105599999999999</c:v>
                </c:pt>
                <c:pt idx="5">
                  <c:v>21.4955</c:v>
                </c:pt>
                <c:pt idx="6">
                  <c:v>25.178000000000001</c:v>
                </c:pt>
                <c:pt idx="7">
                  <c:v>31.404299999999999</c:v>
                </c:pt>
                <c:pt idx="8">
                  <c:v>32.798200000000001</c:v>
                </c:pt>
                <c:pt idx="9">
                  <c:v>38.540700000000001</c:v>
                </c:pt>
                <c:pt idx="10">
                  <c:v>40.518500000000003</c:v>
                </c:pt>
              </c:numCache>
            </c:numRef>
          </c:val>
          <c:smooth val="0"/>
          <c:extLst>
            <c:ext xmlns:c16="http://schemas.microsoft.com/office/drawing/2014/chart" uri="{C3380CC4-5D6E-409C-BE32-E72D297353CC}">
              <c16:uniqueId val="{00000002-E243-4F4F-90A3-0893A38060D5}"/>
            </c:ext>
          </c:extLst>
        </c:ser>
        <c:ser>
          <c:idx val="3"/>
          <c:order val="3"/>
          <c:tx>
            <c:strRef>
              <c:f>'rsct-processed'!$E$1</c:f>
              <c:strCache>
                <c:ptCount val="1"/>
                <c:pt idx="0">
                  <c:v>Task Partitioning (Arria 10)</c:v>
                </c:pt>
              </c:strCache>
            </c:strRef>
          </c:tx>
          <c:spPr>
            <a:ln w="19050">
              <a:solidFill>
                <a:schemeClr val="accent2"/>
              </a:solidFill>
              <a:prstDash val="dash"/>
            </a:ln>
          </c:spPr>
          <c:marker>
            <c:symbol val="none"/>
          </c:marker>
          <c:cat>
            <c:numRef>
              <c:f>'rsct-processed'!$A$2:$A$12</c:f>
              <c:numCache>
                <c:formatCode>0.0</c:formatCode>
                <c:ptCount val="11"/>
                <c:pt idx="0">
                  <c:v>0</c:v>
                </c:pt>
                <c:pt idx="1">
                  <c:v>0.1</c:v>
                </c:pt>
                <c:pt idx="2">
                  <c:v>0.2</c:v>
                </c:pt>
                <c:pt idx="3">
                  <c:v>0.3</c:v>
                </c:pt>
                <c:pt idx="4">
                  <c:v>0.4</c:v>
                </c:pt>
                <c:pt idx="5">
                  <c:v>0.5</c:v>
                </c:pt>
                <c:pt idx="6">
                  <c:v>0.6</c:v>
                </c:pt>
                <c:pt idx="7">
                  <c:v>0.7</c:v>
                </c:pt>
                <c:pt idx="8">
                  <c:v>0.8</c:v>
                </c:pt>
                <c:pt idx="9">
                  <c:v>0.9</c:v>
                </c:pt>
                <c:pt idx="10">
                  <c:v>1</c:v>
                </c:pt>
              </c:numCache>
            </c:numRef>
          </c:cat>
          <c:val>
            <c:numRef>
              <c:f>'rsct-processed'!$E$2:$E$12</c:f>
              <c:numCache>
                <c:formatCode>General</c:formatCode>
                <c:ptCount val="11"/>
                <c:pt idx="0">
                  <c:v>10.0817</c:v>
                </c:pt>
                <c:pt idx="1">
                  <c:v>10.0817</c:v>
                </c:pt>
                <c:pt idx="2">
                  <c:v>10.0817</c:v>
                </c:pt>
                <c:pt idx="3">
                  <c:v>10.0817</c:v>
                </c:pt>
                <c:pt idx="4">
                  <c:v>10.0817</c:v>
                </c:pt>
                <c:pt idx="5">
                  <c:v>10.0817</c:v>
                </c:pt>
                <c:pt idx="6">
                  <c:v>10.0817</c:v>
                </c:pt>
                <c:pt idx="7">
                  <c:v>10.0817</c:v>
                </c:pt>
                <c:pt idx="8">
                  <c:v>10.0817</c:v>
                </c:pt>
                <c:pt idx="9">
                  <c:v>10.0817</c:v>
                </c:pt>
                <c:pt idx="10">
                  <c:v>10.0817</c:v>
                </c:pt>
              </c:numCache>
            </c:numRef>
          </c:val>
          <c:smooth val="0"/>
          <c:extLst>
            <c:ext xmlns:c16="http://schemas.microsoft.com/office/drawing/2014/chart" uri="{C3380CC4-5D6E-409C-BE32-E72D297353CC}">
              <c16:uniqueId val="{00000003-E243-4F4F-90A3-0893A38060D5}"/>
            </c:ext>
          </c:extLst>
        </c:ser>
        <c:dLbls>
          <c:showLegendKey val="0"/>
          <c:showVal val="0"/>
          <c:showCatName val="0"/>
          <c:showSerName val="0"/>
          <c:showPercent val="0"/>
          <c:showBubbleSize val="0"/>
        </c:dLbls>
        <c:marker val="1"/>
        <c:smooth val="0"/>
        <c:axId val="-462597840"/>
        <c:axId val="-462594576"/>
      </c:lineChart>
      <c:catAx>
        <c:axId val="-462597840"/>
        <c:scaling>
          <c:orientation val="minMax"/>
        </c:scaling>
        <c:delete val="0"/>
        <c:axPos val="b"/>
        <c:numFmt formatCode="0.0" sourceLinked="1"/>
        <c:majorTickMark val="out"/>
        <c:minorTickMark val="none"/>
        <c:tickLblPos val="nextTo"/>
        <c:crossAx val="-462594576"/>
        <c:crosses val="autoZero"/>
        <c:auto val="1"/>
        <c:lblAlgn val="ctr"/>
        <c:lblOffset val="100"/>
        <c:noMultiLvlLbl val="0"/>
      </c:catAx>
      <c:valAx>
        <c:axId val="-462594576"/>
        <c:scaling>
          <c:orientation val="minMax"/>
        </c:scaling>
        <c:delete val="0"/>
        <c:axPos val="l"/>
        <c:minorGridlines/>
        <c:title>
          <c:tx>
            <c:rich>
              <a:bodyPr rot="-5400000" vert="horz"/>
              <a:lstStyle/>
              <a:p>
                <a:pPr>
                  <a:defRPr b="0"/>
                </a:pPr>
                <a:r>
                  <a:rPr lang="en-US" b="0"/>
                  <a:t>Execution Time (ms)</a:t>
                </a:r>
              </a:p>
            </c:rich>
          </c:tx>
          <c:overlay val="0"/>
        </c:title>
        <c:numFmt formatCode="General" sourceLinked="1"/>
        <c:majorTickMark val="out"/>
        <c:minorTickMark val="none"/>
        <c:tickLblPos val="nextTo"/>
        <c:crossAx val="-462597840"/>
        <c:crosses val="autoZero"/>
        <c:crossBetween val="between"/>
        <c:minorUnit val="5"/>
      </c:valAx>
    </c:plotArea>
    <c:legend>
      <c:legendPos val="l"/>
      <c:layout>
        <c:manualLayout>
          <c:xMode val="edge"/>
          <c:yMode val="edge"/>
          <c:x val="0.25946188178090601"/>
          <c:y val="3.1760626186072101E-3"/>
          <c:w val="0.48267054611594601"/>
          <c:h val="0.22806157042869599"/>
        </c:manualLayout>
      </c:layout>
      <c:overlay val="1"/>
      <c:spPr>
        <a:solidFill>
          <a:sysClr val="window" lastClr="FFFFFF"/>
        </a:solidFill>
        <a:ln>
          <a:solidFill>
            <a:sysClr val="windowText" lastClr="000000"/>
          </a:solidFill>
        </a:ln>
      </c:spPr>
      <c:txPr>
        <a:bodyPr/>
        <a:lstStyle/>
        <a:p>
          <a:pPr>
            <a:defRPr sz="1400"/>
          </a:pPr>
          <a:endParaRPr lang="en-CH"/>
        </a:p>
      </c:txPr>
    </c:legend>
    <c:plotVisOnly val="1"/>
    <c:dispBlanksAs val="gap"/>
    <c:showDLblsOverMax val="0"/>
  </c:chart>
  <c:txPr>
    <a:bodyPr/>
    <a:lstStyle/>
    <a:p>
      <a:pPr>
        <a:defRPr lang="en-US" sz="1600"/>
      </a:pPr>
      <a:endParaRPr lang="en-CH"/>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Sheet3!$B$9</c:f>
              <c:strCache>
                <c:ptCount val="1"/>
                <c:pt idx="0">
                  <c:v>NE</c:v>
                </c:pt>
              </c:strCache>
            </c:strRef>
          </c:tx>
          <c:spPr>
            <a:ln w="12700" cap="rnd">
              <a:solidFill>
                <a:schemeClr val="tx1"/>
              </a:solidFill>
              <a:round/>
            </a:ln>
            <a:effectLst/>
          </c:spPr>
          <c:marker>
            <c:symbol val="circle"/>
            <c:size val="5"/>
            <c:spPr>
              <a:solidFill>
                <a:schemeClr val="bg1"/>
              </a:solidFill>
              <a:ln w="12700">
                <a:solidFill>
                  <a:schemeClr val="tx1"/>
                </a:solidFill>
              </a:ln>
              <a:effectLst/>
            </c:spPr>
          </c:marker>
          <c:cat>
            <c:strRef>
              <c:f>Sheet3!$C$2:$I$2</c:f>
              <c:strCache>
                <c:ptCount val="7"/>
                <c:pt idx="0">
                  <c:v>1CPU</c:v>
                </c:pt>
                <c:pt idx="1">
                  <c:v>2CPU</c:v>
                </c:pt>
                <c:pt idx="2">
                  <c:v>4CPU</c:v>
                </c:pt>
                <c:pt idx="3">
                  <c:v>GPU</c:v>
                </c:pt>
                <c:pt idx="4">
                  <c:v>GPU + 1CPU</c:v>
                </c:pt>
                <c:pt idx="5">
                  <c:v>GPU + 2CPU</c:v>
                </c:pt>
                <c:pt idx="6">
                  <c:v>GPU + 4CPU</c:v>
                </c:pt>
              </c:strCache>
            </c:strRef>
          </c:cat>
          <c:val>
            <c:numRef>
              <c:f>Sheet3!$C$9:$I$9</c:f>
              <c:numCache>
                <c:formatCode>General</c:formatCode>
                <c:ptCount val="7"/>
                <c:pt idx="0">
                  <c:v>64360.769499999988</c:v>
                </c:pt>
                <c:pt idx="1">
                  <c:v>44127.539100000002</c:v>
                </c:pt>
                <c:pt idx="2">
                  <c:v>54804.757799999999</c:v>
                </c:pt>
                <c:pt idx="3">
                  <c:v>15210.213900000001</c:v>
                </c:pt>
                <c:pt idx="4">
                  <c:v>15203.1855</c:v>
                </c:pt>
                <c:pt idx="5">
                  <c:v>15086.129800000001</c:v>
                </c:pt>
                <c:pt idx="6">
                  <c:v>15145.838900000001</c:v>
                </c:pt>
              </c:numCache>
            </c:numRef>
          </c:val>
          <c:smooth val="0"/>
          <c:extLst>
            <c:ext xmlns:c16="http://schemas.microsoft.com/office/drawing/2014/chart" uri="{C3380CC4-5D6E-409C-BE32-E72D297353CC}">
              <c16:uniqueId val="{00000000-5176-45BF-A94D-BD731F1FF82B}"/>
            </c:ext>
          </c:extLst>
        </c:ser>
        <c:ser>
          <c:idx val="1"/>
          <c:order val="1"/>
          <c:tx>
            <c:strRef>
              <c:f>Sheet3!$B$10</c:f>
              <c:strCache>
                <c:ptCount val="1"/>
                <c:pt idx="0">
                  <c:v>NY</c:v>
                </c:pt>
              </c:strCache>
            </c:strRef>
          </c:tx>
          <c:spPr>
            <a:ln w="12700" cap="rnd">
              <a:solidFill>
                <a:schemeClr val="tx1"/>
              </a:solidFill>
              <a:prstDash val="sysDot"/>
              <a:round/>
            </a:ln>
            <a:effectLst/>
          </c:spPr>
          <c:marker>
            <c:symbol val="circle"/>
            <c:size val="5"/>
            <c:spPr>
              <a:solidFill>
                <a:schemeClr val="bg1">
                  <a:lumMod val="75000"/>
                </a:schemeClr>
              </a:solidFill>
              <a:ln w="12700">
                <a:solidFill>
                  <a:schemeClr val="tx1"/>
                </a:solidFill>
                <a:prstDash val="sysDot"/>
              </a:ln>
              <a:effectLst/>
            </c:spPr>
          </c:marker>
          <c:cat>
            <c:strRef>
              <c:f>Sheet3!$C$2:$I$2</c:f>
              <c:strCache>
                <c:ptCount val="7"/>
                <c:pt idx="0">
                  <c:v>1CPU</c:v>
                </c:pt>
                <c:pt idx="1">
                  <c:v>2CPU</c:v>
                </c:pt>
                <c:pt idx="2">
                  <c:v>4CPU</c:v>
                </c:pt>
                <c:pt idx="3">
                  <c:v>GPU</c:v>
                </c:pt>
                <c:pt idx="4">
                  <c:v>GPU + 1CPU</c:v>
                </c:pt>
                <c:pt idx="5">
                  <c:v>GPU + 2CPU</c:v>
                </c:pt>
                <c:pt idx="6">
                  <c:v>GPU + 4CPU</c:v>
                </c:pt>
              </c:strCache>
            </c:strRef>
          </c:cat>
          <c:val>
            <c:numRef>
              <c:f>Sheet3!$C$10:$I$10</c:f>
              <c:numCache>
                <c:formatCode>General</c:formatCode>
                <c:ptCount val="7"/>
                <c:pt idx="0">
                  <c:v>4705.3447000000006</c:v>
                </c:pt>
                <c:pt idx="1">
                  <c:v>3323.0547000000001</c:v>
                </c:pt>
                <c:pt idx="2">
                  <c:v>4660.2397000000001</c:v>
                </c:pt>
                <c:pt idx="3">
                  <c:v>1300.0181</c:v>
                </c:pt>
                <c:pt idx="4">
                  <c:v>1298.2048</c:v>
                </c:pt>
                <c:pt idx="5">
                  <c:v>1264.2253000000001</c:v>
                </c:pt>
                <c:pt idx="6">
                  <c:v>1322.7357</c:v>
                </c:pt>
              </c:numCache>
            </c:numRef>
          </c:val>
          <c:smooth val="0"/>
          <c:extLst>
            <c:ext xmlns:c16="http://schemas.microsoft.com/office/drawing/2014/chart" uri="{C3380CC4-5D6E-409C-BE32-E72D297353CC}">
              <c16:uniqueId val="{00000001-5176-45BF-A94D-BD731F1FF82B}"/>
            </c:ext>
          </c:extLst>
        </c:ser>
        <c:ser>
          <c:idx val="2"/>
          <c:order val="2"/>
          <c:tx>
            <c:strRef>
              <c:f>Sheet3!$B$11</c:f>
              <c:strCache>
                <c:ptCount val="1"/>
                <c:pt idx="0">
                  <c:v>UT</c:v>
                </c:pt>
              </c:strCache>
            </c:strRef>
          </c:tx>
          <c:spPr>
            <a:ln w="12700" cap="rnd">
              <a:solidFill>
                <a:schemeClr val="tx1"/>
              </a:solidFill>
              <a:prstDash val="dash"/>
              <a:round/>
            </a:ln>
            <a:effectLst/>
          </c:spPr>
          <c:marker>
            <c:symbol val="circle"/>
            <c:size val="5"/>
            <c:spPr>
              <a:solidFill>
                <a:schemeClr val="tx1"/>
              </a:solidFill>
              <a:ln w="12700">
                <a:solidFill>
                  <a:schemeClr val="tx1"/>
                </a:solidFill>
                <a:prstDash val="dash"/>
              </a:ln>
              <a:effectLst/>
            </c:spPr>
          </c:marker>
          <c:cat>
            <c:strRef>
              <c:f>Sheet3!$C$2:$I$2</c:f>
              <c:strCache>
                <c:ptCount val="7"/>
                <c:pt idx="0">
                  <c:v>1CPU</c:v>
                </c:pt>
                <c:pt idx="1">
                  <c:v>2CPU</c:v>
                </c:pt>
                <c:pt idx="2">
                  <c:v>4CPU</c:v>
                </c:pt>
                <c:pt idx="3">
                  <c:v>GPU</c:v>
                </c:pt>
                <c:pt idx="4">
                  <c:v>GPU + 1CPU</c:v>
                </c:pt>
                <c:pt idx="5">
                  <c:v>GPU + 2CPU</c:v>
                </c:pt>
                <c:pt idx="6">
                  <c:v>GPU + 4CPU</c:v>
                </c:pt>
              </c:strCache>
            </c:strRef>
          </c:cat>
          <c:val>
            <c:numRef>
              <c:f>Sheet3!$C$11:$I$11</c:f>
              <c:numCache>
                <c:formatCode>General</c:formatCode>
                <c:ptCount val="7"/>
                <c:pt idx="0">
                  <c:v>61.372900000000001</c:v>
                </c:pt>
                <c:pt idx="1">
                  <c:v>45.299000000000007</c:v>
                </c:pt>
                <c:pt idx="2">
                  <c:v>65.073799999999977</c:v>
                </c:pt>
                <c:pt idx="3">
                  <c:v>37.545200000000001</c:v>
                </c:pt>
                <c:pt idx="4">
                  <c:v>32.896700000000003</c:v>
                </c:pt>
                <c:pt idx="5">
                  <c:v>30.895</c:v>
                </c:pt>
                <c:pt idx="6">
                  <c:v>40.602499999999999</c:v>
                </c:pt>
              </c:numCache>
            </c:numRef>
          </c:val>
          <c:smooth val="0"/>
          <c:extLst>
            <c:ext xmlns:c16="http://schemas.microsoft.com/office/drawing/2014/chart" uri="{C3380CC4-5D6E-409C-BE32-E72D297353CC}">
              <c16:uniqueId val="{00000002-5176-45BF-A94D-BD731F1FF82B}"/>
            </c:ext>
          </c:extLst>
        </c:ser>
        <c:dLbls>
          <c:showLegendKey val="0"/>
          <c:showVal val="0"/>
          <c:showCatName val="0"/>
          <c:showSerName val="0"/>
          <c:showPercent val="0"/>
          <c:showBubbleSize val="0"/>
        </c:dLbls>
        <c:marker val="1"/>
        <c:smooth val="0"/>
        <c:axId val="-462850048"/>
        <c:axId val="-462847984"/>
      </c:lineChart>
      <c:catAx>
        <c:axId val="-462850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Times" panose="02020603050405020304" pitchFamily="18" charset="0"/>
              </a:defRPr>
            </a:pPr>
            <a:endParaRPr lang="en-CH"/>
          </a:p>
        </c:txPr>
        <c:crossAx val="-462847984"/>
        <c:crossesAt val="16"/>
        <c:auto val="1"/>
        <c:lblAlgn val="ctr"/>
        <c:lblOffset val="100"/>
        <c:noMultiLvlLbl val="0"/>
      </c:catAx>
      <c:valAx>
        <c:axId val="-462847984"/>
        <c:scaling>
          <c:logBase val="2"/>
          <c:orientation val="minMax"/>
          <c:max val="524288"/>
          <c:min val="16"/>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Times" panose="02020603050405020304" pitchFamily="18" charset="0"/>
                  </a:defRPr>
                </a:pPr>
                <a:r>
                  <a:rPr lang="en-US" b="1" dirty="0"/>
                  <a:t>Execution Time</a:t>
                </a:r>
                <a:r>
                  <a:rPr lang="en-US" dirty="0"/>
                  <a:t> (</a:t>
                </a:r>
                <a:r>
                  <a:rPr lang="en-US" i="1" dirty="0" err="1"/>
                  <a:t>ms</a:t>
                </a:r>
                <a:r>
                  <a:rPr lang="en-US" dirty="0"/>
                  <a:t>)</a:t>
                </a:r>
              </a:p>
            </c:rich>
          </c:tx>
          <c:layout>
            <c:manualLayout>
              <c:xMode val="edge"/>
              <c:yMode val="edge"/>
              <c:x val="2.69360269360269E-2"/>
              <c:y val="2.3275034484566302E-3"/>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Times" panose="02020603050405020304" pitchFamily="18" charset="0"/>
              </a:defRPr>
            </a:pPr>
            <a:endParaRPr lang="en-CH"/>
          </a:p>
        </c:txPr>
        <c:crossAx val="-462850048"/>
        <c:crosses val="autoZero"/>
        <c:crossBetween val="between"/>
        <c:majorUnit val="8"/>
      </c:valAx>
      <c:spPr>
        <a:noFill/>
        <a:ln>
          <a:noFill/>
        </a:ln>
        <a:effectLst/>
      </c:spPr>
    </c:plotArea>
    <c:legend>
      <c:legendPos val="b"/>
      <c:layout>
        <c:manualLayout>
          <c:xMode val="edge"/>
          <c:yMode val="edge"/>
          <c:x val="0"/>
          <c:y val="0.74951836282678397"/>
          <c:w val="0.26055515787799299"/>
          <c:h val="0.248430583632855"/>
        </c:manualLayout>
      </c:layout>
      <c:overlay val="1"/>
      <c:spPr>
        <a:solidFill>
          <a:schemeClr val="bg1"/>
        </a:solidFill>
        <a:ln w="9525">
          <a:solidFill>
            <a:schemeClr val="tx1"/>
          </a:solid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Times" panose="02020603050405020304" pitchFamily="18" charset="0"/>
            </a:defRPr>
          </a:pPr>
          <a:endParaRPr lang="en-CH"/>
        </a:p>
      </c:txPr>
    </c:legend>
    <c:plotVisOnly val="1"/>
    <c:dispBlanksAs val="gap"/>
    <c:showDLblsOverMax val="0"/>
  </c:chart>
  <c:spPr>
    <a:noFill/>
    <a:ln>
      <a:noFill/>
    </a:ln>
    <a:effectLst/>
  </c:spPr>
  <c:txPr>
    <a:bodyPr/>
    <a:lstStyle/>
    <a:p>
      <a:pPr>
        <a:defRPr sz="1400" b="0" i="0">
          <a:latin typeface="+mn-lt"/>
          <a:cs typeface="Times" panose="02020603050405020304" pitchFamily="18" charset="0"/>
        </a:defRPr>
      </a:pPr>
      <a:endParaRPr lang="en-CH"/>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Sheet4!$A$2</c:f>
              <c:strCache>
                <c:ptCount val="1"/>
                <c:pt idx="0">
                  <c:v>Legend</c:v>
                </c:pt>
              </c:strCache>
            </c:strRef>
          </c:tx>
          <c:spPr>
            <a:solidFill>
              <a:schemeClr val="accent1"/>
            </a:solidFill>
            <a:ln>
              <a:noFill/>
            </a:ln>
            <a:effectLst/>
          </c:spPr>
          <c:cat>
            <c:strRef>
              <c:f>Sheet4!$B$1:$F$1</c:f>
              <c:strCache>
                <c:ptCount val="5"/>
                <c:pt idx="0">
                  <c:v>Occupancy</c:v>
                </c:pt>
                <c:pt idx="1">
                  <c:v>Mem Unit Busy</c:v>
                </c:pt>
                <c:pt idx="2">
                  <c:v>CacheHit</c:v>
                </c:pt>
                <c:pt idx="3">
                  <c:v>VALU Utilization</c:v>
                </c:pt>
                <c:pt idx="4">
                  <c:v>VALU Busy</c:v>
                </c:pt>
              </c:strCache>
            </c:strRef>
          </c:cat>
          <c:val>
            <c:numRef>
              <c:f>Sheet4!$B$2:$F$2</c:f>
              <c:numCache>
                <c:formatCode>0%</c:formatCode>
                <c:ptCount val="5"/>
                <c:pt idx="0">
                  <c:v>0</c:v>
                </c:pt>
                <c:pt idx="1">
                  <c:v>0</c:v>
                </c:pt>
                <c:pt idx="2">
                  <c:v>0</c:v>
                </c:pt>
                <c:pt idx="3">
                  <c:v>0</c:v>
                </c:pt>
                <c:pt idx="4">
                  <c:v>0</c:v>
                </c:pt>
              </c:numCache>
            </c:numRef>
          </c:val>
          <c:extLst>
            <c:ext xmlns:c16="http://schemas.microsoft.com/office/drawing/2014/chart" uri="{C3380CC4-5D6E-409C-BE32-E72D297353CC}">
              <c16:uniqueId val="{00000000-F1CC-42F8-B4C2-1103B1A8B1B5}"/>
            </c:ext>
          </c:extLst>
        </c:ser>
        <c:dLbls>
          <c:showLegendKey val="0"/>
          <c:showVal val="0"/>
          <c:showCatName val="0"/>
          <c:showSerName val="0"/>
          <c:showPercent val="0"/>
          <c:showBubbleSize val="0"/>
        </c:dLbls>
        <c:axId val="2093595816"/>
        <c:axId val="2093385272"/>
      </c:radarChart>
      <c:catAx>
        <c:axId val="2093595816"/>
        <c:scaling>
          <c:orientation val="minMax"/>
        </c:scaling>
        <c:delete val="1"/>
        <c:axPos val="b"/>
        <c:numFmt formatCode="General" sourceLinked="1"/>
        <c:majorTickMark val="none"/>
        <c:minorTickMark val="none"/>
        <c:tickLblPos val="nextTo"/>
        <c:crossAx val="2093385272"/>
        <c:crosses val="autoZero"/>
        <c:auto val="1"/>
        <c:lblAlgn val="ctr"/>
        <c:lblOffset val="100"/>
        <c:noMultiLvlLbl val="0"/>
      </c:catAx>
      <c:valAx>
        <c:axId val="209338527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Times" panose="02020603050405020304" pitchFamily="18" charset="0"/>
                <a:ea typeface="+mn-ea"/>
                <a:cs typeface="Times" panose="02020603050405020304" pitchFamily="18" charset="0"/>
              </a:defRPr>
            </a:pPr>
            <a:endParaRPr lang="en-CH"/>
          </a:p>
        </c:txPr>
        <c:crossAx val="2093595816"/>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sz="800">
          <a:latin typeface="Times" panose="02020603050405020304" pitchFamily="18" charset="0"/>
          <a:cs typeface="Times" panose="02020603050405020304" pitchFamily="18" charset="0"/>
        </a:defRPr>
      </a:pPr>
      <a:endParaRPr lang="en-CH"/>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Sheet4!$A$3</c:f>
              <c:strCache>
                <c:ptCount val="1"/>
                <c:pt idx="0">
                  <c:v>BS</c:v>
                </c:pt>
              </c:strCache>
            </c:strRef>
          </c:tx>
          <c:spPr>
            <a:solidFill>
              <a:schemeClr val="accent2"/>
            </a:solidFill>
            <a:ln>
              <a:noFill/>
            </a:ln>
            <a:effectLst/>
          </c:spPr>
          <c:cat>
            <c:strRef>
              <c:f>Sheet4!$B$1:$F$1</c:f>
              <c:strCache>
                <c:ptCount val="5"/>
                <c:pt idx="0">
                  <c:v>Occupancy</c:v>
                </c:pt>
                <c:pt idx="1">
                  <c:v>Mem Unit Busy</c:v>
                </c:pt>
                <c:pt idx="2">
                  <c:v>CacheHit</c:v>
                </c:pt>
                <c:pt idx="3">
                  <c:v>VALU Utilization</c:v>
                </c:pt>
                <c:pt idx="4">
                  <c:v>VALU Busy</c:v>
                </c:pt>
              </c:strCache>
            </c:strRef>
          </c:cat>
          <c:val>
            <c:numRef>
              <c:f>Sheet4!$B$3:$F$3</c:f>
              <c:numCache>
                <c:formatCode>General</c:formatCode>
                <c:ptCount val="5"/>
                <c:pt idx="0">
                  <c:v>30</c:v>
                </c:pt>
                <c:pt idx="1">
                  <c:v>9.1</c:v>
                </c:pt>
                <c:pt idx="2">
                  <c:v>54.2</c:v>
                </c:pt>
                <c:pt idx="3">
                  <c:v>97.78</c:v>
                </c:pt>
                <c:pt idx="4">
                  <c:v>92.08</c:v>
                </c:pt>
              </c:numCache>
            </c:numRef>
          </c:val>
          <c:extLst>
            <c:ext xmlns:c16="http://schemas.microsoft.com/office/drawing/2014/chart" uri="{C3380CC4-5D6E-409C-BE32-E72D297353CC}">
              <c16:uniqueId val="{00000000-CF0B-4839-ABA7-6E42C0144784}"/>
            </c:ext>
          </c:extLst>
        </c:ser>
        <c:dLbls>
          <c:showLegendKey val="0"/>
          <c:showVal val="0"/>
          <c:showCatName val="0"/>
          <c:showSerName val="0"/>
          <c:showPercent val="0"/>
          <c:showBubbleSize val="0"/>
        </c:dLbls>
        <c:axId val="2093663416"/>
        <c:axId val="2093592472"/>
      </c:radarChart>
      <c:catAx>
        <c:axId val="2093663416"/>
        <c:scaling>
          <c:orientation val="minMax"/>
        </c:scaling>
        <c:delete val="1"/>
        <c:axPos val="b"/>
        <c:numFmt formatCode="General" sourceLinked="1"/>
        <c:majorTickMark val="none"/>
        <c:minorTickMark val="none"/>
        <c:tickLblPos val="nextTo"/>
        <c:crossAx val="2093592472"/>
        <c:crosses val="autoZero"/>
        <c:auto val="1"/>
        <c:lblAlgn val="ctr"/>
        <c:lblOffset val="100"/>
        <c:noMultiLvlLbl val="0"/>
      </c:catAx>
      <c:valAx>
        <c:axId val="209359247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93663416"/>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Sheet4!$A$4</c:f>
              <c:strCache>
                <c:ptCount val="1"/>
                <c:pt idx="0">
                  <c:v>CEDD_gaussian</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Sheet4!$B$4:$F$4</c:f>
              <c:numCache>
                <c:formatCode>General</c:formatCode>
                <c:ptCount val="5"/>
                <c:pt idx="0">
                  <c:v>100</c:v>
                </c:pt>
                <c:pt idx="1">
                  <c:v>60.62</c:v>
                </c:pt>
                <c:pt idx="2">
                  <c:v>80.150000000000006</c:v>
                </c:pt>
                <c:pt idx="3">
                  <c:v>65.760000000000005</c:v>
                </c:pt>
                <c:pt idx="4">
                  <c:v>71.25</c:v>
                </c:pt>
              </c:numCache>
            </c:numRef>
          </c:val>
          <c:extLst>
            <c:ext xmlns:c16="http://schemas.microsoft.com/office/drawing/2014/chart" uri="{C3380CC4-5D6E-409C-BE32-E72D297353CC}">
              <c16:uniqueId val="{00000000-DE01-4C22-8AE0-839EC033779D}"/>
            </c:ext>
          </c:extLst>
        </c:ser>
        <c:dLbls>
          <c:showLegendKey val="0"/>
          <c:showVal val="0"/>
          <c:showCatName val="0"/>
          <c:showSerName val="0"/>
          <c:showPercent val="0"/>
          <c:showBubbleSize val="0"/>
        </c:dLbls>
        <c:axId val="2093795672"/>
        <c:axId val="2093547688"/>
      </c:radarChart>
      <c:catAx>
        <c:axId val="2093795672"/>
        <c:scaling>
          <c:orientation val="minMax"/>
        </c:scaling>
        <c:delete val="1"/>
        <c:axPos val="b"/>
        <c:numFmt formatCode="General" sourceLinked="1"/>
        <c:majorTickMark val="none"/>
        <c:minorTickMark val="none"/>
        <c:tickLblPos val="nextTo"/>
        <c:crossAx val="2093547688"/>
        <c:crosses val="autoZero"/>
        <c:auto val="1"/>
        <c:lblAlgn val="ctr"/>
        <c:lblOffset val="100"/>
        <c:noMultiLvlLbl val="0"/>
      </c:catAx>
      <c:valAx>
        <c:axId val="20935476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93795672"/>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Sheet4!$A$5</c:f>
              <c:strCache>
                <c:ptCount val="1"/>
                <c:pt idx="0">
                  <c:v>CEDD_sobel</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Sheet4!$B$5:$F$5</c:f>
              <c:numCache>
                <c:formatCode>General</c:formatCode>
                <c:ptCount val="5"/>
                <c:pt idx="0">
                  <c:v>100</c:v>
                </c:pt>
                <c:pt idx="1">
                  <c:v>54.47</c:v>
                </c:pt>
                <c:pt idx="2">
                  <c:v>83.12</c:v>
                </c:pt>
                <c:pt idx="3">
                  <c:v>71.48</c:v>
                </c:pt>
                <c:pt idx="4">
                  <c:v>79.37</c:v>
                </c:pt>
              </c:numCache>
            </c:numRef>
          </c:val>
          <c:extLst>
            <c:ext xmlns:c16="http://schemas.microsoft.com/office/drawing/2014/chart" uri="{C3380CC4-5D6E-409C-BE32-E72D297353CC}">
              <c16:uniqueId val="{00000000-AFB6-49B1-ADA7-09F4BAE577DB}"/>
            </c:ext>
          </c:extLst>
        </c:ser>
        <c:dLbls>
          <c:showLegendKey val="0"/>
          <c:showVal val="0"/>
          <c:showCatName val="0"/>
          <c:showSerName val="0"/>
          <c:showPercent val="0"/>
          <c:showBubbleSize val="0"/>
        </c:dLbls>
        <c:axId val="2093902984"/>
        <c:axId val="2093890104"/>
      </c:radarChart>
      <c:catAx>
        <c:axId val="2093902984"/>
        <c:scaling>
          <c:orientation val="minMax"/>
        </c:scaling>
        <c:delete val="1"/>
        <c:axPos val="b"/>
        <c:numFmt formatCode="General" sourceLinked="1"/>
        <c:majorTickMark val="none"/>
        <c:minorTickMark val="none"/>
        <c:tickLblPos val="nextTo"/>
        <c:crossAx val="2093890104"/>
        <c:crosses val="autoZero"/>
        <c:auto val="1"/>
        <c:lblAlgn val="ctr"/>
        <c:lblOffset val="100"/>
        <c:noMultiLvlLbl val="0"/>
      </c:catAx>
      <c:valAx>
        <c:axId val="209389010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9390298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Sheet4!$A$6</c:f>
              <c:strCache>
                <c:ptCount val="1"/>
                <c:pt idx="0">
                  <c:v>CEDD_nonmax</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Sheet4!$B$6:$F$6</c:f>
              <c:numCache>
                <c:formatCode>General</c:formatCode>
                <c:ptCount val="5"/>
                <c:pt idx="0">
                  <c:v>100</c:v>
                </c:pt>
                <c:pt idx="1">
                  <c:v>67.91</c:v>
                </c:pt>
                <c:pt idx="2">
                  <c:v>81.95</c:v>
                </c:pt>
                <c:pt idx="3">
                  <c:v>42.81</c:v>
                </c:pt>
                <c:pt idx="4">
                  <c:v>64.849999999999994</c:v>
                </c:pt>
              </c:numCache>
            </c:numRef>
          </c:val>
          <c:extLst>
            <c:ext xmlns:c16="http://schemas.microsoft.com/office/drawing/2014/chart" uri="{C3380CC4-5D6E-409C-BE32-E72D297353CC}">
              <c16:uniqueId val="{00000000-8118-4CB2-B88A-9144592302CD}"/>
            </c:ext>
          </c:extLst>
        </c:ser>
        <c:dLbls>
          <c:showLegendKey val="0"/>
          <c:showVal val="0"/>
          <c:showCatName val="0"/>
          <c:showSerName val="0"/>
          <c:showPercent val="0"/>
          <c:showBubbleSize val="0"/>
        </c:dLbls>
        <c:axId val="2093858184"/>
        <c:axId val="2093855256"/>
      </c:radarChart>
      <c:catAx>
        <c:axId val="2093858184"/>
        <c:scaling>
          <c:orientation val="minMax"/>
        </c:scaling>
        <c:delete val="1"/>
        <c:axPos val="b"/>
        <c:numFmt formatCode="General" sourceLinked="1"/>
        <c:majorTickMark val="none"/>
        <c:minorTickMark val="none"/>
        <c:tickLblPos val="nextTo"/>
        <c:crossAx val="2093855256"/>
        <c:crosses val="autoZero"/>
        <c:auto val="1"/>
        <c:lblAlgn val="ctr"/>
        <c:lblOffset val="100"/>
        <c:noMultiLvlLbl val="0"/>
      </c:catAx>
      <c:valAx>
        <c:axId val="2093855256"/>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9385818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filled"/>
        <c:varyColors val="0"/>
        <c:ser>
          <c:idx val="0"/>
          <c:order val="0"/>
          <c:tx>
            <c:strRef>
              <c:f>Sheet4!$A$8</c:f>
              <c:strCache>
                <c:ptCount val="1"/>
                <c:pt idx="0">
                  <c:v>HSTI</c:v>
                </c:pt>
              </c:strCache>
            </c:strRef>
          </c:tx>
          <c:spPr>
            <a:solidFill>
              <a:schemeClr val="accent2"/>
            </a:solidFill>
            <a:ln w="25400">
              <a:noFill/>
            </a:ln>
            <a:effectLst/>
          </c:spPr>
          <c:cat>
            <c:strRef>
              <c:f>Sheet4!$B$1:$F$1</c:f>
              <c:strCache>
                <c:ptCount val="5"/>
                <c:pt idx="0">
                  <c:v>Occupancy</c:v>
                </c:pt>
                <c:pt idx="1">
                  <c:v>Mem Unit Busy</c:v>
                </c:pt>
                <c:pt idx="2">
                  <c:v>CacheHit</c:v>
                </c:pt>
                <c:pt idx="3">
                  <c:v>VALU Utilization</c:v>
                </c:pt>
                <c:pt idx="4">
                  <c:v>VALU Busy</c:v>
                </c:pt>
              </c:strCache>
            </c:strRef>
          </c:cat>
          <c:val>
            <c:numRef>
              <c:f>Sheet4!$B$8:$F$8</c:f>
              <c:numCache>
                <c:formatCode>General</c:formatCode>
                <c:ptCount val="5"/>
                <c:pt idx="0">
                  <c:v>100</c:v>
                </c:pt>
                <c:pt idx="1">
                  <c:v>23.52</c:v>
                </c:pt>
                <c:pt idx="2">
                  <c:v>0.02</c:v>
                </c:pt>
                <c:pt idx="3">
                  <c:v>96.43</c:v>
                </c:pt>
                <c:pt idx="4">
                  <c:v>16.440000000000001</c:v>
                </c:pt>
              </c:numCache>
            </c:numRef>
          </c:val>
          <c:extLst>
            <c:ext xmlns:c16="http://schemas.microsoft.com/office/drawing/2014/chart" uri="{C3380CC4-5D6E-409C-BE32-E72D297353CC}">
              <c16:uniqueId val="{00000000-1E74-4E92-83BD-222CA7E29AA5}"/>
            </c:ext>
          </c:extLst>
        </c:ser>
        <c:dLbls>
          <c:showLegendKey val="0"/>
          <c:showVal val="0"/>
          <c:showCatName val="0"/>
          <c:showSerName val="0"/>
          <c:showPercent val="0"/>
          <c:showBubbleSize val="0"/>
        </c:dLbls>
        <c:axId val="2093770584"/>
        <c:axId val="2093766744"/>
      </c:radarChart>
      <c:catAx>
        <c:axId val="2093770584"/>
        <c:scaling>
          <c:orientation val="minMax"/>
        </c:scaling>
        <c:delete val="1"/>
        <c:axPos val="b"/>
        <c:numFmt formatCode="General" sourceLinked="1"/>
        <c:majorTickMark val="none"/>
        <c:minorTickMark val="none"/>
        <c:tickLblPos val="nextTo"/>
        <c:crossAx val="2093766744"/>
        <c:crosses val="autoZero"/>
        <c:auto val="1"/>
        <c:lblAlgn val="ctr"/>
        <c:lblOffset val="100"/>
        <c:noMultiLvlLbl val="0"/>
      </c:catAx>
      <c:valAx>
        <c:axId val="209376674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93770584"/>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C167E78-EA36-40A1-A9A0-B443C6CB1F60}" type="datetimeFigureOut">
              <a:rPr lang="en-US" smtClean="0"/>
              <a:pPr/>
              <a:t>1/13/23</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E401BE2-F7AC-4C50-A6E5-F6C806E13D7E}" type="slidenum">
              <a:rPr lang="en-US" smtClean="0"/>
              <a:pPr/>
              <a:t>‹#›</a:t>
            </a:fld>
            <a:endParaRPr lang="en-US"/>
          </a:p>
        </p:txBody>
      </p:sp>
    </p:spTree>
    <p:extLst>
      <p:ext uri="{BB962C8B-B14F-4D97-AF65-F5344CB8AC3E}">
        <p14:creationId xmlns:p14="http://schemas.microsoft.com/office/powerpoint/2010/main" val="10462981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8D89EF4-2B2A-4F54-A6DD-1EB35DCF17B3}" type="datetimeFigureOut">
              <a:rPr lang="en-US" smtClean="0"/>
              <a:pPr/>
              <a:t>1/13/23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B959945-7217-484B-8E74-88DC87A74BB0}" type="slidenum">
              <a:rPr lang="en-US" smtClean="0"/>
              <a:pPr/>
              <a:t>‹#›</a:t>
            </a:fld>
            <a:endParaRPr lang="en-US"/>
          </a:p>
        </p:txBody>
      </p:sp>
    </p:spTree>
    <p:extLst>
      <p:ext uri="{BB962C8B-B14F-4D97-AF65-F5344CB8AC3E}">
        <p14:creationId xmlns:p14="http://schemas.microsoft.com/office/powerpoint/2010/main" val="355807056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20855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43000" y="685800"/>
            <a:ext cx="4572000" cy="3429000"/>
          </a:xfrm>
        </p:spPr>
      </p:sp>
      <p:sp>
        <p:nvSpPr>
          <p:cNvPr id="3" name="Marcador de notas 2"/>
          <p:cNvSpPr>
            <a:spLocks noGrp="1"/>
          </p:cNvSpPr>
          <p:nvPr>
            <p:ph type="body" idx="1"/>
          </p:nvPr>
        </p:nvSpPr>
        <p:spPr/>
        <p:txBody>
          <a:bodyPr>
            <a:normAutofit/>
          </a:bodyPr>
          <a:lstStyle/>
          <a:p>
            <a:endParaRPr lang="en-US" noProof="0" dirty="0"/>
          </a:p>
        </p:txBody>
      </p:sp>
      <p:sp>
        <p:nvSpPr>
          <p:cNvPr id="4" name="Marcador de número de diapositiva 3"/>
          <p:cNvSpPr>
            <a:spLocks noGrp="1"/>
          </p:cNvSpPr>
          <p:nvPr>
            <p:ph type="sldNum" sz="quarter" idx="10"/>
          </p:nvPr>
        </p:nvSpPr>
        <p:spPr/>
        <p:txBody>
          <a:bodyPr/>
          <a:lstStyle/>
          <a:p>
            <a:fld id="{BB7CB778-670F-2D47-A8F4-B86EC1F0358D}" type="slidenum">
              <a:rPr lang="es-ES_tradnl" smtClean="0"/>
              <a:pPr/>
              <a:t>15</a:t>
            </a:fld>
            <a:endParaRPr lang="es-ES_tradnl"/>
          </a:p>
        </p:txBody>
      </p:sp>
    </p:spTree>
    <p:extLst>
      <p:ext uri="{BB962C8B-B14F-4D97-AF65-F5344CB8AC3E}">
        <p14:creationId xmlns:p14="http://schemas.microsoft.com/office/powerpoint/2010/main" val="821886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43000" y="685800"/>
            <a:ext cx="4572000" cy="3429000"/>
          </a:xfrm>
        </p:spPr>
      </p:sp>
      <p:sp>
        <p:nvSpPr>
          <p:cNvPr id="3" name="Marcador de notas 2"/>
          <p:cNvSpPr>
            <a:spLocks noGrp="1"/>
          </p:cNvSpPr>
          <p:nvPr>
            <p:ph type="body" idx="1"/>
          </p:nvPr>
        </p:nvSpPr>
        <p:spPr/>
        <p:txBody>
          <a:bodyPr>
            <a:normAutofit/>
          </a:bodyPr>
          <a:lstStyle/>
          <a:p>
            <a:endParaRPr lang="en-US" noProof="0" dirty="0"/>
          </a:p>
        </p:txBody>
      </p:sp>
      <p:sp>
        <p:nvSpPr>
          <p:cNvPr id="4" name="Marcador de número de diapositiva 3"/>
          <p:cNvSpPr>
            <a:spLocks noGrp="1"/>
          </p:cNvSpPr>
          <p:nvPr>
            <p:ph type="sldNum" sz="quarter" idx="10"/>
          </p:nvPr>
        </p:nvSpPr>
        <p:spPr/>
        <p:txBody>
          <a:bodyPr/>
          <a:lstStyle/>
          <a:p>
            <a:fld id="{BB7CB778-670F-2D47-A8F4-B86EC1F0358D}" type="slidenum">
              <a:rPr lang="es-ES_tradnl" smtClean="0"/>
              <a:pPr/>
              <a:t>16</a:t>
            </a:fld>
            <a:endParaRPr lang="es-ES_tradnl"/>
          </a:p>
        </p:txBody>
      </p:sp>
    </p:spTree>
    <p:extLst>
      <p:ext uri="{BB962C8B-B14F-4D97-AF65-F5344CB8AC3E}">
        <p14:creationId xmlns:p14="http://schemas.microsoft.com/office/powerpoint/2010/main" val="3763152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35522"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35523"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0E9CB8DB-9C72-8942-9CC1-F40202395692}" type="slidenum">
              <a:rPr lang="es-ES_tradnl" altLang="en-US" sz="1200">
                <a:latin typeface="Calibri" charset="0"/>
              </a:rPr>
              <a:pPr eaLnBrk="1" hangingPunct="1"/>
              <a:t>17</a:t>
            </a:fld>
            <a:endParaRPr lang="es-ES_tradnl" altLang="en-US" sz="1200">
              <a:latin typeface="Calibri" charset="0"/>
            </a:endParaRPr>
          </a:p>
        </p:txBody>
      </p:sp>
    </p:spTree>
    <p:extLst>
      <p:ext uri="{BB962C8B-B14F-4D97-AF65-F5344CB8AC3E}">
        <p14:creationId xmlns:p14="http://schemas.microsoft.com/office/powerpoint/2010/main" val="3376540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35522"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35523"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0E9CB8DB-9C72-8942-9CC1-F40202395692}" type="slidenum">
              <a:rPr lang="es-ES_tradnl" altLang="en-US" sz="1200">
                <a:latin typeface="Calibri" charset="0"/>
              </a:rPr>
              <a:pPr eaLnBrk="1" hangingPunct="1"/>
              <a:t>18</a:t>
            </a:fld>
            <a:endParaRPr lang="es-ES_tradnl" altLang="en-US" sz="1200">
              <a:latin typeface="Calibri" charset="0"/>
            </a:endParaRPr>
          </a:p>
        </p:txBody>
      </p:sp>
    </p:spTree>
    <p:extLst>
      <p:ext uri="{BB962C8B-B14F-4D97-AF65-F5344CB8AC3E}">
        <p14:creationId xmlns:p14="http://schemas.microsoft.com/office/powerpoint/2010/main" val="16425271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35522"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35523"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0E9CB8DB-9C72-8942-9CC1-F40202395692}" type="slidenum">
              <a:rPr lang="es-ES_tradnl" altLang="en-US" sz="1200">
                <a:latin typeface="Calibri" charset="0"/>
              </a:rPr>
              <a:pPr eaLnBrk="1" hangingPunct="1"/>
              <a:t>19</a:t>
            </a:fld>
            <a:endParaRPr lang="es-ES_tradnl" altLang="en-US" sz="1200">
              <a:latin typeface="Calibri" charset="0"/>
            </a:endParaRPr>
          </a:p>
        </p:txBody>
      </p:sp>
    </p:spTree>
    <p:extLst>
      <p:ext uri="{BB962C8B-B14F-4D97-AF65-F5344CB8AC3E}">
        <p14:creationId xmlns:p14="http://schemas.microsoft.com/office/powerpoint/2010/main" val="3130632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normAutofit/>
          </a:bodyPr>
          <a:lstStyle/>
          <a:p>
            <a:pPr>
              <a:defRPr/>
            </a:pPr>
            <a:endParaRPr lang="en-US" dirty="0"/>
          </a:p>
        </p:txBody>
      </p:sp>
      <p:sp>
        <p:nvSpPr>
          <p:cNvPr id="231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5A2FF83C-8485-1A4E-8F9D-943AA995A0B5}" type="slidenum">
              <a:rPr lang="en-US" altLang="en-US" sz="1200">
                <a:solidFill>
                  <a:srgbClr val="000000"/>
                </a:solidFill>
                <a:latin typeface="Calibri" charset="0"/>
              </a:rPr>
              <a:pPr eaLnBrk="1" hangingPunct="1"/>
              <a:t>20</a:t>
            </a:fld>
            <a:endParaRPr lang="en-US" altLang="en-US" sz="1200">
              <a:solidFill>
                <a:srgbClr val="000000"/>
              </a:solidFill>
              <a:latin typeface="Calibri" charset="0"/>
            </a:endParaRPr>
          </a:p>
        </p:txBody>
      </p:sp>
    </p:spTree>
    <p:extLst>
      <p:ext uri="{BB962C8B-B14F-4D97-AF65-F5344CB8AC3E}">
        <p14:creationId xmlns:p14="http://schemas.microsoft.com/office/powerpoint/2010/main" val="16886066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37570"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37571"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37265352-9E23-9E4F-9AF0-2D77BC4C4ED0}" type="slidenum">
              <a:rPr lang="es-ES_tradnl" altLang="en-US" sz="1200">
                <a:latin typeface="Calibri" charset="0"/>
              </a:rPr>
              <a:pPr eaLnBrk="1" hangingPunct="1"/>
              <a:t>21</a:t>
            </a:fld>
            <a:endParaRPr lang="es-ES_tradnl" altLang="en-US" sz="1200">
              <a:latin typeface="Calibri" charset="0"/>
            </a:endParaRPr>
          </a:p>
        </p:txBody>
      </p:sp>
    </p:spTree>
    <p:extLst>
      <p:ext uri="{BB962C8B-B14F-4D97-AF65-F5344CB8AC3E}">
        <p14:creationId xmlns:p14="http://schemas.microsoft.com/office/powerpoint/2010/main" val="6255676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39618"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39619"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DB0E9675-5958-1F44-82EA-9AA80B7D98A2}" type="slidenum">
              <a:rPr lang="es-ES_tradnl" altLang="en-US" sz="1200">
                <a:latin typeface="Calibri" charset="0"/>
              </a:rPr>
              <a:pPr eaLnBrk="1" hangingPunct="1"/>
              <a:t>22</a:t>
            </a:fld>
            <a:endParaRPr lang="es-ES_tradnl" altLang="en-US" sz="1200">
              <a:latin typeface="Calibri" charset="0"/>
            </a:endParaRPr>
          </a:p>
        </p:txBody>
      </p:sp>
    </p:spTree>
    <p:extLst>
      <p:ext uri="{BB962C8B-B14F-4D97-AF65-F5344CB8AC3E}">
        <p14:creationId xmlns:p14="http://schemas.microsoft.com/office/powerpoint/2010/main" val="18207099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F820C1-FC99-214D-B37C-FBB51397CB50}" type="slidenum">
              <a:rPr lang="en-US" altLang="en-US" smtClean="0"/>
              <a:pPr/>
              <a:t>23</a:t>
            </a:fld>
            <a:endParaRPr lang="en-US" altLang="en-US"/>
          </a:p>
        </p:txBody>
      </p:sp>
    </p:spTree>
    <p:extLst>
      <p:ext uri="{BB962C8B-B14F-4D97-AF65-F5344CB8AC3E}">
        <p14:creationId xmlns:p14="http://schemas.microsoft.com/office/powerpoint/2010/main" val="19475997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dirty="0"/>
              <a:t>Heterogeneous Compute Compiler</a:t>
            </a:r>
          </a:p>
        </p:txBody>
      </p:sp>
      <p:sp>
        <p:nvSpPr>
          <p:cNvPr id="4" name="Marcador de número de diapositiva 3"/>
          <p:cNvSpPr>
            <a:spLocks noGrp="1"/>
          </p:cNvSpPr>
          <p:nvPr>
            <p:ph type="sldNum" sz="quarter" idx="10"/>
          </p:nvPr>
        </p:nvSpPr>
        <p:spPr/>
        <p:txBody>
          <a:bodyPr/>
          <a:lstStyle/>
          <a:p>
            <a:fld id="{79789ABE-14A5-B046-8379-4DA30F237CD1}" type="slidenum">
              <a:rPr lang="en-US" smtClean="0"/>
              <a:t>25</a:t>
            </a:fld>
            <a:endParaRPr lang="en-US"/>
          </a:p>
        </p:txBody>
      </p:sp>
    </p:spTree>
    <p:extLst>
      <p:ext uri="{BB962C8B-B14F-4D97-AF65-F5344CB8AC3E}">
        <p14:creationId xmlns:p14="http://schemas.microsoft.com/office/powerpoint/2010/main" val="3780005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normAutofit/>
          </a:bodyPr>
          <a:lstStyle/>
          <a:p>
            <a:pPr>
              <a:defRPr/>
            </a:pPr>
            <a:endParaRPr lang="en-US" dirty="0"/>
          </a:p>
        </p:txBody>
      </p:sp>
      <p:sp>
        <p:nvSpPr>
          <p:cNvPr id="231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5A2FF83C-8485-1A4E-8F9D-943AA995A0B5}" type="slidenum">
              <a:rPr lang="en-US" altLang="en-US" sz="1200">
                <a:solidFill>
                  <a:srgbClr val="000000"/>
                </a:solidFill>
                <a:latin typeface="Calibri" charset="0"/>
              </a:rPr>
              <a:pPr eaLnBrk="1" hangingPunct="1"/>
              <a:t>2</a:t>
            </a:fld>
            <a:endParaRPr lang="en-US" altLang="en-US" sz="1200">
              <a:solidFill>
                <a:srgbClr val="000000"/>
              </a:solidFill>
              <a:latin typeface="Calibri" charset="0"/>
            </a:endParaRPr>
          </a:p>
        </p:txBody>
      </p:sp>
    </p:spTree>
    <p:extLst>
      <p:ext uri="{BB962C8B-B14F-4D97-AF65-F5344CB8AC3E}">
        <p14:creationId xmlns:p14="http://schemas.microsoft.com/office/powerpoint/2010/main" val="35964878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normAutofit/>
          </a:bodyPr>
          <a:lstStyle/>
          <a:p>
            <a:pPr>
              <a:defRPr/>
            </a:pPr>
            <a:endParaRPr lang="en-US" dirty="0"/>
          </a:p>
        </p:txBody>
      </p:sp>
      <p:sp>
        <p:nvSpPr>
          <p:cNvPr id="231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5A2FF83C-8485-1A4E-8F9D-943AA995A0B5}" type="slidenum">
              <a:rPr lang="en-US" altLang="en-US" sz="1200">
                <a:solidFill>
                  <a:srgbClr val="000000"/>
                </a:solidFill>
                <a:latin typeface="Calibri" charset="0"/>
              </a:rPr>
              <a:pPr eaLnBrk="1" hangingPunct="1"/>
              <a:t>26</a:t>
            </a:fld>
            <a:endParaRPr lang="en-US" altLang="en-US" sz="1200">
              <a:solidFill>
                <a:srgbClr val="000000"/>
              </a:solidFill>
              <a:latin typeface="Calibri" charset="0"/>
            </a:endParaRPr>
          </a:p>
        </p:txBody>
      </p:sp>
    </p:spTree>
    <p:extLst>
      <p:ext uri="{BB962C8B-B14F-4D97-AF65-F5344CB8AC3E}">
        <p14:creationId xmlns:p14="http://schemas.microsoft.com/office/powerpoint/2010/main" val="8304803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41666"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41667"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23650C31-04E8-3846-966F-AF8EFD164704}" type="slidenum">
              <a:rPr lang="es-ES_tradnl" altLang="en-US" sz="1200">
                <a:latin typeface="Calibri" charset="0"/>
              </a:rPr>
              <a:pPr eaLnBrk="1" hangingPunct="1"/>
              <a:t>27</a:t>
            </a:fld>
            <a:endParaRPr lang="es-ES_tradnl" altLang="en-US" sz="1200">
              <a:latin typeface="Calibri" charset="0"/>
            </a:endParaRPr>
          </a:p>
        </p:txBody>
      </p:sp>
    </p:spTree>
    <p:extLst>
      <p:ext uri="{BB962C8B-B14F-4D97-AF65-F5344CB8AC3E}">
        <p14:creationId xmlns:p14="http://schemas.microsoft.com/office/powerpoint/2010/main" val="17674608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41666"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41667"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23650C31-04E8-3846-966F-AF8EFD164704}" type="slidenum">
              <a:rPr lang="es-ES_tradnl" altLang="en-US" sz="1200">
                <a:latin typeface="Calibri" charset="0"/>
              </a:rPr>
              <a:pPr eaLnBrk="1" hangingPunct="1"/>
              <a:t>28</a:t>
            </a:fld>
            <a:endParaRPr lang="es-ES_tradnl" altLang="en-US" sz="1200">
              <a:latin typeface="Calibri" charset="0"/>
            </a:endParaRPr>
          </a:p>
        </p:txBody>
      </p:sp>
    </p:spTree>
    <p:extLst>
      <p:ext uri="{BB962C8B-B14F-4D97-AF65-F5344CB8AC3E}">
        <p14:creationId xmlns:p14="http://schemas.microsoft.com/office/powerpoint/2010/main" val="16344002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43714"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43715"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7A730C2E-19FF-7C40-AAAA-F108C3F4F8B3}" type="slidenum">
              <a:rPr lang="es-ES_tradnl" altLang="en-US" sz="1200">
                <a:latin typeface="Calibri" charset="0"/>
              </a:rPr>
              <a:pPr eaLnBrk="1" hangingPunct="1"/>
              <a:t>29</a:t>
            </a:fld>
            <a:endParaRPr lang="es-ES_tradnl" altLang="en-US" sz="1200">
              <a:latin typeface="Calibri" charset="0"/>
            </a:endParaRPr>
          </a:p>
        </p:txBody>
      </p:sp>
    </p:spTree>
    <p:extLst>
      <p:ext uri="{BB962C8B-B14F-4D97-AF65-F5344CB8AC3E}">
        <p14:creationId xmlns:p14="http://schemas.microsoft.com/office/powerpoint/2010/main" val="205347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45762"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45763"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6AF47407-F231-9244-8E39-DFE84A86B965}" type="slidenum">
              <a:rPr lang="es-ES_tradnl" altLang="en-US" sz="1200">
                <a:latin typeface="Calibri" charset="0"/>
              </a:rPr>
              <a:pPr eaLnBrk="1" hangingPunct="1"/>
              <a:t>30</a:t>
            </a:fld>
            <a:endParaRPr lang="es-ES_tradnl" altLang="en-US" sz="1200">
              <a:latin typeface="Calibri" charset="0"/>
            </a:endParaRPr>
          </a:p>
        </p:txBody>
      </p:sp>
    </p:spTree>
    <p:extLst>
      <p:ext uri="{BB962C8B-B14F-4D97-AF65-F5344CB8AC3E}">
        <p14:creationId xmlns:p14="http://schemas.microsoft.com/office/powerpoint/2010/main" val="37537632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build analytical models to better understand the performance of different collaboration schemes.  </a:t>
            </a:r>
          </a:p>
        </p:txBody>
      </p:sp>
      <p:sp>
        <p:nvSpPr>
          <p:cNvPr id="4" name="Slide Number Placeholder 3"/>
          <p:cNvSpPr>
            <a:spLocks noGrp="1"/>
          </p:cNvSpPr>
          <p:nvPr>
            <p:ph type="sldNum" sz="quarter" idx="5"/>
          </p:nvPr>
        </p:nvSpPr>
        <p:spPr/>
        <p:txBody>
          <a:bodyPr/>
          <a:lstStyle/>
          <a:p>
            <a:fld id="{B92CB52D-7C4A-44B1-A401-DB5EA9BA8382}" type="slidenum">
              <a:rPr lang="en-US" smtClean="0"/>
              <a:t>31</a:t>
            </a:fld>
            <a:endParaRPr lang="en-US"/>
          </a:p>
        </p:txBody>
      </p:sp>
    </p:spTree>
    <p:extLst>
      <p:ext uri="{BB962C8B-B14F-4D97-AF65-F5344CB8AC3E}">
        <p14:creationId xmlns:p14="http://schemas.microsoft.com/office/powerpoint/2010/main" val="3088011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optimal </a:t>
                </a:r>
                <a14:m>
                  <m:oMath xmlns:m="http://schemas.openxmlformats.org/officeDocument/2006/math">
                    <m:r>
                      <a:rPr lang="en-US" sz="1200" i="1" smtClean="0">
                        <a:latin typeface="Cambria Math" panose="02040503050406030204" pitchFamily="18" charset="0"/>
                        <a:ea typeface="Cambria Math" panose="02040503050406030204" pitchFamily="18" charset="0"/>
                      </a:rPr>
                      <m:t>𝛼</m:t>
                    </m:r>
                  </m:oMath>
                </a14:m>
                <a:r>
                  <a:rPr lang="en-US" dirty="0"/>
                  <a:t> is</a:t>
                </a:r>
                <a:r>
                  <a:rPr lang="en-US" baseline="0" dirty="0"/>
                  <a:t> obtained when the </a:t>
                </a:r>
                <a:r>
                  <a:rPr lang="en-US" sz="1200" dirty="0">
                    <a:solidFill>
                      <a:srgbClr val="C00000"/>
                    </a:solidFill>
                  </a:rPr>
                  <a:t>workloads of CPU and FPGA workers are balanced</a:t>
                </a:r>
                <a:endParaRPr lang="en-US" sz="1200"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optimal </a:t>
                </a:r>
                <a:r>
                  <a:rPr lang="en-US" sz="1200" i="0">
                    <a:latin typeface="Cambria Math" panose="02040503050406030204" pitchFamily="18" charset="0"/>
                    <a:ea typeface="Cambria Math" panose="02040503050406030204" pitchFamily="18" charset="0"/>
                  </a:rPr>
                  <a:t>𝛼</a:t>
                </a:r>
                <a:r>
                  <a:rPr lang="en-US" dirty="0"/>
                  <a:t> is</a:t>
                </a:r>
                <a:r>
                  <a:rPr lang="en-US" baseline="0" dirty="0"/>
                  <a:t> obtained when the </a:t>
                </a:r>
                <a:r>
                  <a:rPr lang="en-US" sz="1200" dirty="0">
                    <a:solidFill>
                      <a:srgbClr val="C00000"/>
                    </a:solidFill>
                  </a:rPr>
                  <a:t>workloads of CPU and FPGA workers are balanced</a:t>
                </a:r>
                <a:endParaRPr lang="en-US" sz="1200" dirty="0"/>
              </a:p>
            </p:txBody>
          </p:sp>
        </mc:Fallback>
      </mc:AlternateContent>
      <p:sp>
        <p:nvSpPr>
          <p:cNvPr id="4" name="Slide Number Placeholder 3"/>
          <p:cNvSpPr>
            <a:spLocks noGrp="1"/>
          </p:cNvSpPr>
          <p:nvPr>
            <p:ph type="sldNum" sz="quarter" idx="5"/>
          </p:nvPr>
        </p:nvSpPr>
        <p:spPr/>
        <p:txBody>
          <a:bodyPr/>
          <a:lstStyle/>
          <a:p>
            <a:fld id="{B92CB52D-7C4A-44B1-A401-DB5EA9BA8382}" type="slidenum">
              <a:rPr lang="en-US" smtClean="0"/>
              <a:t>32</a:t>
            </a:fld>
            <a:endParaRPr lang="en-US"/>
          </a:p>
        </p:txBody>
      </p:sp>
    </p:spTree>
    <p:extLst>
      <p:ext uri="{BB962C8B-B14F-4D97-AF65-F5344CB8AC3E}">
        <p14:creationId xmlns:p14="http://schemas.microsoft.com/office/powerpoint/2010/main" val="38215678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fine-grained task partitioning, we assume </a:t>
            </a:r>
            <a:r>
              <a:rPr lang="en-US" sz="1200" dirty="0">
                <a:solidFill>
                  <a:srgbClr val="C00000"/>
                </a:solidFill>
              </a:rPr>
              <a:t>sub-tasks are very fine-grained, and this way CPU and FPGA can collaborate closely, and the execution on two devices are perfectly overlapped. Therefore the execution time is bounded by the slower device. </a:t>
            </a:r>
          </a:p>
          <a:p>
            <a:endParaRPr lang="en-US" sz="1200" dirty="0">
              <a:solidFill>
                <a:srgbClr val="C00000"/>
              </a:solidFill>
            </a:endParaRPr>
          </a:p>
        </p:txBody>
      </p:sp>
      <p:sp>
        <p:nvSpPr>
          <p:cNvPr id="4" name="Slide Number Placeholder 3"/>
          <p:cNvSpPr>
            <a:spLocks noGrp="1"/>
          </p:cNvSpPr>
          <p:nvPr>
            <p:ph type="sldNum" sz="quarter" idx="5"/>
          </p:nvPr>
        </p:nvSpPr>
        <p:spPr/>
        <p:txBody>
          <a:bodyPr/>
          <a:lstStyle/>
          <a:p>
            <a:fld id="{B92CB52D-7C4A-44B1-A401-DB5EA9BA8382}" type="slidenum">
              <a:rPr lang="en-US" smtClean="0"/>
              <a:t>33</a:t>
            </a:fld>
            <a:endParaRPr lang="en-US"/>
          </a:p>
        </p:txBody>
      </p:sp>
    </p:spTree>
    <p:extLst>
      <p:ext uri="{BB962C8B-B14F-4D97-AF65-F5344CB8AC3E}">
        <p14:creationId xmlns:p14="http://schemas.microsoft.com/office/powerpoint/2010/main" val="2220941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C00000"/>
                </a:solidFill>
              </a:rPr>
              <a:t>For coarse-grained task partitioning, the execution time for multiple tasks are the sum of execution time of each task. </a:t>
            </a:r>
            <a:endParaRPr lang="en-US" dirty="0"/>
          </a:p>
        </p:txBody>
      </p:sp>
      <p:sp>
        <p:nvSpPr>
          <p:cNvPr id="4" name="Slide Number Placeholder 3"/>
          <p:cNvSpPr>
            <a:spLocks noGrp="1"/>
          </p:cNvSpPr>
          <p:nvPr>
            <p:ph type="sldNum" sz="quarter" idx="5"/>
          </p:nvPr>
        </p:nvSpPr>
        <p:spPr/>
        <p:txBody>
          <a:bodyPr/>
          <a:lstStyle/>
          <a:p>
            <a:fld id="{B92CB52D-7C4A-44B1-A401-DB5EA9BA8382}" type="slidenum">
              <a:rPr lang="en-US" smtClean="0"/>
              <a:t>34</a:t>
            </a:fld>
            <a:endParaRPr lang="en-US"/>
          </a:p>
        </p:txBody>
      </p:sp>
    </p:spTree>
    <p:extLst>
      <p:ext uri="{BB962C8B-B14F-4D97-AF65-F5344CB8AC3E}">
        <p14:creationId xmlns:p14="http://schemas.microsoft.com/office/powerpoint/2010/main" val="38412047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normAutofit/>
          </a:bodyPr>
          <a:lstStyle/>
          <a:p>
            <a:pPr>
              <a:defRPr/>
            </a:pPr>
            <a:endParaRPr lang="en-US" dirty="0"/>
          </a:p>
        </p:txBody>
      </p:sp>
      <p:sp>
        <p:nvSpPr>
          <p:cNvPr id="231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5A2FF83C-8485-1A4E-8F9D-943AA995A0B5}" type="slidenum">
              <a:rPr lang="en-US" altLang="en-US" sz="1200">
                <a:solidFill>
                  <a:srgbClr val="000000"/>
                </a:solidFill>
                <a:latin typeface="Calibri" charset="0"/>
              </a:rPr>
              <a:pPr eaLnBrk="1" hangingPunct="1"/>
              <a:t>35</a:t>
            </a:fld>
            <a:endParaRPr lang="en-US" altLang="en-US" sz="1200">
              <a:solidFill>
                <a:srgbClr val="000000"/>
              </a:solidFill>
              <a:latin typeface="Calibri" charset="0"/>
            </a:endParaRPr>
          </a:p>
        </p:txBody>
      </p:sp>
    </p:spTree>
    <p:extLst>
      <p:ext uri="{BB962C8B-B14F-4D97-AF65-F5344CB8AC3E}">
        <p14:creationId xmlns:p14="http://schemas.microsoft.com/office/powerpoint/2010/main" val="1833708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pPr/>
              <a:t>3</a:t>
            </a:fld>
            <a:endParaRPr lang="es-ES_tradnl"/>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47810"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47811"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AA77CAAD-AFFF-4A42-8E82-3321D4102CEA}" type="slidenum">
              <a:rPr lang="es-ES_tradnl" altLang="en-US" sz="1200">
                <a:latin typeface="Calibri" charset="0"/>
              </a:rPr>
              <a:pPr eaLnBrk="1" hangingPunct="1"/>
              <a:t>36</a:t>
            </a:fld>
            <a:endParaRPr lang="es-ES_tradnl" altLang="en-US" sz="1200">
              <a:latin typeface="Calibri" charset="0"/>
            </a:endParaRPr>
          </a:p>
        </p:txBody>
      </p:sp>
    </p:spTree>
    <p:extLst>
      <p:ext uri="{BB962C8B-B14F-4D97-AF65-F5344CB8AC3E}">
        <p14:creationId xmlns:p14="http://schemas.microsoft.com/office/powerpoint/2010/main" val="30049054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47810"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47811"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AA77CAAD-AFFF-4A42-8E82-3321D4102CEA}" type="slidenum">
              <a:rPr lang="es-ES_tradnl" altLang="en-US" sz="1200">
                <a:latin typeface="Calibri" charset="0"/>
              </a:rPr>
              <a:pPr eaLnBrk="1" hangingPunct="1"/>
              <a:t>37</a:t>
            </a:fld>
            <a:endParaRPr lang="es-ES_tradnl" altLang="en-US" sz="1200">
              <a:latin typeface="Calibri" charset="0"/>
            </a:endParaRPr>
          </a:p>
        </p:txBody>
      </p:sp>
    </p:spTree>
    <p:extLst>
      <p:ext uri="{BB962C8B-B14F-4D97-AF65-F5344CB8AC3E}">
        <p14:creationId xmlns:p14="http://schemas.microsoft.com/office/powerpoint/2010/main" val="29483562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49858"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49859"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EF6FDE20-6E5D-B34F-AE1E-837E1C2CF903}" type="slidenum">
              <a:rPr lang="es-ES_tradnl" altLang="en-US" sz="1200">
                <a:latin typeface="Calibri" charset="0"/>
              </a:rPr>
              <a:pPr eaLnBrk="1" hangingPunct="1"/>
              <a:t>38</a:t>
            </a:fld>
            <a:endParaRPr lang="es-ES_tradnl" altLang="en-US" sz="1200">
              <a:latin typeface="Calibri" charset="0"/>
            </a:endParaRPr>
          </a:p>
        </p:txBody>
      </p:sp>
    </p:spTree>
    <p:extLst>
      <p:ext uri="{BB962C8B-B14F-4D97-AF65-F5344CB8AC3E}">
        <p14:creationId xmlns:p14="http://schemas.microsoft.com/office/powerpoint/2010/main" val="37288663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51906"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51907"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22F981E4-9871-D04F-90EF-7351FE073199}" type="slidenum">
              <a:rPr lang="es-ES_tradnl" altLang="en-US" sz="1200">
                <a:latin typeface="Calibri" charset="0"/>
              </a:rPr>
              <a:pPr eaLnBrk="1" hangingPunct="1"/>
              <a:t>39</a:t>
            </a:fld>
            <a:endParaRPr lang="es-ES_tradnl" altLang="en-US" sz="1200">
              <a:latin typeface="Calibri" charset="0"/>
            </a:endParaRPr>
          </a:p>
        </p:txBody>
      </p:sp>
    </p:spTree>
    <p:extLst>
      <p:ext uri="{BB962C8B-B14F-4D97-AF65-F5344CB8AC3E}">
        <p14:creationId xmlns:p14="http://schemas.microsoft.com/office/powerpoint/2010/main" val="25893157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53954"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53955"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F09D55B0-D5C2-D041-BE61-906544D26528}" type="slidenum">
              <a:rPr lang="es-ES_tradnl" altLang="en-US" sz="1200">
                <a:latin typeface="Calibri" charset="0"/>
              </a:rPr>
              <a:pPr eaLnBrk="1" hangingPunct="1"/>
              <a:t>40</a:t>
            </a:fld>
            <a:endParaRPr lang="es-ES_tradnl" altLang="en-US" sz="1200">
              <a:latin typeface="Calibri" charset="0"/>
            </a:endParaRPr>
          </a:p>
        </p:txBody>
      </p:sp>
    </p:spTree>
    <p:extLst>
      <p:ext uri="{BB962C8B-B14F-4D97-AF65-F5344CB8AC3E}">
        <p14:creationId xmlns:p14="http://schemas.microsoft.com/office/powerpoint/2010/main" val="40323641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56002"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56003"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AAA6C8BF-384E-2E4E-B462-A778673A8B0F}" type="slidenum">
              <a:rPr lang="es-ES_tradnl" altLang="en-US" sz="1200">
                <a:latin typeface="Calibri" charset="0"/>
              </a:rPr>
              <a:pPr eaLnBrk="1" hangingPunct="1"/>
              <a:t>41</a:t>
            </a:fld>
            <a:endParaRPr lang="es-ES_tradnl" altLang="en-US" sz="1200">
              <a:latin typeface="Calibri" charset="0"/>
            </a:endParaRPr>
          </a:p>
        </p:txBody>
      </p:sp>
    </p:spTree>
    <p:extLst>
      <p:ext uri="{BB962C8B-B14F-4D97-AF65-F5344CB8AC3E}">
        <p14:creationId xmlns:p14="http://schemas.microsoft.com/office/powerpoint/2010/main" val="12898690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60098"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60099"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EB7F216B-465E-9145-912D-B34E3E6CF792}" type="slidenum">
              <a:rPr lang="es-ES_tradnl" altLang="en-US" sz="1200">
                <a:latin typeface="Calibri" charset="0"/>
              </a:rPr>
              <a:pPr eaLnBrk="1" hangingPunct="1"/>
              <a:t>42</a:t>
            </a:fld>
            <a:endParaRPr lang="es-ES_tradnl" altLang="en-US" sz="1200">
              <a:latin typeface="Calibri" charset="0"/>
            </a:endParaRPr>
          </a:p>
        </p:txBody>
      </p:sp>
    </p:spTree>
    <p:extLst>
      <p:ext uri="{BB962C8B-B14F-4D97-AF65-F5344CB8AC3E}">
        <p14:creationId xmlns:p14="http://schemas.microsoft.com/office/powerpoint/2010/main" val="19249637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58050"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charset="-128"/>
              </a:rPr>
              <a:t>0.05 is actually same distribution as 0.00</a:t>
            </a:r>
          </a:p>
        </p:txBody>
      </p:sp>
      <p:sp>
        <p:nvSpPr>
          <p:cNvPr id="258051"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5138CE23-8A7F-6D43-B00D-FC3D60B61755}" type="slidenum">
              <a:rPr lang="es-ES_tradnl" altLang="en-US" sz="1200">
                <a:latin typeface="Calibri" charset="0"/>
              </a:rPr>
              <a:pPr eaLnBrk="1" hangingPunct="1"/>
              <a:t>43</a:t>
            </a:fld>
            <a:endParaRPr lang="es-ES_tradnl" altLang="en-US" sz="1200">
              <a:latin typeface="Calibri" charset="0"/>
            </a:endParaRPr>
          </a:p>
        </p:txBody>
      </p:sp>
    </p:spTree>
    <p:extLst>
      <p:ext uri="{BB962C8B-B14F-4D97-AF65-F5344CB8AC3E}">
        <p14:creationId xmlns:p14="http://schemas.microsoft.com/office/powerpoint/2010/main" val="12389087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62146"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62147"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F3139972-DE72-D248-A1EB-73FD17E389A4}" type="slidenum">
              <a:rPr lang="es-ES_tradnl" altLang="en-US" sz="1200">
                <a:latin typeface="Calibri" charset="0"/>
              </a:rPr>
              <a:pPr eaLnBrk="1" hangingPunct="1"/>
              <a:t>44</a:t>
            </a:fld>
            <a:endParaRPr lang="es-ES_tradnl" altLang="en-US" sz="1200">
              <a:latin typeface="Calibri" charset="0"/>
            </a:endParaRPr>
          </a:p>
        </p:txBody>
      </p:sp>
    </p:spTree>
    <p:extLst>
      <p:ext uri="{BB962C8B-B14F-4D97-AF65-F5344CB8AC3E}">
        <p14:creationId xmlns:p14="http://schemas.microsoft.com/office/powerpoint/2010/main" val="26181589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64194"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64195"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41892B4B-29A8-F444-9642-BF0B7A3403A1}" type="slidenum">
              <a:rPr lang="es-ES_tradnl" altLang="en-US" sz="1200">
                <a:latin typeface="Calibri" charset="0"/>
              </a:rPr>
              <a:pPr eaLnBrk="1" hangingPunct="1"/>
              <a:t>45</a:t>
            </a:fld>
            <a:endParaRPr lang="es-ES_tradnl" altLang="en-US" sz="1200">
              <a:latin typeface="Calibri" charset="0"/>
            </a:endParaRPr>
          </a:p>
        </p:txBody>
      </p:sp>
    </p:spTree>
    <p:extLst>
      <p:ext uri="{BB962C8B-B14F-4D97-AF65-F5344CB8AC3E}">
        <p14:creationId xmlns:p14="http://schemas.microsoft.com/office/powerpoint/2010/main" val="3445453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normAutofit/>
          </a:bodyPr>
          <a:lstStyle/>
          <a:p>
            <a:pPr>
              <a:defRPr/>
            </a:pPr>
            <a:endParaRPr lang="en-US" dirty="0"/>
          </a:p>
        </p:txBody>
      </p:sp>
      <p:sp>
        <p:nvSpPr>
          <p:cNvPr id="231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5A2FF83C-8485-1A4E-8F9D-943AA995A0B5}" type="slidenum">
              <a:rPr lang="en-US" altLang="en-US" sz="1200">
                <a:solidFill>
                  <a:srgbClr val="000000"/>
                </a:solidFill>
                <a:latin typeface="Calibri" charset="0"/>
              </a:rPr>
              <a:pPr eaLnBrk="1" hangingPunct="1"/>
              <a:t>7</a:t>
            </a:fld>
            <a:endParaRPr lang="en-US" altLang="en-US" sz="1200">
              <a:solidFill>
                <a:srgbClr val="000000"/>
              </a:solidFill>
              <a:latin typeface="Calibri" charset="0"/>
            </a:endParaRPr>
          </a:p>
        </p:txBody>
      </p:sp>
    </p:spTree>
    <p:extLst>
      <p:ext uri="{BB962C8B-B14F-4D97-AF65-F5344CB8AC3E}">
        <p14:creationId xmlns:p14="http://schemas.microsoft.com/office/powerpoint/2010/main" val="21722769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F820C1-FC99-214D-B37C-FBB51397CB50}" type="slidenum">
              <a:rPr lang="en-US" altLang="en-US" smtClean="0"/>
              <a:pPr/>
              <a:t>46</a:t>
            </a:fld>
            <a:endParaRPr lang="en-US" altLang="en-US"/>
          </a:p>
        </p:txBody>
      </p:sp>
    </p:spTree>
    <p:extLst>
      <p:ext uri="{BB962C8B-B14F-4D97-AF65-F5344CB8AC3E}">
        <p14:creationId xmlns:p14="http://schemas.microsoft.com/office/powerpoint/2010/main" val="36243147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66242"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66243"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95048969-9A61-6D4C-BA58-CB49B8EE75CF}" type="slidenum">
              <a:rPr lang="es-ES_tradnl" altLang="en-US" sz="1200">
                <a:latin typeface="Calibri" charset="0"/>
              </a:rPr>
              <a:pPr eaLnBrk="1" hangingPunct="1"/>
              <a:t>47</a:t>
            </a:fld>
            <a:endParaRPr lang="es-ES_tradnl" altLang="en-US" sz="1200">
              <a:latin typeface="Calibri" charset="0"/>
            </a:endParaRPr>
          </a:p>
        </p:txBody>
      </p:sp>
    </p:spTree>
    <p:extLst>
      <p:ext uri="{BB962C8B-B14F-4D97-AF65-F5344CB8AC3E}">
        <p14:creationId xmlns:p14="http://schemas.microsoft.com/office/powerpoint/2010/main" val="39502120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68290"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68291"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8290EED6-8D7A-CC4E-9C28-B3741F02D825}" type="slidenum">
              <a:rPr lang="es-ES_tradnl" altLang="en-US" sz="1200">
                <a:latin typeface="Calibri" charset="0"/>
              </a:rPr>
              <a:pPr eaLnBrk="1" hangingPunct="1"/>
              <a:t>48</a:t>
            </a:fld>
            <a:endParaRPr lang="es-ES_tradnl" altLang="en-US" sz="1200">
              <a:latin typeface="Calibri" charset="0"/>
            </a:endParaRPr>
          </a:p>
        </p:txBody>
      </p:sp>
    </p:spTree>
    <p:extLst>
      <p:ext uri="{BB962C8B-B14F-4D97-AF65-F5344CB8AC3E}">
        <p14:creationId xmlns:p14="http://schemas.microsoft.com/office/powerpoint/2010/main" val="27221806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70338"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70339"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2FD77BE2-931C-F84F-88E6-F2FAFEFB656F}" type="slidenum">
              <a:rPr lang="es-ES_tradnl" altLang="en-US" sz="1200">
                <a:latin typeface="Calibri" charset="0"/>
              </a:rPr>
              <a:pPr eaLnBrk="1" hangingPunct="1"/>
              <a:t>49</a:t>
            </a:fld>
            <a:endParaRPr lang="es-ES_tradnl" altLang="en-US" sz="1200">
              <a:latin typeface="Calibri" charset="0"/>
            </a:endParaRPr>
          </a:p>
        </p:txBody>
      </p:sp>
    </p:spTree>
    <p:extLst>
      <p:ext uri="{BB962C8B-B14F-4D97-AF65-F5344CB8AC3E}">
        <p14:creationId xmlns:p14="http://schemas.microsoft.com/office/powerpoint/2010/main" val="10199020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72386"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72387"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247B3B36-986C-B046-91A3-FDD77C42180A}" type="slidenum">
              <a:rPr lang="es-ES_tradnl" altLang="en-US" sz="1200">
                <a:latin typeface="Calibri" charset="0"/>
              </a:rPr>
              <a:pPr eaLnBrk="1" hangingPunct="1"/>
              <a:t>51</a:t>
            </a:fld>
            <a:endParaRPr lang="es-ES_tradnl" altLang="en-US" sz="1200">
              <a:latin typeface="Calibri" charset="0"/>
            </a:endParaRPr>
          </a:p>
        </p:txBody>
      </p:sp>
    </p:spTree>
    <p:extLst>
      <p:ext uri="{BB962C8B-B14F-4D97-AF65-F5344CB8AC3E}">
        <p14:creationId xmlns:p14="http://schemas.microsoft.com/office/powerpoint/2010/main" val="42074666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74434"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74435"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E4F4875E-1336-DB48-AE88-F0B5A6CF5F77}" type="slidenum">
              <a:rPr lang="es-ES_tradnl" altLang="en-US" sz="1200">
                <a:latin typeface="Calibri" charset="0"/>
              </a:rPr>
              <a:pPr eaLnBrk="1" hangingPunct="1"/>
              <a:t>52</a:t>
            </a:fld>
            <a:endParaRPr lang="es-ES_tradnl" altLang="en-US" sz="1200">
              <a:latin typeface="Calibri" charset="0"/>
            </a:endParaRPr>
          </a:p>
        </p:txBody>
      </p:sp>
    </p:spTree>
    <p:extLst>
      <p:ext uri="{BB962C8B-B14F-4D97-AF65-F5344CB8AC3E}">
        <p14:creationId xmlns:p14="http://schemas.microsoft.com/office/powerpoint/2010/main" val="3919046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normAutofit/>
          </a:bodyPr>
          <a:lstStyle/>
          <a:p>
            <a:pPr>
              <a:defRPr/>
            </a:pPr>
            <a:endParaRPr lang="en-US" dirty="0"/>
          </a:p>
        </p:txBody>
      </p:sp>
      <p:sp>
        <p:nvSpPr>
          <p:cNvPr id="231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5A2FF83C-8485-1A4E-8F9D-943AA995A0B5}" type="slidenum">
              <a:rPr lang="en-US" altLang="en-US" sz="1200">
                <a:solidFill>
                  <a:srgbClr val="000000"/>
                </a:solidFill>
                <a:latin typeface="Calibri" charset="0"/>
              </a:rPr>
              <a:pPr eaLnBrk="1" hangingPunct="1"/>
              <a:t>54</a:t>
            </a:fld>
            <a:endParaRPr lang="en-US" altLang="en-US" sz="1200">
              <a:solidFill>
                <a:srgbClr val="000000"/>
              </a:solidFill>
              <a:latin typeface="Calibri" charset="0"/>
            </a:endParaRPr>
          </a:p>
        </p:txBody>
      </p:sp>
    </p:spTree>
    <p:extLst>
      <p:ext uri="{BB962C8B-B14F-4D97-AF65-F5344CB8AC3E}">
        <p14:creationId xmlns:p14="http://schemas.microsoft.com/office/powerpoint/2010/main" val="33740561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76482"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a:ea typeface="ＭＳ Ｐゴシック" charset="-128"/>
              </a:rPr>
              <a:t>All this section is with BFS_SP</a:t>
            </a:r>
          </a:p>
        </p:txBody>
      </p:sp>
      <p:sp>
        <p:nvSpPr>
          <p:cNvPr id="276483"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679D6EFC-8BA5-A649-B39C-E7E8B87F5ED9}" type="slidenum">
              <a:rPr lang="es-ES_tradnl" altLang="en-US" sz="1200">
                <a:latin typeface="Calibri" charset="0"/>
              </a:rPr>
              <a:pPr eaLnBrk="1" hangingPunct="1"/>
              <a:t>55</a:t>
            </a:fld>
            <a:endParaRPr lang="es-ES_tradnl" altLang="en-US" sz="1200">
              <a:latin typeface="Calibri" charset="0"/>
            </a:endParaRPr>
          </a:p>
        </p:txBody>
      </p:sp>
    </p:spTree>
    <p:extLst>
      <p:ext uri="{BB962C8B-B14F-4D97-AF65-F5344CB8AC3E}">
        <p14:creationId xmlns:p14="http://schemas.microsoft.com/office/powerpoint/2010/main" val="41345094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t>56</a:t>
            </a:fld>
            <a:endParaRPr lang="es-ES_tradnl"/>
          </a:p>
        </p:txBody>
      </p:sp>
    </p:spTree>
    <p:extLst>
      <p:ext uri="{BB962C8B-B14F-4D97-AF65-F5344CB8AC3E}">
        <p14:creationId xmlns:p14="http://schemas.microsoft.com/office/powerpoint/2010/main" val="37104304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F820C1-FC99-214D-B37C-FBB51397CB50}" type="slidenum">
              <a:rPr lang="en-US" altLang="en-US" smtClean="0"/>
              <a:pPr/>
              <a:t>57</a:t>
            </a:fld>
            <a:endParaRPr lang="en-US" altLang="en-US"/>
          </a:p>
        </p:txBody>
      </p:sp>
    </p:spTree>
    <p:extLst>
      <p:ext uri="{BB962C8B-B14F-4D97-AF65-F5344CB8AC3E}">
        <p14:creationId xmlns:p14="http://schemas.microsoft.com/office/powerpoint/2010/main" val="8984503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t>8</a:t>
            </a:fld>
            <a:endParaRPr lang="es-ES_tradnl"/>
          </a:p>
        </p:txBody>
      </p:sp>
    </p:spTree>
    <p:extLst>
      <p:ext uri="{BB962C8B-B14F-4D97-AF65-F5344CB8AC3E}">
        <p14:creationId xmlns:p14="http://schemas.microsoft.com/office/powerpoint/2010/main" val="36778398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90818"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90819"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DFAE9398-539C-154A-B6B2-755B9DF9276C}" type="slidenum">
              <a:rPr lang="es-ES_tradnl" altLang="en-US" sz="1200">
                <a:latin typeface="Calibri" charset="0"/>
              </a:rPr>
              <a:pPr eaLnBrk="1" hangingPunct="1"/>
              <a:t>58</a:t>
            </a:fld>
            <a:endParaRPr lang="es-ES_tradnl" altLang="en-US" sz="1200">
              <a:latin typeface="Calibri" charset="0"/>
            </a:endParaRPr>
          </a:p>
        </p:txBody>
      </p:sp>
    </p:spTree>
    <p:extLst>
      <p:ext uri="{BB962C8B-B14F-4D97-AF65-F5344CB8AC3E}">
        <p14:creationId xmlns:p14="http://schemas.microsoft.com/office/powerpoint/2010/main" val="176979147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92866"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92867"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430BC333-A87C-7A43-A3C7-00C03AB232DD}" type="slidenum">
              <a:rPr lang="es-ES_tradnl" altLang="en-US" sz="1200">
                <a:latin typeface="Calibri" charset="0"/>
              </a:rPr>
              <a:pPr eaLnBrk="1" hangingPunct="1"/>
              <a:t>59</a:t>
            </a:fld>
            <a:endParaRPr lang="es-ES_tradnl" altLang="en-US" sz="1200">
              <a:latin typeface="Calibri" charset="0"/>
            </a:endParaRPr>
          </a:p>
        </p:txBody>
      </p:sp>
    </p:spTree>
    <p:extLst>
      <p:ext uri="{BB962C8B-B14F-4D97-AF65-F5344CB8AC3E}">
        <p14:creationId xmlns:p14="http://schemas.microsoft.com/office/powerpoint/2010/main" val="4678028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1B4A3-416A-FE48-B898-118D75DBF39A}" type="slidenum">
              <a:rPr kumimoji="0" lang="es-ES_trad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s-ES_trad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366585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1B4A3-416A-FE48-B898-118D75DBF39A}" type="slidenum">
              <a:rPr kumimoji="0" lang="es-ES_trad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s-ES_trad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856181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41B4A3-416A-FE48-B898-118D75DBF39A}" type="slidenum">
              <a:rPr kumimoji="0" lang="es-ES_trad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s-ES_trad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174058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t>64</a:t>
            </a:fld>
            <a:endParaRPr lang="es-ES_tradnl"/>
          </a:p>
        </p:txBody>
      </p:sp>
    </p:spTree>
    <p:extLst>
      <p:ext uri="{BB962C8B-B14F-4D97-AF65-F5344CB8AC3E}">
        <p14:creationId xmlns:p14="http://schemas.microsoft.com/office/powerpoint/2010/main" val="27305392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t>65</a:t>
            </a:fld>
            <a:endParaRPr lang="es-ES_tradnl"/>
          </a:p>
        </p:txBody>
      </p:sp>
    </p:spTree>
    <p:extLst>
      <p:ext uri="{BB962C8B-B14F-4D97-AF65-F5344CB8AC3E}">
        <p14:creationId xmlns:p14="http://schemas.microsoft.com/office/powerpoint/2010/main" val="54172135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94914"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94915"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F275D504-D0EA-164C-99C3-32F9DD3E2DCD}" type="slidenum">
              <a:rPr lang="es-ES_tradnl" altLang="en-US" sz="1200">
                <a:latin typeface="Calibri" charset="0"/>
              </a:rPr>
              <a:pPr eaLnBrk="1" hangingPunct="1"/>
              <a:t>66</a:t>
            </a:fld>
            <a:endParaRPr lang="es-ES_tradnl" altLang="en-US" sz="1200">
              <a:latin typeface="Calibri" charset="0"/>
            </a:endParaRPr>
          </a:p>
        </p:txBody>
      </p:sp>
    </p:spTree>
    <p:extLst>
      <p:ext uri="{BB962C8B-B14F-4D97-AF65-F5344CB8AC3E}">
        <p14:creationId xmlns:p14="http://schemas.microsoft.com/office/powerpoint/2010/main" val="109539222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F820C1-FC99-214D-B37C-FBB51397CB50}" type="slidenum">
              <a:rPr lang="en-US" altLang="en-US" smtClean="0"/>
              <a:pPr/>
              <a:t>68</a:t>
            </a:fld>
            <a:endParaRPr lang="en-US" altLang="en-US"/>
          </a:p>
        </p:txBody>
      </p:sp>
    </p:spTree>
    <p:extLst>
      <p:ext uri="{BB962C8B-B14F-4D97-AF65-F5344CB8AC3E}">
        <p14:creationId xmlns:p14="http://schemas.microsoft.com/office/powerpoint/2010/main" val="51719106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normAutofit/>
          </a:bodyPr>
          <a:lstStyle/>
          <a:p>
            <a:pPr>
              <a:defRPr/>
            </a:pPr>
            <a:endParaRPr lang="en-US" dirty="0"/>
          </a:p>
        </p:txBody>
      </p:sp>
      <p:sp>
        <p:nvSpPr>
          <p:cNvPr id="231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5A2FF83C-8485-1A4E-8F9D-943AA995A0B5}" type="slidenum">
              <a:rPr lang="en-US" altLang="en-US" sz="1200">
                <a:solidFill>
                  <a:srgbClr val="000000"/>
                </a:solidFill>
                <a:latin typeface="Calibri" charset="0"/>
              </a:rPr>
              <a:pPr eaLnBrk="1" hangingPunct="1"/>
              <a:t>69</a:t>
            </a:fld>
            <a:endParaRPr lang="en-US" altLang="en-US" sz="1200">
              <a:solidFill>
                <a:srgbClr val="000000"/>
              </a:solidFill>
              <a:latin typeface="Calibri" charset="0"/>
            </a:endParaRPr>
          </a:p>
        </p:txBody>
      </p:sp>
    </p:spTree>
    <p:extLst>
      <p:ext uri="{BB962C8B-B14F-4D97-AF65-F5344CB8AC3E}">
        <p14:creationId xmlns:p14="http://schemas.microsoft.com/office/powerpoint/2010/main" val="1633754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t>9</a:t>
            </a:fld>
            <a:endParaRPr lang="es-ES_tradnl"/>
          </a:p>
        </p:txBody>
      </p:sp>
    </p:spTree>
    <p:extLst>
      <p:ext uri="{BB962C8B-B14F-4D97-AF65-F5344CB8AC3E}">
        <p14:creationId xmlns:p14="http://schemas.microsoft.com/office/powerpoint/2010/main" val="42557480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96962"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tLang="en-US">
              <a:ea typeface="ＭＳ Ｐゴシック" charset="-128"/>
            </a:endParaRPr>
          </a:p>
        </p:txBody>
      </p:sp>
      <p:sp>
        <p:nvSpPr>
          <p:cNvPr id="296963"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CD136C06-A343-B746-BA59-850AFF66465F}" type="slidenum">
              <a:rPr lang="es-ES_tradnl" altLang="en-US" sz="1200">
                <a:latin typeface="Calibri" charset="0"/>
              </a:rPr>
              <a:pPr eaLnBrk="1" hangingPunct="1"/>
              <a:t>70</a:t>
            </a:fld>
            <a:endParaRPr lang="es-ES_tradnl" altLang="en-US" sz="1200">
              <a:latin typeface="Calibri" charset="0"/>
            </a:endParaRPr>
          </a:p>
        </p:txBody>
      </p:sp>
    </p:spTree>
    <p:extLst>
      <p:ext uri="{BB962C8B-B14F-4D97-AF65-F5344CB8AC3E}">
        <p14:creationId xmlns:p14="http://schemas.microsoft.com/office/powerpoint/2010/main" val="13309326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0034"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tLang="en-US">
              <a:ea typeface="ＭＳ Ｐゴシック" charset="-128"/>
            </a:endParaRPr>
          </a:p>
        </p:txBody>
      </p:sp>
      <p:sp>
        <p:nvSpPr>
          <p:cNvPr id="300035"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1DD7F6CC-0F7D-884F-9A8F-AF11F5102928}" type="slidenum">
              <a:rPr lang="es-ES_tradnl" altLang="en-US" sz="1200">
                <a:latin typeface="Calibri" charset="0"/>
              </a:rPr>
              <a:pPr eaLnBrk="1" hangingPunct="1"/>
              <a:t>72</a:t>
            </a:fld>
            <a:endParaRPr lang="es-ES_tradnl" altLang="en-US" sz="1200">
              <a:latin typeface="Calibri" charset="0"/>
            </a:endParaRPr>
          </a:p>
        </p:txBody>
      </p:sp>
    </p:spTree>
    <p:extLst>
      <p:ext uri="{BB962C8B-B14F-4D97-AF65-F5344CB8AC3E}">
        <p14:creationId xmlns:p14="http://schemas.microsoft.com/office/powerpoint/2010/main" val="7594944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02082"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tLang="en-US">
              <a:ea typeface="ＭＳ Ｐゴシック" charset="-128"/>
            </a:endParaRPr>
          </a:p>
        </p:txBody>
      </p:sp>
      <p:sp>
        <p:nvSpPr>
          <p:cNvPr id="302083"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81EEDFC4-29B1-3149-B7D0-0DE5583405E4}" type="slidenum">
              <a:rPr lang="es-ES_tradnl" altLang="en-US" sz="1200">
                <a:latin typeface="Calibri" charset="0"/>
              </a:rPr>
              <a:pPr eaLnBrk="1" hangingPunct="1"/>
              <a:t>73</a:t>
            </a:fld>
            <a:endParaRPr lang="es-ES_tradnl" altLang="en-US" sz="1200">
              <a:latin typeface="Calibri" charset="0"/>
            </a:endParaRPr>
          </a:p>
        </p:txBody>
      </p:sp>
    </p:spTree>
    <p:extLst>
      <p:ext uri="{BB962C8B-B14F-4D97-AF65-F5344CB8AC3E}">
        <p14:creationId xmlns:p14="http://schemas.microsoft.com/office/powerpoint/2010/main" val="177940895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41666"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dirty="0">
              <a:ea typeface="ＭＳ Ｐゴシック" charset="-128"/>
            </a:endParaRPr>
          </a:p>
        </p:txBody>
      </p:sp>
      <p:sp>
        <p:nvSpPr>
          <p:cNvPr id="241667"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23650C31-04E8-3846-966F-AF8EFD164704}" type="slidenum">
              <a:rPr lang="es-ES_tradnl" altLang="en-US" sz="1200">
                <a:latin typeface="Calibri" charset="0"/>
              </a:rPr>
              <a:pPr eaLnBrk="1" hangingPunct="1"/>
              <a:t>74</a:t>
            </a:fld>
            <a:endParaRPr lang="es-ES_tradnl" altLang="en-US" sz="1200">
              <a:latin typeface="Calibri" charset="0"/>
            </a:endParaRPr>
          </a:p>
        </p:txBody>
      </p:sp>
    </p:spTree>
    <p:extLst>
      <p:ext uri="{BB962C8B-B14F-4D97-AF65-F5344CB8AC3E}">
        <p14:creationId xmlns:p14="http://schemas.microsoft.com/office/powerpoint/2010/main" val="36868359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F820C1-FC99-214D-B37C-FBB51397CB50}" type="slidenum">
              <a:rPr lang="en-US" altLang="en-US" smtClean="0"/>
              <a:pPr/>
              <a:t>76</a:t>
            </a:fld>
            <a:endParaRPr lang="en-US" altLang="en-US"/>
          </a:p>
        </p:txBody>
      </p:sp>
    </p:spTree>
    <p:extLst>
      <p:ext uri="{BB962C8B-B14F-4D97-AF65-F5344CB8AC3E}">
        <p14:creationId xmlns:p14="http://schemas.microsoft.com/office/powerpoint/2010/main" val="300956495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n-US" dirty="0"/>
              <a:t>Heterogeneous Compute Compiler</a:t>
            </a:r>
          </a:p>
        </p:txBody>
      </p:sp>
      <p:sp>
        <p:nvSpPr>
          <p:cNvPr id="4" name="Marcador de número de diapositiva 3"/>
          <p:cNvSpPr>
            <a:spLocks noGrp="1"/>
          </p:cNvSpPr>
          <p:nvPr>
            <p:ph type="sldNum" sz="quarter" idx="10"/>
          </p:nvPr>
        </p:nvSpPr>
        <p:spPr/>
        <p:txBody>
          <a:bodyPr/>
          <a:lstStyle/>
          <a:p>
            <a:fld id="{79789ABE-14A5-B046-8379-4DA30F237CD1}" type="slidenum">
              <a:rPr lang="en-US" smtClean="0"/>
              <a:t>83</a:t>
            </a:fld>
            <a:endParaRPr lang="en-US"/>
          </a:p>
        </p:txBody>
      </p:sp>
    </p:spTree>
    <p:extLst>
      <p:ext uri="{BB962C8B-B14F-4D97-AF65-F5344CB8AC3E}">
        <p14:creationId xmlns:p14="http://schemas.microsoft.com/office/powerpoint/2010/main" val="8707788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CAPI2</a:t>
            </a:r>
            <a:r>
              <a:rPr lang="en-US" baseline="0" dirty="0"/>
              <a:t> e</a:t>
            </a:r>
            <a:r>
              <a:rPr lang="en-US" dirty="0"/>
              <a:t>liminates data copies of host-based PCI-express stack by providing an</a:t>
            </a:r>
            <a:r>
              <a:rPr lang="en-US" baseline="0" dirty="0"/>
              <a:t> interface to the accelerator to directly access the copy in host memory.</a:t>
            </a:r>
            <a:endParaRPr lang="en-US" dirty="0"/>
          </a:p>
        </p:txBody>
      </p:sp>
      <p:sp>
        <p:nvSpPr>
          <p:cNvPr id="4" name="Slide Number Placeholder 3"/>
          <p:cNvSpPr>
            <a:spLocks noGrp="1"/>
          </p:cNvSpPr>
          <p:nvPr>
            <p:ph type="sldNum" sz="quarter" idx="10"/>
          </p:nvPr>
        </p:nvSpPr>
        <p:spPr/>
        <p:txBody>
          <a:bodyPr/>
          <a:lstStyle/>
          <a:p>
            <a:fld id="{2B71F7F3-9543-40DF-A656-8B6347E0E941}" type="slidenum">
              <a:rPr lang="en-US" smtClean="0"/>
              <a:t>84</a:t>
            </a:fld>
            <a:endParaRPr lang="en-US"/>
          </a:p>
        </p:txBody>
      </p:sp>
    </p:spTree>
    <p:extLst>
      <p:ext uri="{BB962C8B-B14F-4D97-AF65-F5344CB8AC3E}">
        <p14:creationId xmlns:p14="http://schemas.microsoft.com/office/powerpoint/2010/main" val="34027737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CAPI2</a:t>
            </a:r>
            <a:r>
              <a:rPr lang="en-US" baseline="0" dirty="0"/>
              <a:t> e</a:t>
            </a:r>
            <a:r>
              <a:rPr lang="en-US" dirty="0"/>
              <a:t>liminates data copies of host-based PCI-express stack by providing an</a:t>
            </a:r>
            <a:r>
              <a:rPr lang="en-US" baseline="0" dirty="0"/>
              <a:t> interface to the accelerator to directly access the copy in host memory.</a:t>
            </a:r>
            <a:endParaRPr lang="en-US" dirty="0"/>
          </a:p>
        </p:txBody>
      </p:sp>
      <p:sp>
        <p:nvSpPr>
          <p:cNvPr id="4" name="Slide Number Placeholder 3"/>
          <p:cNvSpPr>
            <a:spLocks noGrp="1"/>
          </p:cNvSpPr>
          <p:nvPr>
            <p:ph type="sldNum" sz="quarter" idx="10"/>
          </p:nvPr>
        </p:nvSpPr>
        <p:spPr/>
        <p:txBody>
          <a:bodyPr/>
          <a:lstStyle/>
          <a:p>
            <a:fld id="{2B71F7F3-9543-40DF-A656-8B6347E0E941}" type="slidenum">
              <a:rPr lang="en-US" smtClean="0"/>
              <a:t>85</a:t>
            </a:fld>
            <a:endParaRPr lang="en-US"/>
          </a:p>
        </p:txBody>
      </p:sp>
    </p:spTree>
    <p:extLst>
      <p:ext uri="{BB962C8B-B14F-4D97-AF65-F5344CB8AC3E}">
        <p14:creationId xmlns:p14="http://schemas.microsoft.com/office/powerpoint/2010/main" val="25623948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example is the Intel Xeon + FPGA integrated platform, where CPU and FPGA are connected via Intel UPI interconnect and PCIe. </a:t>
            </a:r>
          </a:p>
          <a:p>
            <a:r>
              <a:rPr lang="en-US" sz="1200" b="0" i="0" u="none" strike="noStrike" kern="1200" baseline="0" dirty="0">
                <a:solidFill>
                  <a:schemeClr val="tx1"/>
                </a:solidFill>
                <a:latin typeface="+mn-lt"/>
                <a:ea typeface="+mn-ea"/>
                <a:cs typeface="+mn-cs"/>
              </a:rPr>
              <a:t>(click)</a:t>
            </a:r>
          </a:p>
          <a:p>
            <a:r>
              <a:rPr lang="en-US" sz="1200" b="0" i="0" u="none" strike="noStrike" kern="1200" baseline="0" dirty="0">
                <a:solidFill>
                  <a:schemeClr val="tx1"/>
                </a:solidFill>
                <a:latin typeface="+mn-lt"/>
                <a:ea typeface="+mn-ea"/>
                <a:cs typeface="+mn-cs"/>
              </a:rPr>
              <a:t>The trend towards tighter integration of CPUs and FPGAs enables more collaborative execution between devices. Rather than executing an entire kernel on the FPGA while the CPU is idle, collaborative execution makes better use of the overall system resources by involving both CPU threads and FPGA in the execution.</a:t>
            </a:r>
          </a:p>
          <a:p>
            <a:r>
              <a:rPr lang="en-US" sz="1200" b="0" i="0" u="none" strike="noStrike" kern="1200" baseline="0" dirty="0">
                <a:solidFill>
                  <a:schemeClr val="tx1"/>
                </a:solidFill>
                <a:latin typeface="+mn-lt"/>
                <a:ea typeface="+mn-ea"/>
                <a:cs typeface="+mn-cs"/>
              </a:rPr>
              <a:t>(click)</a:t>
            </a:r>
          </a:p>
          <a:p>
            <a:r>
              <a:rPr lang="en-US" sz="1200" b="0" i="0" u="none" strike="noStrike" kern="1200" baseline="0" dirty="0">
                <a:solidFill>
                  <a:schemeClr val="tx1"/>
                </a:solidFill>
                <a:latin typeface="+mn-lt"/>
                <a:ea typeface="+mn-ea"/>
                <a:cs typeface="+mn-cs"/>
              </a:rPr>
              <a:t>One of the key challenges of collaborative execution between CPUs and FPGAs is the identification of the best strategy for partitioning work between the CPU and the FPGA. There are two major approaches to partitioning of work, data partitioning and task partitioning. We will present both partitioning schemes in the following slides. </a:t>
            </a:r>
            <a:endParaRPr lang="en-US" dirty="0"/>
          </a:p>
        </p:txBody>
      </p:sp>
      <p:sp>
        <p:nvSpPr>
          <p:cNvPr id="4" name="Slide Number Placeholder 3"/>
          <p:cNvSpPr>
            <a:spLocks noGrp="1"/>
          </p:cNvSpPr>
          <p:nvPr>
            <p:ph type="sldNum" sz="quarter" idx="5"/>
          </p:nvPr>
        </p:nvSpPr>
        <p:spPr/>
        <p:txBody>
          <a:bodyPr/>
          <a:lstStyle/>
          <a:p>
            <a:fld id="{B92CB52D-7C4A-44B1-A401-DB5EA9BA8382}" type="slidenum">
              <a:rPr lang="en-US" smtClean="0"/>
              <a:t>86</a:t>
            </a:fld>
            <a:endParaRPr lang="en-US"/>
          </a:p>
        </p:txBody>
      </p:sp>
    </p:spTree>
    <p:extLst>
      <p:ext uri="{BB962C8B-B14F-4D97-AF65-F5344CB8AC3E}">
        <p14:creationId xmlns:p14="http://schemas.microsoft.com/office/powerpoint/2010/main" val="414518100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use </a:t>
            </a:r>
            <a:r>
              <a:rPr lang="en-US" sz="1200" dirty="0"/>
              <a:t>Intel OpenCL SDK for FPGA is used to compile and synthesize host executable and FPGA design.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The OpenCL host code is compiled with standard </a:t>
            </a:r>
            <a:r>
              <a:rPr lang="en-US" sz="1200" dirty="0" err="1"/>
              <a:t>gcc</a:t>
            </a:r>
            <a:r>
              <a:rPr lang="en-US" sz="1200" dirty="0"/>
              <a:t> compiler,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The OpenCL kernel code is synthesized to FPGA design.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After FPGA is programed, the FPGA can be invoked as OpenCL device from CPU side. </a:t>
            </a:r>
          </a:p>
        </p:txBody>
      </p:sp>
      <p:sp>
        <p:nvSpPr>
          <p:cNvPr id="4" name="Slide Number Placeholder 3"/>
          <p:cNvSpPr>
            <a:spLocks noGrp="1"/>
          </p:cNvSpPr>
          <p:nvPr>
            <p:ph type="sldNum" sz="quarter" idx="5"/>
          </p:nvPr>
        </p:nvSpPr>
        <p:spPr/>
        <p:txBody>
          <a:bodyPr/>
          <a:lstStyle/>
          <a:p>
            <a:fld id="{B92CB52D-7C4A-44B1-A401-DB5EA9BA8382}" type="slidenum">
              <a:rPr lang="en-US" smtClean="0"/>
              <a:t>87</a:t>
            </a:fld>
            <a:endParaRPr lang="en-US"/>
          </a:p>
        </p:txBody>
      </p:sp>
    </p:spTree>
    <p:extLst>
      <p:ext uri="{BB962C8B-B14F-4D97-AF65-F5344CB8AC3E}">
        <p14:creationId xmlns:p14="http://schemas.microsoft.com/office/powerpoint/2010/main" val="605550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t>10</a:t>
            </a:fld>
            <a:endParaRPr lang="es-ES_tradnl"/>
          </a:p>
        </p:txBody>
      </p:sp>
    </p:spTree>
    <p:extLst>
      <p:ext uri="{BB962C8B-B14F-4D97-AF65-F5344CB8AC3E}">
        <p14:creationId xmlns:p14="http://schemas.microsoft.com/office/powerpoint/2010/main" val="15803813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evaluated CPU-FPGA collaborative computing schemes on two systems with PCIe-based FPGAs. One system has one Intel Stratix 5 FPGA, the other has one Intel </a:t>
            </a:r>
            <a:r>
              <a:rPr lang="en-US" dirty="0" err="1"/>
              <a:t>Arria</a:t>
            </a:r>
            <a:r>
              <a:rPr lang="en-US" dirty="0"/>
              <a:t> 10 FPGA. Both FPGAs are high-end FPGAs. </a:t>
            </a:r>
            <a:r>
              <a:rPr lang="en-US" dirty="0" err="1"/>
              <a:t>Arria</a:t>
            </a:r>
            <a:r>
              <a:rPr lang="en-US" dirty="0"/>
              <a:t> 10 FPGA is larger and has much more DSPs than Stratix V FPGA (1518 DSPs vs. 256 DSPs, ~6 times difference). Besides, </a:t>
            </a:r>
            <a:r>
              <a:rPr lang="en-US" dirty="0" err="1"/>
              <a:t>Arria</a:t>
            </a:r>
            <a:r>
              <a:rPr lang="en-US" dirty="0"/>
              <a:t> 10 FPGA has harden floating-point DSPs which make floating-point operations faster. </a:t>
            </a:r>
          </a:p>
        </p:txBody>
      </p:sp>
      <p:sp>
        <p:nvSpPr>
          <p:cNvPr id="4" name="Slide Number Placeholder 3"/>
          <p:cNvSpPr>
            <a:spLocks noGrp="1"/>
          </p:cNvSpPr>
          <p:nvPr>
            <p:ph type="sldNum" sz="quarter" idx="5"/>
          </p:nvPr>
        </p:nvSpPr>
        <p:spPr/>
        <p:txBody>
          <a:bodyPr/>
          <a:lstStyle/>
          <a:p>
            <a:fld id="{B92CB52D-7C4A-44B1-A401-DB5EA9BA8382}" type="slidenum">
              <a:rPr lang="en-US" smtClean="0"/>
              <a:t>88</a:t>
            </a:fld>
            <a:endParaRPr lang="en-US"/>
          </a:p>
        </p:txBody>
      </p:sp>
    </p:spTree>
    <p:extLst>
      <p:ext uri="{BB962C8B-B14F-4D97-AF65-F5344CB8AC3E}">
        <p14:creationId xmlns:p14="http://schemas.microsoft.com/office/powerpoint/2010/main" val="215048498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CAPI2</a:t>
            </a:r>
            <a:r>
              <a:rPr lang="en-US" baseline="0" dirty="0"/>
              <a:t> e</a:t>
            </a:r>
            <a:r>
              <a:rPr lang="en-US" dirty="0"/>
              <a:t>liminates data copies of host-based PCI-express stack by providing an</a:t>
            </a:r>
            <a:r>
              <a:rPr lang="en-US" baseline="0" dirty="0"/>
              <a:t> interface to the accelerator to directly access the copy in host memory.</a:t>
            </a:r>
            <a:endParaRPr lang="en-US" dirty="0"/>
          </a:p>
        </p:txBody>
      </p:sp>
      <p:sp>
        <p:nvSpPr>
          <p:cNvPr id="4" name="Slide Number Placeholder 3"/>
          <p:cNvSpPr>
            <a:spLocks noGrp="1"/>
          </p:cNvSpPr>
          <p:nvPr>
            <p:ph type="sldNum" sz="quarter" idx="10"/>
          </p:nvPr>
        </p:nvSpPr>
        <p:spPr/>
        <p:txBody>
          <a:bodyPr/>
          <a:lstStyle/>
          <a:p>
            <a:fld id="{2B71F7F3-9543-40DF-A656-8B6347E0E941}" type="slidenum">
              <a:rPr lang="en-US" smtClean="0"/>
              <a:t>93</a:t>
            </a:fld>
            <a:endParaRPr lang="en-US"/>
          </a:p>
        </p:txBody>
      </p:sp>
    </p:spTree>
    <p:extLst>
      <p:ext uri="{BB962C8B-B14F-4D97-AF65-F5344CB8AC3E}">
        <p14:creationId xmlns:p14="http://schemas.microsoft.com/office/powerpoint/2010/main" val="214531648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a:t>
            </a:r>
            <a:r>
              <a:rPr lang="en-US" baseline="0" dirty="0"/>
              <a:t>heterogeneous system comprises of IBM POWER9 CPU connected to an FPGA board via CAPI2 interface.</a:t>
            </a:r>
          </a:p>
          <a:p>
            <a:r>
              <a:rPr lang="en-US" b="1" baseline="0" dirty="0"/>
              <a:t>[CLICK]</a:t>
            </a:r>
            <a:r>
              <a:rPr lang="en-US" baseline="0" dirty="0"/>
              <a:t> In our evaluation we make use of two FPGA boards </a:t>
            </a:r>
            <a:r>
              <a:rPr lang="en-US" b="1" baseline="0" dirty="0"/>
              <a:t>[CLICK]</a:t>
            </a:r>
            <a:r>
              <a:rPr lang="en-US" baseline="0" dirty="0"/>
              <a:t> first is </a:t>
            </a:r>
            <a:r>
              <a:rPr lang="en-US" baseline="0" dirty="0" err="1"/>
              <a:t>alphadat</a:t>
            </a:r>
            <a:r>
              <a:rPr lang="en-US" baseline="0" dirty="0"/>
              <a:t> 9h7 with HBM memory</a:t>
            </a:r>
          </a:p>
          <a:p>
            <a:pPr marL="171450" indent="-171450">
              <a:buFontTx/>
              <a:buChar char="-"/>
            </a:pPr>
            <a:endParaRPr lang="en-US"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aseline="0" dirty="0"/>
              <a:t>CAPI2 enables coherent memory access of accelerators to the HOST DRAM (memory space is shared). This enables for low-latency and high throughput memory transfers</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2B71F7F3-9543-40DF-A656-8B6347E0E941}" type="slidenum">
              <a:rPr lang="en-US" smtClean="0"/>
              <a:t>94</a:t>
            </a:fld>
            <a:endParaRPr lang="en-US"/>
          </a:p>
        </p:txBody>
      </p:sp>
    </p:spTree>
    <p:extLst>
      <p:ext uri="{BB962C8B-B14F-4D97-AF65-F5344CB8AC3E}">
        <p14:creationId xmlns:p14="http://schemas.microsoft.com/office/powerpoint/2010/main" val="272475282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refer to our paper for more</a:t>
            </a:r>
            <a:r>
              <a:rPr lang="en-US" baseline="0" dirty="0"/>
              <a:t> details on our application framework</a:t>
            </a:r>
            <a:endParaRPr lang="en-US" dirty="0"/>
          </a:p>
        </p:txBody>
      </p:sp>
      <p:sp>
        <p:nvSpPr>
          <p:cNvPr id="4" name="Slide Number Placeholder 3"/>
          <p:cNvSpPr>
            <a:spLocks noGrp="1"/>
          </p:cNvSpPr>
          <p:nvPr>
            <p:ph type="sldNum" sz="quarter" idx="5"/>
          </p:nvPr>
        </p:nvSpPr>
        <p:spPr/>
        <p:txBody>
          <a:bodyPr/>
          <a:lstStyle/>
          <a:p>
            <a:fld id="{2B71F7F3-9543-40DF-A656-8B6347E0E941}" type="slidenum">
              <a:rPr lang="en-US" smtClean="0"/>
              <a:t>95</a:t>
            </a:fld>
            <a:endParaRPr lang="en-US"/>
          </a:p>
        </p:txBody>
      </p:sp>
    </p:spTree>
    <p:extLst>
      <p:ext uri="{BB962C8B-B14F-4D97-AF65-F5344CB8AC3E}">
        <p14:creationId xmlns:p14="http://schemas.microsoft.com/office/powerpoint/2010/main" val="86148072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715E5-0E3B-1B4F-BB79-1C4B57B4732F}" type="slidenum">
              <a:rPr lang="en-US" smtClean="0"/>
              <a:t>103</a:t>
            </a:fld>
            <a:endParaRPr lang="en-US"/>
          </a:p>
        </p:txBody>
      </p:sp>
    </p:spTree>
    <p:extLst>
      <p:ext uri="{BB962C8B-B14F-4D97-AF65-F5344CB8AC3E}">
        <p14:creationId xmlns:p14="http://schemas.microsoft.com/office/powerpoint/2010/main" val="251748203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8715E5-0E3B-1B4F-BB79-1C4B57B4732F}" type="slidenum">
              <a:rPr lang="en-US" smtClean="0"/>
              <a:t>104</a:t>
            </a:fld>
            <a:endParaRPr lang="en-US"/>
          </a:p>
        </p:txBody>
      </p:sp>
    </p:spTree>
    <p:extLst>
      <p:ext uri="{BB962C8B-B14F-4D97-AF65-F5344CB8AC3E}">
        <p14:creationId xmlns:p14="http://schemas.microsoft.com/office/powerpoint/2010/main" val="25648848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pPr/>
              <a:t>105</a:t>
            </a:fld>
            <a:endParaRPr lang="es-ES_tradnl"/>
          </a:p>
        </p:txBody>
      </p:sp>
    </p:spTree>
    <p:extLst>
      <p:ext uri="{BB962C8B-B14F-4D97-AF65-F5344CB8AC3E}">
        <p14:creationId xmlns:p14="http://schemas.microsoft.com/office/powerpoint/2010/main" val="229321994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pPr/>
              <a:t>106</a:t>
            </a:fld>
            <a:endParaRPr lang="es-ES_tradnl"/>
          </a:p>
        </p:txBody>
      </p:sp>
    </p:spTree>
    <p:extLst>
      <p:ext uri="{BB962C8B-B14F-4D97-AF65-F5344CB8AC3E}">
        <p14:creationId xmlns:p14="http://schemas.microsoft.com/office/powerpoint/2010/main" val="162834622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107</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974745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normAutofit/>
          </a:bodyPr>
          <a:lstStyle/>
          <a:p>
            <a:pPr>
              <a:defRPr/>
            </a:pPr>
            <a:endParaRPr lang="en-US" dirty="0"/>
          </a:p>
        </p:txBody>
      </p:sp>
      <p:sp>
        <p:nvSpPr>
          <p:cNvPr id="231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5A2FF83C-8485-1A4E-8F9D-943AA995A0B5}" type="slidenum">
              <a:rPr lang="en-US" altLang="en-US" sz="1200">
                <a:solidFill>
                  <a:srgbClr val="000000"/>
                </a:solidFill>
                <a:latin typeface="Calibri" charset="0"/>
              </a:rPr>
              <a:pPr eaLnBrk="1" hangingPunct="1"/>
              <a:t>13</a:t>
            </a:fld>
            <a:endParaRPr lang="en-US" altLang="en-US" sz="1200">
              <a:solidFill>
                <a:srgbClr val="000000"/>
              </a:solidFill>
              <a:latin typeface="Calibri" charset="0"/>
            </a:endParaRPr>
          </a:p>
        </p:txBody>
      </p:sp>
    </p:spTree>
    <p:extLst>
      <p:ext uri="{BB962C8B-B14F-4D97-AF65-F5344CB8AC3E}">
        <p14:creationId xmlns:p14="http://schemas.microsoft.com/office/powerpoint/2010/main" val="18736888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Marcador de imagen d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33474"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s-ES_tradnl" altLang="en-US">
              <a:ea typeface="ＭＳ Ｐゴシック" charset="-128"/>
            </a:endParaRPr>
          </a:p>
        </p:txBody>
      </p:sp>
      <p:sp>
        <p:nvSpPr>
          <p:cNvPr id="233475"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fld id="{BB14761F-E940-A142-BD63-7D8C111FAE81}" type="slidenum">
              <a:rPr lang="es-ES_tradnl" altLang="en-US" sz="1200">
                <a:latin typeface="Calibri" charset="0"/>
              </a:rPr>
              <a:pPr eaLnBrk="1" hangingPunct="1"/>
              <a:t>14</a:t>
            </a:fld>
            <a:endParaRPr lang="es-ES_tradnl" altLang="en-US" sz="1200">
              <a:latin typeface="Calibri" charset="0"/>
            </a:endParaRPr>
          </a:p>
        </p:txBody>
      </p:sp>
    </p:spTree>
    <p:extLst>
      <p:ext uri="{BB962C8B-B14F-4D97-AF65-F5344CB8AC3E}">
        <p14:creationId xmlns:p14="http://schemas.microsoft.com/office/powerpoint/2010/main" val="2120751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0.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0.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0.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0.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0.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5.emf"/></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124744"/>
            <a:ext cx="7924800" cy="2232248"/>
          </a:xfrm>
        </p:spPr>
        <p:txBody>
          <a:bodyPr/>
          <a:lstStyle>
            <a:lvl1pP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404592"/>
            <a:ext cx="7848600" cy="1248544"/>
          </a:xfrm>
        </p:spPr>
        <p:txBody>
          <a:bodyPr/>
          <a:lstStyle>
            <a:lvl1pPr marL="0" indent="0" algn="ctr">
              <a:buFont typeface="Wingdings" pitchFamily="2" charset="2"/>
              <a:buNone/>
              <a:defRPr/>
            </a:lvl1pPr>
          </a:lstStyle>
          <a:p>
            <a:r>
              <a:rPr lang="en-US" altLang="en-US" dirty="0"/>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682073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207788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260671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6960106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794115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236918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4613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37925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2023636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76666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178525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319005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677450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54617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xfrm>
            <a:off x="3124200" y="6248400"/>
            <a:ext cx="2895600" cy="395310"/>
          </a:xfrm>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211025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491952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9195997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078965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243751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79839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73758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83899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25351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248511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593932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798746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733473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97461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14892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624448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27776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59496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991527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8300974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93857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99656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9982387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662779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8490810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425228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48135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72680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396378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524211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946402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677123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9438169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5573753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596438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710202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115773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810429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9900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019762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5338515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201379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250670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618474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77416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8980416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526492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458855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7595845"/>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4865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6491434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908711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7622151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321877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931674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0938239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151071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73656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405977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797461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83079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6056310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7076699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76953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807271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84021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355188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289341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562361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107465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4477708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28789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6016302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048962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1556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545995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12348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806624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988374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022485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264790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039055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4037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6337853"/>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a:defRPr/>
            </a:lvl1pPr>
          </a:lstStyle>
          <a:p>
            <a:pPr>
              <a:defRPr/>
            </a:pPr>
            <a:fld id="{02CDD642-5717-9C43-BCF7-E4F88A58C1C2}" type="slidenum">
              <a:rPr lang="en-US"/>
              <a:pPr>
                <a:defRPr/>
              </a:pPr>
              <a:t>‹#›</a:t>
            </a:fld>
            <a:endParaRPr lang="en-US"/>
          </a:p>
        </p:txBody>
      </p:sp>
    </p:spTree>
    <p:extLst>
      <p:ext uri="{BB962C8B-B14F-4D97-AF65-F5344CB8AC3E}">
        <p14:creationId xmlns:p14="http://schemas.microsoft.com/office/powerpoint/2010/main" val="125442259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FD84AC23-9DE4-C746-BC02-D3085298AE85}" type="slidenum">
              <a:rPr lang="en-US"/>
              <a:pPr>
                <a:defRPr/>
              </a:pPr>
              <a:t>‹#›</a:t>
            </a:fld>
            <a:endParaRPr lang="en-US"/>
          </a:p>
        </p:txBody>
      </p:sp>
    </p:spTree>
    <p:extLst>
      <p:ext uri="{BB962C8B-B14F-4D97-AF65-F5344CB8AC3E}">
        <p14:creationId xmlns:p14="http://schemas.microsoft.com/office/powerpoint/2010/main" val="3369825448"/>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39065027-C458-0F45-A175-76C38D629A02}" type="slidenum">
              <a:rPr lang="en-US"/>
              <a:pPr>
                <a:defRPr/>
              </a:pPr>
              <a:t>‹#›</a:t>
            </a:fld>
            <a:endParaRPr lang="en-US"/>
          </a:p>
        </p:txBody>
      </p:sp>
    </p:spTree>
    <p:extLst>
      <p:ext uri="{BB962C8B-B14F-4D97-AF65-F5344CB8AC3E}">
        <p14:creationId xmlns:p14="http://schemas.microsoft.com/office/powerpoint/2010/main" val="424096271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0B3F2552-3716-B24B-9F3D-FF7B024E8C3A}" type="slidenum">
              <a:rPr lang="en-US"/>
              <a:pPr>
                <a:defRPr/>
              </a:pPr>
              <a:t>‹#›</a:t>
            </a:fld>
            <a:endParaRPr lang="en-US"/>
          </a:p>
        </p:txBody>
      </p:sp>
    </p:spTree>
    <p:extLst>
      <p:ext uri="{BB962C8B-B14F-4D97-AF65-F5344CB8AC3E}">
        <p14:creationId xmlns:p14="http://schemas.microsoft.com/office/powerpoint/2010/main" val="334963355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pPr>
              <a:defRPr/>
            </a:pPr>
            <a:fld id="{C07D5230-971F-2E41-8CFA-14A60A5B226D}" type="slidenum">
              <a:rPr lang="en-US"/>
              <a:pPr>
                <a:defRPr/>
              </a:pPr>
              <a:t>‹#›</a:t>
            </a:fld>
            <a:endParaRPr lang="en-US"/>
          </a:p>
        </p:txBody>
      </p:sp>
    </p:spTree>
    <p:extLst>
      <p:ext uri="{BB962C8B-B14F-4D97-AF65-F5344CB8AC3E}">
        <p14:creationId xmlns:p14="http://schemas.microsoft.com/office/powerpoint/2010/main" val="68632064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pPr>
              <a:defRPr/>
            </a:pPr>
            <a:fld id="{380DEAA0-2A78-7C4C-AC1D-0745BDD65952}" type="slidenum">
              <a:rPr lang="en-US"/>
              <a:pPr>
                <a:defRPr/>
              </a:pPr>
              <a:t>‹#›</a:t>
            </a:fld>
            <a:endParaRPr lang="en-US"/>
          </a:p>
        </p:txBody>
      </p:sp>
    </p:spTree>
    <p:extLst>
      <p:ext uri="{BB962C8B-B14F-4D97-AF65-F5344CB8AC3E}">
        <p14:creationId xmlns:p14="http://schemas.microsoft.com/office/powerpoint/2010/main" val="132915455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pPr>
              <a:defRPr/>
            </a:pPr>
            <a:fld id="{A4DA15DC-7DB6-2E4F-8E40-D436CE9278D6}" type="slidenum">
              <a:rPr lang="en-US"/>
              <a:pPr>
                <a:defRPr/>
              </a:pPr>
              <a:t>‹#›</a:t>
            </a:fld>
            <a:endParaRPr lang="en-US"/>
          </a:p>
        </p:txBody>
      </p:sp>
    </p:spTree>
    <p:extLst>
      <p:ext uri="{BB962C8B-B14F-4D97-AF65-F5344CB8AC3E}">
        <p14:creationId xmlns:p14="http://schemas.microsoft.com/office/powerpoint/2010/main" val="132860992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B69972F1-201A-1341-A138-68D5169749F5}" type="slidenum">
              <a:rPr lang="en-US"/>
              <a:pPr>
                <a:defRPr/>
              </a:pPr>
              <a:t>‹#›</a:t>
            </a:fld>
            <a:endParaRPr lang="en-US"/>
          </a:p>
        </p:txBody>
      </p:sp>
    </p:spTree>
    <p:extLst>
      <p:ext uri="{BB962C8B-B14F-4D97-AF65-F5344CB8AC3E}">
        <p14:creationId xmlns:p14="http://schemas.microsoft.com/office/powerpoint/2010/main" val="3583802723"/>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4E7A4686-03CC-5744-B2F1-C7CFBAB9DD97}" type="slidenum">
              <a:rPr lang="en-US"/>
              <a:pPr>
                <a:defRPr/>
              </a:pPr>
              <a:t>‹#›</a:t>
            </a:fld>
            <a:endParaRPr lang="en-US"/>
          </a:p>
        </p:txBody>
      </p:sp>
    </p:spTree>
    <p:extLst>
      <p:ext uri="{BB962C8B-B14F-4D97-AF65-F5344CB8AC3E}">
        <p14:creationId xmlns:p14="http://schemas.microsoft.com/office/powerpoint/2010/main" val="511547140"/>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D4A60323-C27F-274D-98DD-E8A584096F1A}" type="slidenum">
              <a:rPr lang="en-US"/>
              <a:pPr>
                <a:defRPr/>
              </a:pPr>
              <a:t>‹#›</a:t>
            </a:fld>
            <a:endParaRPr lang="en-US"/>
          </a:p>
        </p:txBody>
      </p:sp>
    </p:spTree>
    <p:extLst>
      <p:ext uri="{BB962C8B-B14F-4D97-AF65-F5344CB8AC3E}">
        <p14:creationId xmlns:p14="http://schemas.microsoft.com/office/powerpoint/2010/main" val="2842246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188956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0198D1A2-8B05-D448-BEED-1DCCC56698B6}" type="slidenum">
              <a:rPr lang="en-US"/>
              <a:pPr>
                <a:defRPr/>
              </a:pPr>
              <a:t>‹#›</a:t>
            </a:fld>
            <a:endParaRPr lang="en-US"/>
          </a:p>
        </p:txBody>
      </p:sp>
    </p:spTree>
    <p:extLst>
      <p:ext uri="{BB962C8B-B14F-4D97-AF65-F5344CB8AC3E}">
        <p14:creationId xmlns:p14="http://schemas.microsoft.com/office/powerpoint/2010/main" val="27621045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0B2FA06-CF86-2545-AF2A-570D639DE5A2}" type="slidenum">
              <a:rPr lang="en-US"/>
              <a:pPr>
                <a:defRPr/>
              </a:pPr>
              <a:t>‹#›</a:t>
            </a:fld>
            <a:endParaRPr lang="en-US"/>
          </a:p>
        </p:txBody>
      </p:sp>
    </p:spTree>
    <p:extLst>
      <p:ext uri="{BB962C8B-B14F-4D97-AF65-F5344CB8AC3E}">
        <p14:creationId xmlns:p14="http://schemas.microsoft.com/office/powerpoint/2010/main" val="282883002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0461737"/>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2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397734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896416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22717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342525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002850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179630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9483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7858197"/>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270178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984887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693316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459938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560067"/>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23486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3120778"/>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624576"/>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8897743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79739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02321076"/>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0802086"/>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700111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23235911"/>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48123"/>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9193878"/>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1185237"/>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3883693"/>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6965070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0384331"/>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338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85399281"/>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09577748"/>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75902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220365"/>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7159023"/>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9583518"/>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956466987"/>
      </p:ext>
    </p:extLst>
  </p:cSld>
  <p:clrMapOvr>
    <a:overrideClrMapping bg1="lt1" tx1="dk1" bg2="lt2" tx2="dk2" accent1="accent1" accent2="accent2" accent3="accent3" accent4="accent4" accent5="accent5" accent6="accent6" hlink="hlink" folHlink="folHlink"/>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041047578"/>
      </p:ext>
    </p:extLst>
  </p:cSld>
  <p:clrMapOvr>
    <a:overrideClrMapping bg1="lt1" tx1="dk1" bg2="lt2" tx2="dk2" accent1="accent1" accent2="accent2" accent3="accent3" accent4="accent4" accent5="accent5" accent6="accent6" hlink="hlink" folHlink="folHlink"/>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774591281"/>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497539033"/>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3445957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4999459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30774320"/>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6865466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955635"/>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28291441"/>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r>
              <a:rPr lang="en-US">
                <a:solidFill>
                  <a:prstClr val="white">
                    <a:alpha val="75000"/>
                  </a:prstClr>
                </a:solidFill>
                <a:latin typeface="Calibri"/>
              </a:rPr>
              <a:t>Juan Gómez Luna Peking University. Beijing, September 7, 2015 </a:t>
            </a:r>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2058623853"/>
      </p:ext>
    </p:extLst>
  </p:cSld>
  <p:clrMapOvr>
    <a:overrideClrMapping bg1="dk1" tx1="lt1" bg2="dk2" tx2="lt2" accent1="accent1" accent2="accent2" accent3="accent3" accent4="accent4" accent5="accent5" accent6="accent6" hlink="hlink" folHlink="folHlink"/>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26298750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88769312"/>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21175784"/>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124249"/>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72656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5493300"/>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7623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1575383"/>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5011113"/>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1265468"/>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0495201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4853053"/>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6292141"/>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273888"/>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69410633"/>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844824"/>
            <a:ext cx="7772400" cy="1470025"/>
          </a:xfrm>
        </p:spPr>
        <p:txBody>
          <a:bodyPr anchor="ctr"/>
          <a:lstStyle/>
          <a:p>
            <a:r>
              <a:rPr lang="ko-KR" altLang="en-US" dirty="0"/>
              <a:t>마스터 제목 스타일 편집</a:t>
            </a:r>
          </a:p>
        </p:txBody>
      </p:sp>
      <p:sp>
        <p:nvSpPr>
          <p:cNvPr id="3" name="부제목 2"/>
          <p:cNvSpPr>
            <a:spLocks noGrp="1"/>
          </p:cNvSpPr>
          <p:nvPr>
            <p:ph type="subTitle" idx="1"/>
          </p:nvPr>
        </p:nvSpPr>
        <p:spPr>
          <a:xfrm>
            <a:off x="1371600" y="4149080"/>
            <a:ext cx="6400800" cy="1656184"/>
          </a:xfrm>
        </p:spPr>
        <p:txBody>
          <a:bodyPr/>
          <a:lstStyle>
            <a:lvl1pPr marL="0" indent="0" algn="ctr">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2694508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053959205"/>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dirty="0"/>
              <a:t>마스터 제목 스타일 편집</a:t>
            </a:r>
          </a:p>
        </p:txBody>
      </p:sp>
      <p:sp>
        <p:nvSpPr>
          <p:cNvPr id="3" name="내용 개체 틀 2"/>
          <p:cNvSpPr>
            <a:spLocks noGrp="1"/>
          </p:cNvSpPr>
          <p:nvPr>
            <p:ph idx="1"/>
          </p:nvPr>
        </p:nvSpPr>
        <p:spPr>
          <a:xfrm>
            <a:off x="457200" y="1340768"/>
            <a:ext cx="8229600" cy="4968552"/>
          </a:xfrm>
        </p:spPr>
        <p:txBody>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39307237"/>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118285041"/>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내용 개체 틀 2"/>
          <p:cNvSpPr>
            <a:spLocks noGrp="1"/>
          </p:cNvSpPr>
          <p:nvPr>
            <p:ph sz="half" idx="1"/>
          </p:nvPr>
        </p:nvSpPr>
        <p:spPr>
          <a:xfrm>
            <a:off x="457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48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6" name="바닥글 개체 틀 5"/>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7" name="슬라이드 번호 개체 틀 6"/>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0" name="직선 연결선 9"/>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14290364"/>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lvl1pPr>
              <a:defRPr/>
            </a:lvl1pPr>
          </a:lstStyle>
          <a:p>
            <a:r>
              <a:rPr lang="ko-KR" altLang="en-US"/>
              <a:t>마스터 제목 스타일 편집</a:t>
            </a:r>
          </a:p>
        </p:txBody>
      </p:sp>
      <p:sp>
        <p:nvSpPr>
          <p:cNvPr id="3" name="텍스트 개체 틀 2"/>
          <p:cNvSpPr>
            <a:spLocks noGrp="1"/>
          </p:cNvSpPr>
          <p:nvPr>
            <p:ph type="body" idx="1"/>
          </p:nvPr>
        </p:nvSpPr>
        <p:spPr>
          <a:xfrm>
            <a:off x="457200" y="134076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dirty="0"/>
              <a:t>마스터 텍스트 스타일을 편집합니다</a:t>
            </a:r>
          </a:p>
        </p:txBody>
      </p:sp>
      <p:sp>
        <p:nvSpPr>
          <p:cNvPr id="4" name="내용 개체 틀 3"/>
          <p:cNvSpPr>
            <a:spLocks noGrp="1"/>
          </p:cNvSpPr>
          <p:nvPr>
            <p:ph sz="half" idx="2"/>
          </p:nvPr>
        </p:nvSpPr>
        <p:spPr>
          <a:xfrm>
            <a:off x="457200" y="1988840"/>
            <a:ext cx="4040188"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45025" y="134076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4645025" y="1988840"/>
            <a:ext cx="4041775"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8" name="바닥글 개체 틀 7"/>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9" name="슬라이드 번호 개체 틀 8"/>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2" name="직선 연결선 11"/>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28857536"/>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날짜 개체 틀 2"/>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4" name="바닥글 개체 틀 3"/>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5" name="슬라이드 번호 개체 틀 4"/>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4387130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3" name="바닥글 개체 틀 2"/>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4" name="슬라이드 번호 개체 틀 3"/>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356019865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947952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0556325"/>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0379847"/>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95720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pic>
        <p:nvPicPr>
          <p:cNvPr id="9" name="Picture 8"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31580221"/>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8566681"/>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8079462"/>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15569968"/>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9015984"/>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7952"/>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75945983"/>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2225097"/>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0E240D94-E5C6-2B45-92EB-F7FCCB9B6116}" type="slidenum">
              <a:rPr lang="en-US" altLang="en-US"/>
              <a:pPr>
                <a:defRPr/>
              </a:pPr>
              <a:t>‹#›</a:t>
            </a:fld>
            <a:endParaRPr lang="en-US" altLang="en-US"/>
          </a:p>
        </p:txBody>
      </p:sp>
    </p:spTree>
    <p:extLst>
      <p:ext uri="{BB962C8B-B14F-4D97-AF65-F5344CB8AC3E}">
        <p14:creationId xmlns:p14="http://schemas.microsoft.com/office/powerpoint/2010/main" val="1439261544"/>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7B2952-2F74-D544-92BC-FBFBE9A340CC}" type="slidenum">
              <a:rPr lang="en-US" altLang="en-US"/>
              <a:pPr>
                <a:defRPr/>
              </a:pPr>
              <a:t>‹#›</a:t>
            </a:fld>
            <a:endParaRPr lang="en-US" altLang="en-US"/>
          </a:p>
        </p:txBody>
      </p:sp>
    </p:spTree>
    <p:extLst>
      <p:ext uri="{BB962C8B-B14F-4D97-AF65-F5344CB8AC3E}">
        <p14:creationId xmlns:p14="http://schemas.microsoft.com/office/powerpoint/2010/main" val="1244734131"/>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F9F7682-838C-D145-8DB5-B49C18A130F8}" type="slidenum">
              <a:rPr lang="en-US" altLang="en-US"/>
              <a:pPr>
                <a:defRPr/>
              </a:pPr>
              <a:t>‹#›</a:t>
            </a:fld>
            <a:endParaRPr lang="en-US" altLang="en-US"/>
          </a:p>
        </p:txBody>
      </p:sp>
    </p:spTree>
    <p:extLst>
      <p:ext uri="{BB962C8B-B14F-4D97-AF65-F5344CB8AC3E}">
        <p14:creationId xmlns:p14="http://schemas.microsoft.com/office/powerpoint/2010/main" val="37581536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pic>
        <p:nvPicPr>
          <p:cNvPr id="5" name="Picture 4"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66332104"/>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E01938C-1825-4C47-ADAA-667501E8BB2D}" type="slidenum">
              <a:rPr lang="en-US" altLang="en-US"/>
              <a:pPr>
                <a:defRPr/>
              </a:pPr>
              <a:t>‹#›</a:t>
            </a:fld>
            <a:endParaRPr lang="en-US" altLang="en-US"/>
          </a:p>
        </p:txBody>
      </p:sp>
    </p:spTree>
    <p:extLst>
      <p:ext uri="{BB962C8B-B14F-4D97-AF65-F5344CB8AC3E}">
        <p14:creationId xmlns:p14="http://schemas.microsoft.com/office/powerpoint/2010/main" val="3906725712"/>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2E44CBD-17AA-1C44-8BA0-F0313DF1E03A}" type="slidenum">
              <a:rPr lang="en-US" altLang="en-US"/>
              <a:pPr>
                <a:defRPr/>
              </a:pPr>
              <a:t>‹#›</a:t>
            </a:fld>
            <a:endParaRPr lang="en-US" altLang="en-US"/>
          </a:p>
        </p:txBody>
      </p:sp>
    </p:spTree>
    <p:extLst>
      <p:ext uri="{BB962C8B-B14F-4D97-AF65-F5344CB8AC3E}">
        <p14:creationId xmlns:p14="http://schemas.microsoft.com/office/powerpoint/2010/main" val="4069638184"/>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14E6E70-902E-8E4C-B56A-EB171DB5C34A}" type="slidenum">
              <a:rPr lang="en-US" altLang="en-US"/>
              <a:pPr>
                <a:defRPr/>
              </a:pPr>
              <a:t>‹#›</a:t>
            </a:fld>
            <a:endParaRPr lang="en-US" altLang="en-US"/>
          </a:p>
        </p:txBody>
      </p:sp>
    </p:spTree>
    <p:extLst>
      <p:ext uri="{BB962C8B-B14F-4D97-AF65-F5344CB8AC3E}">
        <p14:creationId xmlns:p14="http://schemas.microsoft.com/office/powerpoint/2010/main" val="4280595539"/>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920B83-E5C7-4748-945F-F9585594732C}" type="slidenum">
              <a:rPr lang="en-US" altLang="en-US"/>
              <a:pPr>
                <a:defRPr/>
              </a:pPr>
              <a:t>‹#›</a:t>
            </a:fld>
            <a:endParaRPr lang="en-US" altLang="en-US"/>
          </a:p>
        </p:txBody>
      </p:sp>
    </p:spTree>
    <p:extLst>
      <p:ext uri="{BB962C8B-B14F-4D97-AF65-F5344CB8AC3E}">
        <p14:creationId xmlns:p14="http://schemas.microsoft.com/office/powerpoint/2010/main" val="2174433047"/>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84C42A7-D582-E24E-B2AD-361121256527}" type="slidenum">
              <a:rPr lang="en-US" altLang="en-US"/>
              <a:pPr>
                <a:defRPr/>
              </a:pPr>
              <a:t>‹#›</a:t>
            </a:fld>
            <a:endParaRPr lang="en-US" altLang="en-US"/>
          </a:p>
        </p:txBody>
      </p:sp>
    </p:spTree>
    <p:extLst>
      <p:ext uri="{BB962C8B-B14F-4D97-AF65-F5344CB8AC3E}">
        <p14:creationId xmlns:p14="http://schemas.microsoft.com/office/powerpoint/2010/main" val="89559466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5B44AF-607F-D14C-BF32-685CA37DFF41}" type="slidenum">
              <a:rPr lang="en-US" altLang="en-US"/>
              <a:pPr>
                <a:defRPr/>
              </a:pPr>
              <a:t>‹#›</a:t>
            </a:fld>
            <a:endParaRPr lang="en-US" altLang="en-US"/>
          </a:p>
        </p:txBody>
      </p:sp>
    </p:spTree>
    <p:extLst>
      <p:ext uri="{BB962C8B-B14F-4D97-AF65-F5344CB8AC3E}">
        <p14:creationId xmlns:p14="http://schemas.microsoft.com/office/powerpoint/2010/main" val="3598801899"/>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DCDFAA6-D8FF-694C-834A-ACCCD8522248}" type="slidenum">
              <a:rPr lang="en-US" altLang="en-US"/>
              <a:pPr>
                <a:defRPr/>
              </a:pPr>
              <a:t>‹#›</a:t>
            </a:fld>
            <a:endParaRPr lang="en-US" altLang="en-US"/>
          </a:p>
        </p:txBody>
      </p:sp>
    </p:spTree>
    <p:extLst>
      <p:ext uri="{BB962C8B-B14F-4D97-AF65-F5344CB8AC3E}">
        <p14:creationId xmlns:p14="http://schemas.microsoft.com/office/powerpoint/2010/main" val="1823007646"/>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923AAA-1C55-7E45-B953-D9BFED328DD6}" type="slidenum">
              <a:rPr lang="en-US" altLang="en-US"/>
              <a:pPr>
                <a:defRPr/>
              </a:pPr>
              <a:t>‹#›</a:t>
            </a:fld>
            <a:endParaRPr lang="en-US" altLang="en-US"/>
          </a:p>
        </p:txBody>
      </p:sp>
    </p:spTree>
    <p:extLst>
      <p:ext uri="{BB962C8B-B14F-4D97-AF65-F5344CB8AC3E}">
        <p14:creationId xmlns:p14="http://schemas.microsoft.com/office/powerpoint/2010/main" val="2692791579"/>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C668BF9C-93BB-B548-912F-BE2A1331A62B}" type="slidenum">
              <a:rPr lang="en-US" altLang="en-US"/>
              <a:pPr>
                <a:defRPr/>
              </a:pPr>
              <a:t>‹#›</a:t>
            </a:fld>
            <a:endParaRPr lang="en-US" altLang="en-US"/>
          </a:p>
        </p:txBody>
      </p:sp>
    </p:spTree>
    <p:extLst>
      <p:ext uri="{BB962C8B-B14F-4D97-AF65-F5344CB8AC3E}">
        <p14:creationId xmlns:p14="http://schemas.microsoft.com/office/powerpoint/2010/main" val="3159291953"/>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60F4C6C-A4AD-634C-B2AA-5823E85646AB}" type="slidenum">
              <a:rPr lang="en-US" altLang="en-US"/>
              <a:pPr>
                <a:defRPr/>
              </a:pPr>
              <a:t>‹#›</a:t>
            </a:fld>
            <a:endParaRPr lang="en-US" altLang="en-US"/>
          </a:p>
        </p:txBody>
      </p:sp>
    </p:spTree>
    <p:extLst>
      <p:ext uri="{BB962C8B-B14F-4D97-AF65-F5344CB8AC3E}">
        <p14:creationId xmlns:p14="http://schemas.microsoft.com/office/powerpoint/2010/main" val="20648790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pic>
        <p:nvPicPr>
          <p:cNvPr id="4" name="Picture 3"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936326866"/>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E9D27D4-CF21-B743-868C-38D13B2F42B4}" type="slidenum">
              <a:rPr lang="en-US" altLang="en-US"/>
              <a:pPr>
                <a:defRPr/>
              </a:pPr>
              <a:t>‹#›</a:t>
            </a:fld>
            <a:endParaRPr lang="en-US" altLang="en-US"/>
          </a:p>
        </p:txBody>
      </p:sp>
    </p:spTree>
    <p:extLst>
      <p:ext uri="{BB962C8B-B14F-4D97-AF65-F5344CB8AC3E}">
        <p14:creationId xmlns:p14="http://schemas.microsoft.com/office/powerpoint/2010/main" val="236753838"/>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8F35F6C-2FE9-E643-BA9E-744EBFA979FE}" type="slidenum">
              <a:rPr lang="en-US" altLang="en-US"/>
              <a:pPr>
                <a:defRPr/>
              </a:pPr>
              <a:t>‹#›</a:t>
            </a:fld>
            <a:endParaRPr lang="en-US" altLang="en-US"/>
          </a:p>
        </p:txBody>
      </p:sp>
    </p:spTree>
    <p:extLst>
      <p:ext uri="{BB962C8B-B14F-4D97-AF65-F5344CB8AC3E}">
        <p14:creationId xmlns:p14="http://schemas.microsoft.com/office/powerpoint/2010/main" val="3324610873"/>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36820D8-511C-334B-9255-32401B223793}" type="slidenum">
              <a:rPr lang="en-US" altLang="en-US"/>
              <a:pPr>
                <a:defRPr/>
              </a:pPr>
              <a:t>‹#›</a:t>
            </a:fld>
            <a:endParaRPr lang="en-US" altLang="en-US"/>
          </a:p>
        </p:txBody>
      </p:sp>
    </p:spTree>
    <p:extLst>
      <p:ext uri="{BB962C8B-B14F-4D97-AF65-F5344CB8AC3E}">
        <p14:creationId xmlns:p14="http://schemas.microsoft.com/office/powerpoint/2010/main" val="1827451274"/>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42E3693-D302-D64D-8335-04DBBDCAC3E8}" type="slidenum">
              <a:rPr lang="en-US" altLang="en-US"/>
              <a:pPr>
                <a:defRPr/>
              </a:pPr>
              <a:t>‹#›</a:t>
            </a:fld>
            <a:endParaRPr lang="en-US" altLang="en-US"/>
          </a:p>
        </p:txBody>
      </p:sp>
    </p:spTree>
    <p:extLst>
      <p:ext uri="{BB962C8B-B14F-4D97-AF65-F5344CB8AC3E}">
        <p14:creationId xmlns:p14="http://schemas.microsoft.com/office/powerpoint/2010/main" val="3658476566"/>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0C3B91E-9495-5D4C-A473-89DD744F318C}" type="slidenum">
              <a:rPr lang="en-US" altLang="en-US"/>
              <a:pPr>
                <a:defRPr/>
              </a:pPr>
              <a:t>‹#›</a:t>
            </a:fld>
            <a:endParaRPr lang="en-US" altLang="en-US"/>
          </a:p>
        </p:txBody>
      </p:sp>
    </p:spTree>
    <p:extLst>
      <p:ext uri="{BB962C8B-B14F-4D97-AF65-F5344CB8AC3E}">
        <p14:creationId xmlns:p14="http://schemas.microsoft.com/office/powerpoint/2010/main" val="1756490494"/>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317DB17-6DD3-1D47-9DC7-29C718BD885A}" type="slidenum">
              <a:rPr lang="en-US" altLang="en-US"/>
              <a:pPr>
                <a:defRPr/>
              </a:pPr>
              <a:t>‹#›</a:t>
            </a:fld>
            <a:endParaRPr lang="en-US" altLang="en-US"/>
          </a:p>
        </p:txBody>
      </p:sp>
    </p:spTree>
    <p:extLst>
      <p:ext uri="{BB962C8B-B14F-4D97-AF65-F5344CB8AC3E}">
        <p14:creationId xmlns:p14="http://schemas.microsoft.com/office/powerpoint/2010/main" val="3370464203"/>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8B564A7-2749-BD47-ACBB-5E9A7893C5B7}" type="slidenum">
              <a:rPr lang="en-US" altLang="en-US"/>
              <a:pPr>
                <a:defRPr/>
              </a:pPr>
              <a:t>‹#›</a:t>
            </a:fld>
            <a:endParaRPr lang="en-US" altLang="en-US"/>
          </a:p>
        </p:txBody>
      </p:sp>
    </p:spTree>
    <p:extLst>
      <p:ext uri="{BB962C8B-B14F-4D97-AF65-F5344CB8AC3E}">
        <p14:creationId xmlns:p14="http://schemas.microsoft.com/office/powerpoint/2010/main" val="1553832840"/>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53FA10DE-9244-444C-BB66-013E28A2DDD9}" type="slidenum">
              <a:rPr lang="en-US" altLang="en-US"/>
              <a:pPr>
                <a:defRPr/>
              </a:pPr>
              <a:t>‹#›</a:t>
            </a:fld>
            <a:endParaRPr lang="en-US" altLang="en-US"/>
          </a:p>
        </p:txBody>
      </p:sp>
    </p:spTree>
    <p:extLst>
      <p:ext uri="{BB962C8B-B14F-4D97-AF65-F5344CB8AC3E}">
        <p14:creationId xmlns:p14="http://schemas.microsoft.com/office/powerpoint/2010/main" val="1064697964"/>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E2563C0-B5B3-BE4C-AFD7-D5025596D7E3}" type="slidenum">
              <a:rPr lang="en-US" altLang="en-US"/>
              <a:pPr>
                <a:defRPr/>
              </a:pPr>
              <a:t>‹#›</a:t>
            </a:fld>
            <a:endParaRPr lang="en-US" altLang="en-US"/>
          </a:p>
        </p:txBody>
      </p:sp>
    </p:spTree>
    <p:extLst>
      <p:ext uri="{BB962C8B-B14F-4D97-AF65-F5344CB8AC3E}">
        <p14:creationId xmlns:p14="http://schemas.microsoft.com/office/powerpoint/2010/main" val="3950607558"/>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5C66147B-D8F4-B34F-ACFC-F4150A9F5034}" type="slidenum">
              <a:rPr lang="en-US" altLang="en-US"/>
              <a:pPr>
                <a:defRPr/>
              </a:pPr>
              <a:t>‹#›</a:t>
            </a:fld>
            <a:endParaRPr lang="en-US" altLang="en-US"/>
          </a:p>
        </p:txBody>
      </p:sp>
    </p:spTree>
    <p:extLst>
      <p:ext uri="{BB962C8B-B14F-4D97-AF65-F5344CB8AC3E}">
        <p14:creationId xmlns:p14="http://schemas.microsoft.com/office/powerpoint/2010/main" val="2858821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519171892"/>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B4B655F-9513-DB41-847A-CB5F5ABCD6B3}" type="slidenum">
              <a:rPr lang="en-US" altLang="en-US"/>
              <a:pPr>
                <a:defRPr/>
              </a:pPr>
              <a:t>‹#›</a:t>
            </a:fld>
            <a:endParaRPr lang="en-US" altLang="en-US"/>
          </a:p>
        </p:txBody>
      </p:sp>
    </p:spTree>
    <p:extLst>
      <p:ext uri="{BB962C8B-B14F-4D97-AF65-F5344CB8AC3E}">
        <p14:creationId xmlns:p14="http://schemas.microsoft.com/office/powerpoint/2010/main" val="1247416239"/>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F70262A-25C7-1D4F-BA49-9AAD51FA1D0E}" type="slidenum">
              <a:rPr lang="en-US" altLang="en-US"/>
              <a:pPr>
                <a:defRPr/>
              </a:pPr>
              <a:t>‹#›</a:t>
            </a:fld>
            <a:endParaRPr lang="en-US" altLang="en-US"/>
          </a:p>
        </p:txBody>
      </p:sp>
    </p:spTree>
    <p:extLst>
      <p:ext uri="{BB962C8B-B14F-4D97-AF65-F5344CB8AC3E}">
        <p14:creationId xmlns:p14="http://schemas.microsoft.com/office/powerpoint/2010/main" val="1524502549"/>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AFF24C-C776-6444-B9B7-94F550F93C13}" type="slidenum">
              <a:rPr lang="en-US" altLang="en-US"/>
              <a:pPr>
                <a:defRPr/>
              </a:pPr>
              <a:t>‹#›</a:t>
            </a:fld>
            <a:endParaRPr lang="en-US" altLang="en-US"/>
          </a:p>
        </p:txBody>
      </p:sp>
    </p:spTree>
    <p:extLst>
      <p:ext uri="{BB962C8B-B14F-4D97-AF65-F5344CB8AC3E}">
        <p14:creationId xmlns:p14="http://schemas.microsoft.com/office/powerpoint/2010/main" val="167374486"/>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3D46D27-56D0-344A-BE31-89C869EBEEAE}" type="slidenum">
              <a:rPr lang="en-US" altLang="en-US"/>
              <a:pPr>
                <a:defRPr/>
              </a:pPr>
              <a:t>‹#›</a:t>
            </a:fld>
            <a:endParaRPr lang="en-US" altLang="en-US"/>
          </a:p>
        </p:txBody>
      </p:sp>
    </p:spTree>
    <p:extLst>
      <p:ext uri="{BB962C8B-B14F-4D97-AF65-F5344CB8AC3E}">
        <p14:creationId xmlns:p14="http://schemas.microsoft.com/office/powerpoint/2010/main" val="4094090518"/>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925BFE8-1EE5-7749-87C6-59D761839782}" type="slidenum">
              <a:rPr lang="en-US" altLang="en-US"/>
              <a:pPr>
                <a:defRPr/>
              </a:pPr>
              <a:t>‹#›</a:t>
            </a:fld>
            <a:endParaRPr lang="en-US" altLang="en-US"/>
          </a:p>
        </p:txBody>
      </p:sp>
    </p:spTree>
    <p:extLst>
      <p:ext uri="{BB962C8B-B14F-4D97-AF65-F5344CB8AC3E}">
        <p14:creationId xmlns:p14="http://schemas.microsoft.com/office/powerpoint/2010/main" val="2375012137"/>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9151F3C-38B5-C447-BBE5-70E1ABFC6BB2}" type="slidenum">
              <a:rPr lang="en-US" altLang="en-US"/>
              <a:pPr>
                <a:defRPr/>
              </a:pPr>
              <a:t>‹#›</a:t>
            </a:fld>
            <a:endParaRPr lang="en-US" altLang="en-US"/>
          </a:p>
        </p:txBody>
      </p:sp>
    </p:spTree>
    <p:extLst>
      <p:ext uri="{BB962C8B-B14F-4D97-AF65-F5344CB8AC3E}">
        <p14:creationId xmlns:p14="http://schemas.microsoft.com/office/powerpoint/2010/main" val="2960859395"/>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07B9740-5855-2A42-B252-D99EB4C57248}" type="slidenum">
              <a:rPr lang="en-US" altLang="en-US"/>
              <a:pPr>
                <a:defRPr/>
              </a:pPr>
              <a:t>‹#›</a:t>
            </a:fld>
            <a:endParaRPr lang="en-US" altLang="en-US"/>
          </a:p>
        </p:txBody>
      </p:sp>
    </p:spTree>
    <p:extLst>
      <p:ext uri="{BB962C8B-B14F-4D97-AF65-F5344CB8AC3E}">
        <p14:creationId xmlns:p14="http://schemas.microsoft.com/office/powerpoint/2010/main" val="1966816981"/>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DC5EF0D-3683-CA41-828D-672F2E3955A1}" type="slidenum">
              <a:rPr lang="en-US" altLang="en-US"/>
              <a:pPr>
                <a:defRPr/>
              </a:pPr>
              <a:t>‹#›</a:t>
            </a:fld>
            <a:endParaRPr lang="en-US" altLang="en-US"/>
          </a:p>
        </p:txBody>
      </p:sp>
    </p:spTree>
    <p:extLst>
      <p:ext uri="{BB962C8B-B14F-4D97-AF65-F5344CB8AC3E}">
        <p14:creationId xmlns:p14="http://schemas.microsoft.com/office/powerpoint/2010/main" val="2146915911"/>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11A51B-8B96-BD4C-95B5-FCA03A36A313}" type="slidenum">
              <a:rPr lang="en-US" altLang="en-US"/>
              <a:pPr>
                <a:defRPr/>
              </a:pPr>
              <a:t>‹#›</a:t>
            </a:fld>
            <a:endParaRPr lang="en-US" altLang="en-US"/>
          </a:p>
        </p:txBody>
      </p:sp>
    </p:spTree>
    <p:extLst>
      <p:ext uri="{BB962C8B-B14F-4D97-AF65-F5344CB8AC3E}">
        <p14:creationId xmlns:p14="http://schemas.microsoft.com/office/powerpoint/2010/main" val="227232537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89F2BAA-D8FE-2C4D-A9A5-9491AFC1AF7D}" type="slidenum">
              <a:rPr lang="en-US" altLang="en-US"/>
              <a:pPr>
                <a:defRPr/>
              </a:pPr>
              <a:t>‹#›</a:t>
            </a:fld>
            <a:endParaRPr lang="en-US" altLang="en-US"/>
          </a:p>
        </p:txBody>
      </p:sp>
    </p:spTree>
    <p:extLst>
      <p:ext uri="{BB962C8B-B14F-4D97-AF65-F5344CB8AC3E}">
        <p14:creationId xmlns:p14="http://schemas.microsoft.com/office/powerpoint/2010/main" val="21399147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02755826"/>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ext Placeholder 2"/>
          <p:cNvSpPr>
            <a:spLocks noGrp="1"/>
          </p:cNvSpPr>
          <p:nvPr>
            <p:ph type="body" sz="quarter" idx="10" hasCustomPrompt="1"/>
          </p:nvPr>
        </p:nvSpPr>
        <p:spPr>
          <a:xfrm>
            <a:off x="404091" y="560536"/>
            <a:ext cx="8358909" cy="641295"/>
          </a:xfrm>
          <a:prstGeom prst="rect">
            <a:avLst/>
          </a:prstGeom>
        </p:spPr>
        <p:txBody>
          <a:bodyPr vert="horz"/>
          <a:lstStyle>
            <a:lvl1pPr marL="0" indent="0">
              <a:buNone/>
              <a:defRPr sz="4364" b="1" i="0" baseline="0">
                <a:solidFill>
                  <a:srgbClr val="142958"/>
                </a:solidFill>
                <a:latin typeface="Arial Narrow" panose="020B0606020202030204" pitchFamily="34" charset="0"/>
                <a:cs typeface="Arial Narrow" panose="020B0606020202030204" pitchFamily="34" charset="0"/>
              </a:defRPr>
            </a:lvl1pPr>
          </a:lstStyle>
          <a:p>
            <a:pPr lvl="0"/>
            <a:r>
              <a:rPr lang="en-US" dirty="0"/>
              <a:t>Title of slide</a:t>
            </a:r>
          </a:p>
        </p:txBody>
      </p:sp>
      <p:sp>
        <p:nvSpPr>
          <p:cNvPr id="4" name="Text Placeholder 7"/>
          <p:cNvSpPr>
            <a:spLocks noGrp="1"/>
          </p:cNvSpPr>
          <p:nvPr>
            <p:ph type="body" sz="quarter" idx="12" hasCustomPrompt="1"/>
          </p:nvPr>
        </p:nvSpPr>
        <p:spPr>
          <a:xfrm>
            <a:off x="404091" y="1436838"/>
            <a:ext cx="8358909" cy="4479868"/>
          </a:xfrm>
          <a:prstGeom prst="rect">
            <a:avLst/>
          </a:prstGeom>
        </p:spPr>
        <p:txBody>
          <a:bodyPr vert="horz"/>
          <a:lstStyle>
            <a:lvl1pPr marL="0" indent="0">
              <a:buNone/>
              <a:defRPr sz="3272" b="0" i="0" baseline="0">
                <a:solidFill>
                  <a:srgbClr val="002060"/>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Body text</a:t>
            </a:r>
          </a:p>
        </p:txBody>
      </p:sp>
      <p:pic>
        <p:nvPicPr>
          <p:cNvPr id="5" name="Picture 4" descr="master_bluesidebar.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64203"/>
            <a:ext cx="92364" cy="918882"/>
          </a:xfrm>
          <a:prstGeom prst="rect">
            <a:avLst/>
          </a:prstGeom>
        </p:spPr>
      </p:pic>
    </p:spTree>
    <p:extLst>
      <p:ext uri="{BB962C8B-B14F-4D97-AF65-F5344CB8AC3E}">
        <p14:creationId xmlns:p14="http://schemas.microsoft.com/office/powerpoint/2010/main" val="2239694885"/>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Title and Bullets">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a:xfrm>
            <a:off x="404091" y="1441077"/>
            <a:ext cx="8405091" cy="4484594"/>
          </a:xfrm>
          <a:prstGeom prst="rect">
            <a:avLst/>
          </a:prstGeom>
        </p:spPr>
        <p:txBody>
          <a:bodyPr vert="horz"/>
          <a:lstStyle>
            <a:lvl1pPr marL="347306" indent="-347306">
              <a:buFont typeface="Wingdings" panose="05000000000000000000" pitchFamily="2" charset="2"/>
              <a:buChar char="§"/>
              <a:defRPr b="0" i="0">
                <a:solidFill>
                  <a:srgbClr val="002060"/>
                </a:solidFill>
                <a:latin typeface="Arial" panose="020B0604020202020204" pitchFamily="34" charset="0"/>
                <a:ea typeface="Arial" panose="020B0604020202020204" pitchFamily="34" charset="0"/>
                <a:cs typeface="Arial" panose="020B0604020202020204" pitchFamily="34" charset="0"/>
              </a:defRPr>
            </a:lvl1pPr>
            <a:lvl2pPr>
              <a:defRPr b="0" i="0">
                <a:solidFill>
                  <a:srgbClr val="002060"/>
                </a:solidFill>
                <a:latin typeface="Arial" panose="020B0604020202020204" pitchFamily="34" charset="0"/>
                <a:ea typeface="Arial" panose="020B0604020202020204" pitchFamily="34" charset="0"/>
                <a:cs typeface="Arial" panose="020B0604020202020204" pitchFamily="34" charset="0"/>
              </a:defRPr>
            </a:lvl2pPr>
            <a:lvl3pPr>
              <a:defRPr b="0" i="0">
                <a:solidFill>
                  <a:srgbClr val="002060"/>
                </a:solidFill>
                <a:latin typeface="Arial" panose="020B0604020202020204" pitchFamily="34" charset="0"/>
                <a:ea typeface="Arial" panose="020B0604020202020204" pitchFamily="34" charset="0"/>
                <a:cs typeface="Arial" panose="020B0604020202020204" pitchFamily="34" charset="0"/>
              </a:defRPr>
            </a:lvl3pPr>
            <a:lvl4pPr>
              <a:defRPr b="0" i="0">
                <a:solidFill>
                  <a:srgbClr val="002060"/>
                </a:solidFill>
                <a:latin typeface="Arial" panose="020B0604020202020204" pitchFamily="34" charset="0"/>
                <a:ea typeface="Arial" panose="020B0604020202020204" pitchFamily="34" charset="0"/>
                <a:cs typeface="Arial" panose="020B0604020202020204" pitchFamily="34" charset="0"/>
              </a:defRPr>
            </a:lvl4pPr>
            <a:lvl5pPr>
              <a:defRPr b="0" i="0">
                <a:solidFill>
                  <a:srgbClr val="002060"/>
                </a:solidFill>
                <a:latin typeface="Arial" panose="020B0604020202020204" pitchFamily="34" charset="0"/>
                <a:ea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master_bluesidebar.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64203"/>
            <a:ext cx="92364" cy="918882"/>
          </a:xfrm>
          <a:prstGeom prst="rect">
            <a:avLst/>
          </a:prstGeom>
        </p:spPr>
      </p:pic>
      <p:sp>
        <p:nvSpPr>
          <p:cNvPr id="5" name="Text Placeholder 2"/>
          <p:cNvSpPr>
            <a:spLocks noGrp="1"/>
          </p:cNvSpPr>
          <p:nvPr>
            <p:ph type="body" sz="quarter" idx="10" hasCustomPrompt="1"/>
          </p:nvPr>
        </p:nvSpPr>
        <p:spPr>
          <a:xfrm>
            <a:off x="404091" y="560536"/>
            <a:ext cx="8358909" cy="641295"/>
          </a:xfrm>
          <a:prstGeom prst="rect">
            <a:avLst/>
          </a:prstGeom>
        </p:spPr>
        <p:txBody>
          <a:bodyPr vert="horz"/>
          <a:lstStyle>
            <a:lvl1pPr marL="0" indent="0">
              <a:buNone/>
              <a:defRPr sz="4364" b="1" i="0" baseline="0">
                <a:solidFill>
                  <a:srgbClr val="142958"/>
                </a:solidFill>
                <a:latin typeface="Arial Narrow" panose="020B0606020202030204" pitchFamily="34" charset="0"/>
                <a:cs typeface="Arial Narrow" panose="020B0606020202030204" pitchFamily="34" charset="0"/>
              </a:defRPr>
            </a:lvl1pPr>
          </a:lstStyle>
          <a:p>
            <a:pPr lvl="0"/>
            <a:r>
              <a:rPr lang="en-US" dirty="0"/>
              <a:t>Title of slide</a:t>
            </a:r>
          </a:p>
        </p:txBody>
      </p:sp>
    </p:spTree>
    <p:extLst>
      <p:ext uri="{BB962C8B-B14F-4D97-AF65-F5344CB8AC3E}">
        <p14:creationId xmlns:p14="http://schemas.microsoft.com/office/powerpoint/2010/main" val="1149346803"/>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Title with Text and Media">
    <p:spTree>
      <p:nvGrpSpPr>
        <p:cNvPr id="1" name=""/>
        <p:cNvGrpSpPr/>
        <p:nvPr/>
      </p:nvGrpSpPr>
      <p:grpSpPr>
        <a:xfrm>
          <a:off x="0" y="0"/>
          <a:ext cx="0" cy="0"/>
          <a:chOff x="0" y="0"/>
          <a:chExt cx="0" cy="0"/>
        </a:xfrm>
      </p:grpSpPr>
      <p:sp>
        <p:nvSpPr>
          <p:cNvPr id="10" name="Content Placeholder 9"/>
          <p:cNvSpPr>
            <a:spLocks noGrp="1"/>
          </p:cNvSpPr>
          <p:nvPr>
            <p:ph sz="quarter" idx="13" hasCustomPrompt="1"/>
          </p:nvPr>
        </p:nvSpPr>
        <p:spPr>
          <a:xfrm>
            <a:off x="6038273" y="1418908"/>
            <a:ext cx="2693135" cy="4470904"/>
          </a:xfrm>
          <a:prstGeom prst="rect">
            <a:avLst/>
          </a:prstGeom>
        </p:spPr>
        <p:txBody>
          <a:bodyPr vert="horz"/>
          <a:lstStyle>
            <a:lvl1pPr marL="0" indent="0" algn="ctr">
              <a:buNone/>
              <a:defRPr sz="1455" i="1" baseline="0">
                <a:solidFill>
                  <a:schemeClr val="bg1">
                    <a:lumMod val="50000"/>
                  </a:schemeClr>
                </a:solidFill>
                <a:latin typeface="Arial" panose="020B0604020202020204" pitchFamily="34" charset="0"/>
                <a:cs typeface="Arial" panose="020B0604020202020204" pitchFamily="34" charset="0"/>
              </a:defRPr>
            </a:lvl1pPr>
          </a:lstStyle>
          <a:p>
            <a:pPr lvl="0"/>
            <a:r>
              <a:rPr lang="en-US" dirty="0"/>
              <a:t>Click below</a:t>
            </a:r>
          </a:p>
          <a:p>
            <a:pPr lvl="0"/>
            <a:r>
              <a:rPr lang="en-US" dirty="0"/>
              <a:t>to insert media</a:t>
            </a:r>
          </a:p>
        </p:txBody>
      </p:sp>
      <p:sp>
        <p:nvSpPr>
          <p:cNvPr id="6" name="Text Placeholder 7"/>
          <p:cNvSpPr>
            <a:spLocks noGrp="1"/>
          </p:cNvSpPr>
          <p:nvPr>
            <p:ph type="body" sz="quarter" idx="15" hasCustomPrompt="1"/>
          </p:nvPr>
        </p:nvSpPr>
        <p:spPr>
          <a:xfrm>
            <a:off x="404091" y="1436838"/>
            <a:ext cx="5414818" cy="4452974"/>
          </a:xfrm>
          <a:prstGeom prst="rect">
            <a:avLst/>
          </a:prstGeom>
        </p:spPr>
        <p:txBody>
          <a:bodyPr vert="horz"/>
          <a:lstStyle>
            <a:lvl1pPr marL="0" indent="0">
              <a:buNone/>
              <a:defRPr sz="3272" b="0" i="0" baseline="0">
                <a:solidFill>
                  <a:srgbClr val="002060"/>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Body text</a:t>
            </a:r>
          </a:p>
        </p:txBody>
      </p:sp>
      <p:pic>
        <p:nvPicPr>
          <p:cNvPr id="7" name="Picture 6" descr="master_bluesidebar.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64203"/>
            <a:ext cx="92364" cy="918882"/>
          </a:xfrm>
          <a:prstGeom prst="rect">
            <a:avLst/>
          </a:prstGeom>
        </p:spPr>
      </p:pic>
      <p:sp>
        <p:nvSpPr>
          <p:cNvPr id="8" name="Text Placeholder 2"/>
          <p:cNvSpPr>
            <a:spLocks noGrp="1"/>
          </p:cNvSpPr>
          <p:nvPr>
            <p:ph type="body" sz="quarter" idx="10" hasCustomPrompt="1"/>
          </p:nvPr>
        </p:nvSpPr>
        <p:spPr>
          <a:xfrm>
            <a:off x="404091" y="560536"/>
            <a:ext cx="8358909" cy="641295"/>
          </a:xfrm>
          <a:prstGeom prst="rect">
            <a:avLst/>
          </a:prstGeom>
        </p:spPr>
        <p:txBody>
          <a:bodyPr vert="horz"/>
          <a:lstStyle>
            <a:lvl1pPr marL="0" indent="0">
              <a:buNone/>
              <a:defRPr sz="4364" b="1" i="0" baseline="0">
                <a:solidFill>
                  <a:srgbClr val="142958"/>
                </a:solidFill>
                <a:latin typeface="Arial Narrow" panose="020B0606020202030204" pitchFamily="34" charset="0"/>
                <a:cs typeface="Arial Narrow" panose="020B0606020202030204" pitchFamily="34" charset="0"/>
              </a:defRPr>
            </a:lvl1pPr>
          </a:lstStyle>
          <a:p>
            <a:pPr lvl="0"/>
            <a:r>
              <a:rPr lang="en-US" dirty="0"/>
              <a:t>Title of slide</a:t>
            </a:r>
          </a:p>
        </p:txBody>
      </p:sp>
    </p:spTree>
    <p:extLst>
      <p:ext uri="{BB962C8B-B14F-4D97-AF65-F5344CB8AC3E}">
        <p14:creationId xmlns:p14="http://schemas.microsoft.com/office/powerpoint/2010/main" val="3903084955"/>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Side-by-side Text">
    <p:spTree>
      <p:nvGrpSpPr>
        <p:cNvPr id="1" name=""/>
        <p:cNvGrpSpPr/>
        <p:nvPr/>
      </p:nvGrpSpPr>
      <p:grpSpPr>
        <a:xfrm>
          <a:off x="0" y="0"/>
          <a:ext cx="0" cy="0"/>
          <a:chOff x="0" y="0"/>
          <a:chExt cx="0" cy="0"/>
        </a:xfrm>
      </p:grpSpPr>
      <p:sp>
        <p:nvSpPr>
          <p:cNvPr id="6" name="Text Placeholder 7"/>
          <p:cNvSpPr>
            <a:spLocks noGrp="1"/>
          </p:cNvSpPr>
          <p:nvPr>
            <p:ph type="body" sz="quarter" idx="15" hasCustomPrompt="1"/>
          </p:nvPr>
        </p:nvSpPr>
        <p:spPr>
          <a:xfrm>
            <a:off x="404091" y="1436838"/>
            <a:ext cx="4066309" cy="4488833"/>
          </a:xfrm>
          <a:prstGeom prst="rect">
            <a:avLst/>
          </a:prstGeom>
        </p:spPr>
        <p:txBody>
          <a:bodyPr vert="horz"/>
          <a:lstStyle>
            <a:lvl1pPr marL="0" indent="0">
              <a:buNone/>
              <a:defRPr sz="3272" b="0" i="0" baseline="0">
                <a:solidFill>
                  <a:srgbClr val="002060"/>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Body text</a:t>
            </a:r>
          </a:p>
        </p:txBody>
      </p:sp>
      <p:pic>
        <p:nvPicPr>
          <p:cNvPr id="7" name="Picture 6" descr="master_bluesidebar.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64203"/>
            <a:ext cx="92364" cy="918882"/>
          </a:xfrm>
          <a:prstGeom prst="rect">
            <a:avLst/>
          </a:prstGeom>
        </p:spPr>
      </p:pic>
      <p:sp>
        <p:nvSpPr>
          <p:cNvPr id="8" name="Text Placeholder 7"/>
          <p:cNvSpPr>
            <a:spLocks noGrp="1"/>
          </p:cNvSpPr>
          <p:nvPr>
            <p:ph type="body" sz="quarter" idx="16" hasCustomPrompt="1"/>
          </p:nvPr>
        </p:nvSpPr>
        <p:spPr>
          <a:xfrm>
            <a:off x="4608947" y="1436838"/>
            <a:ext cx="4066309" cy="4488833"/>
          </a:xfrm>
          <a:prstGeom prst="rect">
            <a:avLst/>
          </a:prstGeom>
        </p:spPr>
        <p:txBody>
          <a:bodyPr vert="horz"/>
          <a:lstStyle>
            <a:lvl1pPr marL="0" indent="0">
              <a:buNone/>
              <a:defRPr sz="3272" b="0" i="0" baseline="0">
                <a:solidFill>
                  <a:srgbClr val="002060"/>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Body text</a:t>
            </a:r>
          </a:p>
        </p:txBody>
      </p:sp>
      <p:sp>
        <p:nvSpPr>
          <p:cNvPr id="9" name="Text Placeholder 2"/>
          <p:cNvSpPr>
            <a:spLocks noGrp="1"/>
          </p:cNvSpPr>
          <p:nvPr>
            <p:ph type="body" sz="quarter" idx="10" hasCustomPrompt="1"/>
          </p:nvPr>
        </p:nvSpPr>
        <p:spPr>
          <a:xfrm>
            <a:off x="404091" y="560536"/>
            <a:ext cx="8358909" cy="641295"/>
          </a:xfrm>
          <a:prstGeom prst="rect">
            <a:avLst/>
          </a:prstGeom>
        </p:spPr>
        <p:txBody>
          <a:bodyPr vert="horz"/>
          <a:lstStyle>
            <a:lvl1pPr marL="0" indent="0">
              <a:buNone/>
              <a:defRPr sz="4364" b="1" i="0" baseline="0">
                <a:solidFill>
                  <a:srgbClr val="142958"/>
                </a:solidFill>
                <a:latin typeface="Arial Narrow" panose="020B0606020202030204" pitchFamily="34" charset="0"/>
                <a:cs typeface="Arial Narrow" panose="020B0606020202030204" pitchFamily="34" charset="0"/>
              </a:defRPr>
            </a:lvl1pPr>
          </a:lstStyle>
          <a:p>
            <a:pPr lvl="0"/>
            <a:r>
              <a:rPr lang="en-US" dirty="0"/>
              <a:t>Title of slide</a:t>
            </a:r>
          </a:p>
        </p:txBody>
      </p:sp>
    </p:spTree>
    <p:extLst>
      <p:ext uri="{BB962C8B-B14F-4D97-AF65-F5344CB8AC3E}">
        <p14:creationId xmlns:p14="http://schemas.microsoft.com/office/powerpoint/2010/main" val="3248953740"/>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Title and Media">
    <p:spTree>
      <p:nvGrpSpPr>
        <p:cNvPr id="1" name=""/>
        <p:cNvGrpSpPr/>
        <p:nvPr/>
      </p:nvGrpSpPr>
      <p:grpSpPr>
        <a:xfrm>
          <a:off x="0" y="0"/>
          <a:ext cx="0" cy="0"/>
          <a:chOff x="0" y="0"/>
          <a:chExt cx="0" cy="0"/>
        </a:xfrm>
      </p:grpSpPr>
      <p:pic>
        <p:nvPicPr>
          <p:cNvPr id="7" name="Picture 6" descr="master_bluesidebar.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64203"/>
            <a:ext cx="92364" cy="918882"/>
          </a:xfrm>
          <a:prstGeom prst="rect">
            <a:avLst/>
          </a:prstGeom>
        </p:spPr>
      </p:pic>
      <p:sp>
        <p:nvSpPr>
          <p:cNvPr id="9" name="Content Placeholder 9"/>
          <p:cNvSpPr>
            <a:spLocks noGrp="1"/>
          </p:cNvSpPr>
          <p:nvPr>
            <p:ph sz="quarter" idx="13" hasCustomPrompt="1"/>
          </p:nvPr>
        </p:nvSpPr>
        <p:spPr>
          <a:xfrm>
            <a:off x="404091" y="1418908"/>
            <a:ext cx="8327316" cy="4497798"/>
          </a:xfrm>
          <a:prstGeom prst="rect">
            <a:avLst/>
          </a:prstGeom>
        </p:spPr>
        <p:txBody>
          <a:bodyPr vert="horz"/>
          <a:lstStyle>
            <a:lvl1pPr marL="0" indent="0" algn="l">
              <a:buNone/>
              <a:defRPr sz="1455" i="1" baseline="0">
                <a:solidFill>
                  <a:schemeClr val="bg1">
                    <a:lumMod val="50000"/>
                  </a:schemeClr>
                </a:solidFill>
                <a:latin typeface="Arial" panose="020B0604020202020204" pitchFamily="34" charset="0"/>
                <a:cs typeface="Arial" panose="020B0604020202020204" pitchFamily="34" charset="0"/>
              </a:defRPr>
            </a:lvl1pPr>
          </a:lstStyle>
          <a:p>
            <a:pPr lvl="0"/>
            <a:r>
              <a:rPr lang="en-US" dirty="0"/>
              <a:t>Click below to insert media</a:t>
            </a:r>
          </a:p>
        </p:txBody>
      </p:sp>
      <p:sp>
        <p:nvSpPr>
          <p:cNvPr id="6" name="Text Placeholder 2"/>
          <p:cNvSpPr>
            <a:spLocks noGrp="1"/>
          </p:cNvSpPr>
          <p:nvPr>
            <p:ph type="body" sz="quarter" idx="10" hasCustomPrompt="1"/>
          </p:nvPr>
        </p:nvSpPr>
        <p:spPr>
          <a:xfrm>
            <a:off x="404091" y="560536"/>
            <a:ext cx="8358909" cy="641295"/>
          </a:xfrm>
          <a:prstGeom prst="rect">
            <a:avLst/>
          </a:prstGeom>
        </p:spPr>
        <p:txBody>
          <a:bodyPr vert="horz"/>
          <a:lstStyle>
            <a:lvl1pPr marL="0" indent="0">
              <a:buNone/>
              <a:defRPr sz="4364" b="1" i="0" baseline="0">
                <a:solidFill>
                  <a:srgbClr val="142958"/>
                </a:solidFill>
                <a:latin typeface="Arial Narrow" panose="020B0606020202030204" pitchFamily="34" charset="0"/>
                <a:cs typeface="Arial Narrow" panose="020B0606020202030204" pitchFamily="34" charset="0"/>
              </a:defRPr>
            </a:lvl1pPr>
          </a:lstStyle>
          <a:p>
            <a:pPr lvl="0"/>
            <a:r>
              <a:rPr lang="en-US" dirty="0"/>
              <a:t>Title of slide</a:t>
            </a:r>
          </a:p>
        </p:txBody>
      </p:sp>
    </p:spTree>
    <p:extLst>
      <p:ext uri="{BB962C8B-B14F-4D97-AF65-F5344CB8AC3E}">
        <p14:creationId xmlns:p14="http://schemas.microsoft.com/office/powerpoint/2010/main" val="90727445"/>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Rectangle 2"/>
          <p:cNvSpPr/>
          <p:nvPr userDrawn="1"/>
        </p:nvSpPr>
        <p:spPr>
          <a:xfrm>
            <a:off x="0" y="2501153"/>
            <a:ext cx="9144000" cy="1798849"/>
          </a:xfrm>
          <a:prstGeom prst="rect">
            <a:avLst/>
          </a:prstGeom>
          <a:solidFill>
            <a:srgbClr val="1429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18"/>
          </a:p>
        </p:txBody>
      </p:sp>
      <p:sp>
        <p:nvSpPr>
          <p:cNvPr id="2" name="Text Placeholder 2"/>
          <p:cNvSpPr>
            <a:spLocks noGrp="1"/>
          </p:cNvSpPr>
          <p:nvPr>
            <p:ph type="body" sz="quarter" idx="10" hasCustomPrompt="1"/>
          </p:nvPr>
        </p:nvSpPr>
        <p:spPr>
          <a:xfrm>
            <a:off x="404091" y="2627609"/>
            <a:ext cx="8358909" cy="556372"/>
          </a:xfrm>
          <a:prstGeom prst="rect">
            <a:avLst/>
          </a:prstGeom>
        </p:spPr>
        <p:txBody>
          <a:bodyPr vert="horz"/>
          <a:lstStyle>
            <a:lvl1pPr marL="0" indent="0">
              <a:buNone/>
              <a:defRPr sz="4364" b="1" i="0" baseline="0">
                <a:solidFill>
                  <a:schemeClr val="bg1"/>
                </a:solidFill>
                <a:latin typeface="Arial Narrow" panose="020B0606020202030204" pitchFamily="34" charset="0"/>
                <a:cs typeface="Arial Narrow" panose="020B0606020202030204" pitchFamily="34" charset="0"/>
              </a:defRPr>
            </a:lvl1pPr>
          </a:lstStyle>
          <a:p>
            <a:pPr lvl="0"/>
            <a:r>
              <a:rPr lang="en-US" dirty="0"/>
              <a:t>Title of section</a:t>
            </a:r>
          </a:p>
        </p:txBody>
      </p:sp>
      <p:sp>
        <p:nvSpPr>
          <p:cNvPr id="4" name="Text Placeholder 7"/>
          <p:cNvSpPr>
            <a:spLocks noGrp="1"/>
          </p:cNvSpPr>
          <p:nvPr>
            <p:ph type="body" sz="quarter" idx="12" hasCustomPrompt="1"/>
          </p:nvPr>
        </p:nvSpPr>
        <p:spPr>
          <a:xfrm>
            <a:off x="404091" y="3382179"/>
            <a:ext cx="8358909" cy="634009"/>
          </a:xfrm>
          <a:prstGeom prst="rect">
            <a:avLst/>
          </a:prstGeom>
        </p:spPr>
        <p:txBody>
          <a:bodyPr vert="horz"/>
          <a:lstStyle>
            <a:lvl1pPr marL="0" indent="0">
              <a:buNone/>
              <a:defRPr sz="3272" b="0" i="1" baseline="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Subtitle of section</a:t>
            </a:r>
          </a:p>
        </p:txBody>
      </p:sp>
      <p:pic>
        <p:nvPicPr>
          <p:cNvPr id="6" name="Picture 5" descr="master_bluesidebar.eps"/>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0" y="2501153"/>
            <a:ext cx="92364" cy="1799216"/>
          </a:xfrm>
          <a:prstGeom prst="rect">
            <a:avLst/>
          </a:prstGeom>
        </p:spPr>
      </p:pic>
    </p:spTree>
    <p:extLst>
      <p:ext uri="{BB962C8B-B14F-4D97-AF65-F5344CB8AC3E}">
        <p14:creationId xmlns:p14="http://schemas.microsoft.com/office/powerpoint/2010/main" val="307576322"/>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3251614"/>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BB22F3D8-372A-7E4F-BAF0-2B62E16D72F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2538D10A-B20C-1F4A-A69F-0F0B507B6CBC}"/>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323C0A52-D6B6-4A4D-BD73-5955293DBD0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203D96CF-D2B5-284A-8A3B-88E2B14F16CA}"/>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ECE92EBB-E8F1-BB42-9972-9FC2F1E39DD3}"/>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D815D7EE-6875-8949-837F-2AE3A4F79FD4}"/>
              </a:ext>
            </a:extLst>
          </p:cNvPr>
          <p:cNvSpPr>
            <a:spLocks noGrp="1" noChangeArrowheads="1"/>
          </p:cNvSpPr>
          <p:nvPr>
            <p:ph type="sldNum" sz="quarter" idx="12"/>
          </p:nvPr>
        </p:nvSpPr>
        <p:spPr/>
        <p:txBody>
          <a:bodyPr/>
          <a:lstStyle>
            <a:lvl1pPr>
              <a:defRPr sz="1200"/>
            </a:lvl1pPr>
          </a:lstStyle>
          <a:p>
            <a:pPr>
              <a:defRPr/>
            </a:pPr>
            <a:fld id="{800691C5-9FA5-3F46-90A7-ED5D0D102BB3}" type="slidenum">
              <a:rPr lang="en-US" altLang="en-US"/>
              <a:pPr>
                <a:defRPr/>
              </a:pPr>
              <a:t>‹#›</a:t>
            </a:fld>
            <a:endParaRPr lang="en-US" altLang="en-US"/>
          </a:p>
        </p:txBody>
      </p:sp>
    </p:spTree>
    <p:extLst>
      <p:ext uri="{BB962C8B-B14F-4D97-AF65-F5344CB8AC3E}">
        <p14:creationId xmlns:p14="http://schemas.microsoft.com/office/powerpoint/2010/main" val="2868402733"/>
      </p:ext>
    </p:extLst>
  </p:cSld>
  <p:clrMapOvr>
    <a:masterClrMapping/>
  </p:clrMapOvr>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0D4116A-1656-924F-8339-968CDC00B50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92E4BB7-CF8F-934D-88CB-2C51D02F6495}"/>
              </a:ext>
            </a:extLst>
          </p:cNvPr>
          <p:cNvSpPr>
            <a:spLocks noGrp="1" noChangeArrowheads="1"/>
          </p:cNvSpPr>
          <p:nvPr>
            <p:ph type="sldNum" sz="quarter" idx="11"/>
          </p:nvPr>
        </p:nvSpPr>
        <p:spPr>
          <a:ln/>
        </p:spPr>
        <p:txBody>
          <a:bodyPr/>
          <a:lstStyle>
            <a:lvl1pPr>
              <a:defRPr/>
            </a:lvl1pPr>
          </a:lstStyle>
          <a:p>
            <a:pPr>
              <a:defRPr/>
            </a:pPr>
            <a:fld id="{8DE33320-76E4-0249-8CA9-3902D97168FA}" type="slidenum">
              <a:rPr lang="en-US" altLang="en-US"/>
              <a:pPr>
                <a:defRPr/>
              </a:pPr>
              <a:t>‹#›</a:t>
            </a:fld>
            <a:endParaRPr lang="en-US" altLang="en-US"/>
          </a:p>
        </p:txBody>
      </p:sp>
    </p:spTree>
    <p:extLst>
      <p:ext uri="{BB962C8B-B14F-4D97-AF65-F5344CB8AC3E}">
        <p14:creationId xmlns:p14="http://schemas.microsoft.com/office/powerpoint/2010/main" val="58890446"/>
      </p:ext>
    </p:extLst>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D009077-10AD-0947-8806-7D3C25918E6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A347429-32EA-F843-AE5C-FC1A699EBC2F}"/>
              </a:ext>
            </a:extLst>
          </p:cNvPr>
          <p:cNvSpPr>
            <a:spLocks noGrp="1" noChangeArrowheads="1"/>
          </p:cNvSpPr>
          <p:nvPr>
            <p:ph type="sldNum" sz="quarter" idx="11"/>
          </p:nvPr>
        </p:nvSpPr>
        <p:spPr>
          <a:ln/>
        </p:spPr>
        <p:txBody>
          <a:bodyPr/>
          <a:lstStyle>
            <a:lvl1pPr>
              <a:defRPr/>
            </a:lvl1pPr>
          </a:lstStyle>
          <a:p>
            <a:pPr>
              <a:defRPr/>
            </a:pPr>
            <a:fld id="{06FAB052-3664-BF4F-993F-29369860E1D8}" type="slidenum">
              <a:rPr lang="en-US" altLang="en-US"/>
              <a:pPr>
                <a:defRPr/>
              </a:pPr>
              <a:t>‹#›</a:t>
            </a:fld>
            <a:endParaRPr lang="en-US" altLang="en-US"/>
          </a:p>
        </p:txBody>
      </p:sp>
    </p:spTree>
    <p:extLst>
      <p:ext uri="{BB962C8B-B14F-4D97-AF65-F5344CB8AC3E}">
        <p14:creationId xmlns:p14="http://schemas.microsoft.com/office/powerpoint/2010/main" val="240845901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5857697"/>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4642810-0270-CB48-A1CA-24DCF4455E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31DA97B-4E00-DC4F-B7DB-18E15C434422}"/>
              </a:ext>
            </a:extLst>
          </p:cNvPr>
          <p:cNvSpPr>
            <a:spLocks noGrp="1" noChangeArrowheads="1"/>
          </p:cNvSpPr>
          <p:nvPr>
            <p:ph type="sldNum" sz="quarter" idx="11"/>
          </p:nvPr>
        </p:nvSpPr>
        <p:spPr>
          <a:ln/>
        </p:spPr>
        <p:txBody>
          <a:bodyPr/>
          <a:lstStyle>
            <a:lvl1pPr>
              <a:defRPr/>
            </a:lvl1pPr>
          </a:lstStyle>
          <a:p>
            <a:pPr>
              <a:defRPr/>
            </a:pPr>
            <a:fld id="{6C6EB4A5-7404-294B-999D-175F606D6201}" type="slidenum">
              <a:rPr lang="en-US" altLang="en-US"/>
              <a:pPr>
                <a:defRPr/>
              </a:pPr>
              <a:t>‹#›</a:t>
            </a:fld>
            <a:endParaRPr lang="en-US" altLang="en-US"/>
          </a:p>
        </p:txBody>
      </p:sp>
    </p:spTree>
    <p:extLst>
      <p:ext uri="{BB962C8B-B14F-4D97-AF65-F5344CB8AC3E}">
        <p14:creationId xmlns:p14="http://schemas.microsoft.com/office/powerpoint/2010/main" val="3105190139"/>
      </p:ext>
    </p:extLst>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24BD8FCD-1BEB-6A42-B8B1-C39ED5BE27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91A21973-5A9E-154E-A49A-033DD08EB7E1}"/>
              </a:ext>
            </a:extLst>
          </p:cNvPr>
          <p:cNvSpPr>
            <a:spLocks noGrp="1" noChangeArrowheads="1"/>
          </p:cNvSpPr>
          <p:nvPr>
            <p:ph type="sldNum" sz="quarter" idx="11"/>
          </p:nvPr>
        </p:nvSpPr>
        <p:spPr>
          <a:ln/>
        </p:spPr>
        <p:txBody>
          <a:bodyPr/>
          <a:lstStyle>
            <a:lvl1pPr>
              <a:defRPr/>
            </a:lvl1pPr>
          </a:lstStyle>
          <a:p>
            <a:pPr>
              <a:defRPr/>
            </a:pPr>
            <a:fld id="{08A13A1E-7D24-2943-AA19-843CF9E69946}" type="slidenum">
              <a:rPr lang="en-US" altLang="en-US"/>
              <a:pPr>
                <a:defRPr/>
              </a:pPr>
              <a:t>‹#›</a:t>
            </a:fld>
            <a:endParaRPr lang="en-US" altLang="en-US"/>
          </a:p>
        </p:txBody>
      </p:sp>
    </p:spTree>
    <p:extLst>
      <p:ext uri="{BB962C8B-B14F-4D97-AF65-F5344CB8AC3E}">
        <p14:creationId xmlns:p14="http://schemas.microsoft.com/office/powerpoint/2010/main" val="1535883397"/>
      </p:ext>
    </p:extLst>
  </p:cSld>
  <p:clrMapOvr>
    <a:masterClrMapping/>
  </p:clrMapOv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DB659D62-F008-694B-A107-310AB43E4CD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866F093A-DC6C-3444-8F25-CDFB50F79EDF}"/>
              </a:ext>
            </a:extLst>
          </p:cNvPr>
          <p:cNvSpPr>
            <a:spLocks noGrp="1" noChangeArrowheads="1"/>
          </p:cNvSpPr>
          <p:nvPr>
            <p:ph type="sldNum" sz="quarter" idx="11"/>
          </p:nvPr>
        </p:nvSpPr>
        <p:spPr>
          <a:ln/>
        </p:spPr>
        <p:txBody>
          <a:bodyPr/>
          <a:lstStyle>
            <a:lvl1pPr>
              <a:defRPr/>
            </a:lvl1pPr>
          </a:lstStyle>
          <a:p>
            <a:pPr>
              <a:defRPr/>
            </a:pPr>
            <a:fld id="{3BD812E9-CA0A-8244-A046-0571FC545305}" type="slidenum">
              <a:rPr lang="en-US" altLang="en-US"/>
              <a:pPr>
                <a:defRPr/>
              </a:pPr>
              <a:t>‹#›</a:t>
            </a:fld>
            <a:endParaRPr lang="en-US" altLang="en-US"/>
          </a:p>
        </p:txBody>
      </p:sp>
    </p:spTree>
    <p:extLst>
      <p:ext uri="{BB962C8B-B14F-4D97-AF65-F5344CB8AC3E}">
        <p14:creationId xmlns:p14="http://schemas.microsoft.com/office/powerpoint/2010/main" val="1466558767"/>
      </p:ext>
    </p:extLst>
  </p:cSld>
  <p:clrMapOvr>
    <a:masterClrMapping/>
  </p:clrMapOv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96B94DE-149A-A84D-858F-4D5B428FA7A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24B1C692-591D-3346-8E1A-A19CC1BBF043}"/>
              </a:ext>
            </a:extLst>
          </p:cNvPr>
          <p:cNvSpPr>
            <a:spLocks noGrp="1" noChangeArrowheads="1"/>
          </p:cNvSpPr>
          <p:nvPr>
            <p:ph type="sldNum" sz="quarter" idx="11"/>
          </p:nvPr>
        </p:nvSpPr>
        <p:spPr>
          <a:ln/>
        </p:spPr>
        <p:txBody>
          <a:bodyPr/>
          <a:lstStyle>
            <a:lvl1pPr>
              <a:defRPr/>
            </a:lvl1pPr>
          </a:lstStyle>
          <a:p>
            <a:pPr>
              <a:defRPr/>
            </a:pPr>
            <a:fld id="{1D4001C4-BF5C-F640-BD99-70162C2025EC}" type="slidenum">
              <a:rPr lang="en-US" altLang="en-US"/>
              <a:pPr>
                <a:defRPr/>
              </a:pPr>
              <a:t>‹#›</a:t>
            </a:fld>
            <a:endParaRPr lang="en-US" altLang="en-US"/>
          </a:p>
        </p:txBody>
      </p:sp>
    </p:spTree>
    <p:extLst>
      <p:ext uri="{BB962C8B-B14F-4D97-AF65-F5344CB8AC3E}">
        <p14:creationId xmlns:p14="http://schemas.microsoft.com/office/powerpoint/2010/main" val="4089280126"/>
      </p:ext>
    </p:extLst>
  </p:cSld>
  <p:clrMapOvr>
    <a:masterClrMapping/>
  </p:clrMapOvr>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7690CA2F-7EF4-4D4B-B05E-9CD06D97C0C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3EF9E563-85B6-884B-A069-BAB01B87B7D8}"/>
              </a:ext>
            </a:extLst>
          </p:cNvPr>
          <p:cNvSpPr>
            <a:spLocks noGrp="1" noChangeArrowheads="1"/>
          </p:cNvSpPr>
          <p:nvPr>
            <p:ph type="sldNum" sz="quarter" idx="11"/>
          </p:nvPr>
        </p:nvSpPr>
        <p:spPr>
          <a:ln/>
        </p:spPr>
        <p:txBody>
          <a:bodyPr/>
          <a:lstStyle>
            <a:lvl1pPr>
              <a:defRPr/>
            </a:lvl1pPr>
          </a:lstStyle>
          <a:p>
            <a:pPr>
              <a:defRPr/>
            </a:pPr>
            <a:fld id="{7D3D0717-7499-9E44-845B-E851FCB16976}" type="slidenum">
              <a:rPr lang="en-US" altLang="en-US"/>
              <a:pPr>
                <a:defRPr/>
              </a:pPr>
              <a:t>‹#›</a:t>
            </a:fld>
            <a:endParaRPr lang="en-US" altLang="en-US"/>
          </a:p>
        </p:txBody>
      </p:sp>
    </p:spTree>
    <p:extLst>
      <p:ext uri="{BB962C8B-B14F-4D97-AF65-F5344CB8AC3E}">
        <p14:creationId xmlns:p14="http://schemas.microsoft.com/office/powerpoint/2010/main" val="1110641024"/>
      </p:ext>
    </p:extLst>
  </p:cSld>
  <p:clrMapOvr>
    <a:masterClrMapping/>
  </p:clrMapOvr>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562426B-A5A0-F944-991E-0F589442A93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EBECD59-3F6D-0145-A9B5-5EE2DF859F8B}"/>
              </a:ext>
            </a:extLst>
          </p:cNvPr>
          <p:cNvSpPr>
            <a:spLocks noGrp="1" noChangeArrowheads="1"/>
          </p:cNvSpPr>
          <p:nvPr>
            <p:ph type="sldNum" sz="quarter" idx="11"/>
          </p:nvPr>
        </p:nvSpPr>
        <p:spPr>
          <a:ln/>
        </p:spPr>
        <p:txBody>
          <a:bodyPr/>
          <a:lstStyle>
            <a:lvl1pPr>
              <a:defRPr/>
            </a:lvl1pPr>
          </a:lstStyle>
          <a:p>
            <a:pPr>
              <a:defRPr/>
            </a:pPr>
            <a:fld id="{25E9139E-1132-E74D-AAEB-A81F8150B18F}" type="slidenum">
              <a:rPr lang="en-US" altLang="en-US"/>
              <a:pPr>
                <a:defRPr/>
              </a:pPr>
              <a:t>‹#›</a:t>
            </a:fld>
            <a:endParaRPr lang="en-US" altLang="en-US"/>
          </a:p>
        </p:txBody>
      </p:sp>
    </p:spTree>
    <p:extLst>
      <p:ext uri="{BB962C8B-B14F-4D97-AF65-F5344CB8AC3E}">
        <p14:creationId xmlns:p14="http://schemas.microsoft.com/office/powerpoint/2010/main" val="1621157792"/>
      </p:ext>
    </p:extLst>
  </p:cSld>
  <p:clrMapOvr>
    <a:masterClrMapping/>
  </p:clrMapOvr>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B00FC4D-28B2-774A-BDF5-CB3A5D1E70E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BDB0E60-2A7B-1B44-BB6D-97BF3A139C97}"/>
              </a:ext>
            </a:extLst>
          </p:cNvPr>
          <p:cNvSpPr>
            <a:spLocks noGrp="1" noChangeArrowheads="1"/>
          </p:cNvSpPr>
          <p:nvPr>
            <p:ph type="sldNum" sz="quarter" idx="11"/>
          </p:nvPr>
        </p:nvSpPr>
        <p:spPr>
          <a:ln/>
        </p:spPr>
        <p:txBody>
          <a:bodyPr/>
          <a:lstStyle>
            <a:lvl1pPr>
              <a:defRPr/>
            </a:lvl1pPr>
          </a:lstStyle>
          <a:p>
            <a:pPr>
              <a:defRPr/>
            </a:pPr>
            <a:fld id="{FC5C9412-F662-064D-BEDC-D33A60B08A72}" type="slidenum">
              <a:rPr lang="en-US" altLang="en-US"/>
              <a:pPr>
                <a:defRPr/>
              </a:pPr>
              <a:t>‹#›</a:t>
            </a:fld>
            <a:endParaRPr lang="en-US" altLang="en-US"/>
          </a:p>
        </p:txBody>
      </p:sp>
    </p:spTree>
    <p:extLst>
      <p:ext uri="{BB962C8B-B14F-4D97-AF65-F5344CB8AC3E}">
        <p14:creationId xmlns:p14="http://schemas.microsoft.com/office/powerpoint/2010/main" val="3836755994"/>
      </p:ext>
    </p:extLst>
  </p:cSld>
  <p:clrMapOvr>
    <a:masterClrMapping/>
  </p:clrMapOv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0E3EA30-DFF3-9C4B-9691-5C9AAB88EB4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B2EE262-3A13-4443-80B8-614C7A4B25F7}"/>
              </a:ext>
            </a:extLst>
          </p:cNvPr>
          <p:cNvSpPr>
            <a:spLocks noGrp="1" noChangeArrowheads="1"/>
          </p:cNvSpPr>
          <p:nvPr>
            <p:ph type="sldNum" sz="quarter" idx="11"/>
          </p:nvPr>
        </p:nvSpPr>
        <p:spPr>
          <a:ln/>
        </p:spPr>
        <p:txBody>
          <a:bodyPr/>
          <a:lstStyle>
            <a:lvl1pPr>
              <a:defRPr/>
            </a:lvl1pPr>
          </a:lstStyle>
          <a:p>
            <a:pPr>
              <a:defRPr/>
            </a:pPr>
            <a:fld id="{C5970A1F-36EE-AC4A-B790-1CFE7EECDED3}" type="slidenum">
              <a:rPr lang="en-US" altLang="en-US"/>
              <a:pPr>
                <a:defRPr/>
              </a:pPr>
              <a:t>‹#›</a:t>
            </a:fld>
            <a:endParaRPr lang="en-US" altLang="en-US"/>
          </a:p>
        </p:txBody>
      </p:sp>
    </p:spTree>
    <p:extLst>
      <p:ext uri="{BB962C8B-B14F-4D97-AF65-F5344CB8AC3E}">
        <p14:creationId xmlns:p14="http://schemas.microsoft.com/office/powerpoint/2010/main" val="3749403015"/>
      </p:ext>
    </p:extLst>
  </p:cSld>
  <p:clrMapOvr>
    <a:masterClrMapping/>
  </p:clrMapOvr>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A476F68-C964-6F4C-B323-CADD64DDE3D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F4A41114-0EC5-4244-A8AE-388F27C49018}"/>
              </a:ext>
            </a:extLst>
          </p:cNvPr>
          <p:cNvSpPr>
            <a:spLocks noGrp="1" noChangeArrowheads="1"/>
          </p:cNvSpPr>
          <p:nvPr>
            <p:ph type="sldNum" sz="quarter" idx="11"/>
          </p:nvPr>
        </p:nvSpPr>
        <p:spPr>
          <a:ln/>
        </p:spPr>
        <p:txBody>
          <a:bodyPr/>
          <a:lstStyle>
            <a:lvl1pPr>
              <a:defRPr/>
            </a:lvl1pPr>
          </a:lstStyle>
          <a:p>
            <a:pPr>
              <a:defRPr/>
            </a:pPr>
            <a:fld id="{C811C9BF-9555-1749-A87B-CA7C52D013D0}" type="slidenum">
              <a:rPr lang="en-US" altLang="en-US"/>
              <a:pPr>
                <a:defRPr/>
              </a:pPr>
              <a:t>‹#›</a:t>
            </a:fld>
            <a:endParaRPr lang="en-US" altLang="en-US"/>
          </a:p>
        </p:txBody>
      </p:sp>
    </p:spTree>
    <p:extLst>
      <p:ext uri="{BB962C8B-B14F-4D97-AF65-F5344CB8AC3E}">
        <p14:creationId xmlns:p14="http://schemas.microsoft.com/office/powerpoint/2010/main" val="3358413723"/>
      </p:ext>
    </p:extLst>
  </p:cSld>
  <p:clrMapOvr>
    <a:masterClrMapping/>
  </p:clrMapOvr>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p:cSld name="9_Title and Horizontal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1"/>
          </p:nvPr>
        </p:nvSpPr>
        <p:spPr>
          <a:xfrm>
            <a:off x="404565" y="3886201"/>
            <a:ext cx="7896225" cy="2452382"/>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732359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738510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947429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65616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84183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05562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49346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67983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01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93337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27990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92703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80985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14877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lgn="ct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prstClr val="black"/>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851599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669925" indent="-325438">
              <a:buFont typeface="Wingdings" charset="2"/>
              <a:buChar char="q"/>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cxnSp>
        <p:nvCxnSpPr>
          <p:cNvPr id="6" name="Straight Connector 5"/>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78842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902753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cxnSp>
        <p:nvCxnSpPr>
          <p:cNvPr id="7" name="Straight Connector 6"/>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99415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13969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4292052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708088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4124753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1381787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1788343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064039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black&amp;w.png"/>
          <p:cNvPicPr>
            <a:picLocks noChangeAspect="1"/>
          </p:cNvPicPr>
          <p:nvPr userDrawn="1"/>
        </p:nvPicPr>
        <p:blipFill>
          <a:blip r:embed="rId2"/>
          <a:srcRect t="-30672"/>
          <a:stretch>
            <a:fillRect/>
          </a:stretch>
        </p:blipFill>
        <p:spPr>
          <a:xfrm>
            <a:off x="-1" y="0"/>
            <a:ext cx="9144001" cy="6858000"/>
          </a:xfrm>
          <a:prstGeom prst="rect">
            <a:avLst/>
          </a:prstGeom>
          <a:solidFill>
            <a:schemeClr val="bg1"/>
          </a:solidFill>
        </p:spPr>
      </p:pic>
      <p:sp>
        <p:nvSpPr>
          <p:cNvPr id="2" name="Title 1"/>
          <p:cNvSpPr>
            <a:spLocks noGrp="1"/>
          </p:cNvSpPr>
          <p:nvPr>
            <p:ph type="ctrTitle"/>
          </p:nvPr>
        </p:nvSpPr>
        <p:spPr>
          <a:xfrm>
            <a:off x="386494" y="469200"/>
            <a:ext cx="7772400" cy="1308232"/>
          </a:xfrm>
          <a:prstGeom prst="rect">
            <a:avLst/>
          </a:prstGeom>
        </p:spPr>
        <p:txBody>
          <a:bodyPr anchor="t"/>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386494" y="1941516"/>
            <a:ext cx="5009103" cy="1752600"/>
          </a:xfrm>
          <a:prstGeom prst="rect">
            <a:avLst/>
          </a:prstGeom>
        </p:spPr>
        <p:txBody>
          <a:bodyPr/>
          <a:lstStyle>
            <a:lvl1pPr marL="0" indent="0" algn="l">
              <a:buNone/>
              <a:defRPr sz="2800">
                <a:solidFill>
                  <a:schemeClr val="accent1"/>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Rectangle 7"/>
          <p:cNvSpPr/>
          <p:nvPr userDrawn="1"/>
        </p:nvSpPr>
        <p:spPr>
          <a:xfrm>
            <a:off x="-1" y="5967630"/>
            <a:ext cx="9144001" cy="890370"/>
          </a:xfrm>
          <a:prstGeom prst="rect">
            <a:avLst/>
          </a:prstGeom>
          <a:solidFill>
            <a:srgbClr val="FFFFFF">
              <a:alpha val="6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pic>
        <p:nvPicPr>
          <p:cNvPr id="9" name="Picture 8" descr="ecelogorb.psd"/>
          <p:cNvPicPr>
            <a:picLocks noChangeAspect="1"/>
          </p:cNvPicPr>
          <p:nvPr userDrawn="1"/>
        </p:nvPicPr>
        <p:blipFill>
          <a:blip r:embed="rId3">
            <a:lum bright="-8000"/>
          </a:blip>
          <a:stretch>
            <a:fillRect/>
          </a:stretch>
        </p:blipFill>
        <p:spPr>
          <a:xfrm>
            <a:off x="252528" y="6080245"/>
            <a:ext cx="3275179" cy="655036"/>
          </a:xfrm>
          <a:prstGeom prst="rect">
            <a:avLst/>
          </a:prstGeom>
          <a:effectLst/>
        </p:spPr>
      </p:pic>
      <p:pic>
        <p:nvPicPr>
          <p:cNvPr id="10" name="Picture 9" descr="CMU_logo_horiz_black.eps"/>
          <p:cNvPicPr>
            <a:picLocks noChangeAspect="1"/>
          </p:cNvPicPr>
          <p:nvPr userDrawn="1"/>
        </p:nvPicPr>
        <p:blipFill>
          <a:blip r:embed="rId4"/>
          <a:stretch>
            <a:fillRect/>
          </a:stretch>
        </p:blipFill>
        <p:spPr>
          <a:xfrm>
            <a:off x="5108519" y="6259200"/>
            <a:ext cx="3895838" cy="354413"/>
          </a:xfrm>
          <a:prstGeom prst="rect">
            <a:avLst/>
          </a:prstGeom>
          <a:effectLst/>
        </p:spPr>
      </p:pic>
    </p:spTree>
    <p:extLst>
      <p:ext uri="{BB962C8B-B14F-4D97-AF65-F5344CB8AC3E}">
        <p14:creationId xmlns:p14="http://schemas.microsoft.com/office/powerpoint/2010/main" val="14128590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4327"/>
          </a:xfrm>
          <a:prstGeom prst="rect">
            <a:avLst/>
          </a:prstGeom>
        </p:spPr>
        <p:txBody>
          <a:bodyPr/>
          <a:lstStyle>
            <a:lvl1pPr>
              <a:defRPr>
                <a:latin typeface="Arial"/>
              </a:defRPr>
            </a:lvl1pPr>
          </a:lstStyle>
          <a:p>
            <a:r>
              <a:rPr lang="en-US" dirty="0"/>
              <a:t>Click to edit Master title style</a:t>
            </a:r>
          </a:p>
        </p:txBody>
      </p:sp>
      <p:sp>
        <p:nvSpPr>
          <p:cNvPr id="3" name="Content Placeholder 2"/>
          <p:cNvSpPr>
            <a:spLocks noGrp="1"/>
          </p:cNvSpPr>
          <p:nvPr>
            <p:ph idx="1"/>
          </p:nvPr>
        </p:nvSpPr>
        <p:spPr>
          <a:xfrm>
            <a:off x="457200" y="1079500"/>
            <a:ext cx="8229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9994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800">
                <a:solidFill>
                  <a:schemeClr val="accent2"/>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6474858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457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7200" y="274638"/>
            <a:ext cx="8229600" cy="532719"/>
          </a:xfrm>
          <a:prstGeom prst="rect">
            <a:avLst/>
          </a:prstGeom>
        </p:spPr>
        <p:txBody>
          <a:bodyPr/>
          <a:lstStyle>
            <a:lvl1pPr>
              <a:defRPr>
                <a:latin typeface="Arial"/>
              </a:defRPr>
            </a:lvl1pPr>
          </a:lstStyle>
          <a:p>
            <a:r>
              <a:rPr lang="en-US" dirty="0"/>
              <a:t>Click to edit Master title style</a:t>
            </a:r>
          </a:p>
        </p:txBody>
      </p:sp>
      <p:sp>
        <p:nvSpPr>
          <p:cNvPr id="10" name="Content Placeholder 2"/>
          <p:cNvSpPr>
            <a:spLocks noGrp="1"/>
          </p:cNvSpPr>
          <p:nvPr>
            <p:ph idx="14"/>
          </p:nvPr>
        </p:nvSpPr>
        <p:spPr>
          <a:xfrm>
            <a:off x="4648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30542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Text Placeholder 2"/>
          <p:cNvSpPr>
            <a:spLocks noGrp="1"/>
          </p:cNvSpPr>
          <p:nvPr>
            <p:ph type="body" idx="1"/>
          </p:nvPr>
        </p:nvSpPr>
        <p:spPr>
          <a:xfrm>
            <a:off x="457200" y="1170214"/>
            <a:ext cx="4040188"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5" y="1170214"/>
            <a:ext cx="4041775"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Picture Placeholder 10"/>
          <p:cNvSpPr>
            <a:spLocks noGrp="1"/>
          </p:cNvSpPr>
          <p:nvPr>
            <p:ph type="pic" sz="quarter" idx="13"/>
          </p:nvPr>
        </p:nvSpPr>
        <p:spPr>
          <a:xfrm>
            <a:off x="457200"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
        <p:nvSpPr>
          <p:cNvPr id="12" name="Picture Placeholder 10"/>
          <p:cNvSpPr>
            <a:spLocks noGrp="1"/>
          </p:cNvSpPr>
          <p:nvPr>
            <p:ph type="pic" sz="quarter" idx="14"/>
          </p:nvPr>
        </p:nvSpPr>
        <p:spPr>
          <a:xfrm>
            <a:off x="4649788"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Tree>
    <p:extLst>
      <p:ext uri="{BB962C8B-B14F-4D97-AF65-F5344CB8AC3E}">
        <p14:creationId xmlns:p14="http://schemas.microsoft.com/office/powerpoint/2010/main" val="12843829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7568135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25658794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a:defRPr>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7007290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
        <p:nvSpPr>
          <p:cNvPr id="6" name="Text Placeholder 2"/>
          <p:cNvSpPr>
            <a:spLocks noGrp="1"/>
          </p:cNvSpPr>
          <p:nvPr>
            <p:ph idx="1" hasCustomPrompt="1"/>
          </p:nvPr>
        </p:nvSpPr>
        <p:spPr>
          <a:xfrm>
            <a:off x="457200" y="1161143"/>
            <a:ext cx="8229600" cy="4525963"/>
          </a:xfrm>
          <a:prstGeom prst="rect">
            <a:avLst/>
          </a:prstGeom>
        </p:spPr>
        <p:txBody>
          <a:bodyPr vert="horz" lIns="91440" tIns="45720" rIns="91440" bIns="45720" rtlCol="0">
            <a:normAutofit/>
          </a:bodyPr>
          <a:lstStyle>
            <a:lvl1pPr marL="342900" marR="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latin typeface="Arial"/>
              </a:defRPr>
            </a:lvl1pPr>
            <a:lvl2pPr>
              <a:defRPr>
                <a:latin typeface="Arial"/>
              </a:defRPr>
            </a:lvl2pPr>
            <a:lvl3pPr>
              <a:defRPr>
                <a:latin typeface="Arial"/>
              </a:defRPr>
            </a:lvl3pPr>
          </a:lstStyle>
          <a:p>
            <a:pPr marL="342900" marR="0" lvl="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pPr>
            <a:r>
              <a:rPr kumimoji="0" lang="en-US" sz="2800" b="0" i="0" u="none" strike="noStrike" kern="1200" cap="none" spc="0" normalizeH="0" baseline="0" noProof="0" dirty="0">
                <a:ln>
                  <a:noFill/>
                </a:ln>
                <a:solidFill>
                  <a:srgbClr val="585858"/>
                </a:solidFill>
                <a:effectLst/>
                <a:uLnTx/>
                <a:uFillTx/>
                <a:latin typeface="Arial"/>
                <a:ea typeface="+mn-ea"/>
                <a:cs typeface="+mn-cs"/>
              </a:rPr>
              <a:t>Click to edit Master text styles</a:t>
            </a:r>
          </a:p>
          <a:p>
            <a:pPr marL="742950" marR="0" lvl="1" indent="-28575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400" b="0" i="0" u="none" strike="noStrike" kern="1200" cap="none" spc="0" normalizeH="0" baseline="0" noProof="0" dirty="0">
                <a:ln>
                  <a:noFill/>
                </a:ln>
                <a:solidFill>
                  <a:srgbClr val="A1A1A1"/>
                </a:solidFill>
                <a:effectLst/>
                <a:uLnTx/>
                <a:uFillTx/>
                <a:latin typeface="Arial"/>
                <a:ea typeface="+mn-ea"/>
                <a:cs typeface="+mn-cs"/>
              </a:rPr>
              <a:t>Second level</a:t>
            </a:r>
          </a:p>
          <a:p>
            <a:pPr marL="1143000" marR="0" lvl="2" indent="-22860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mn-cs"/>
              </a:rPr>
              <a:t>Third level</a:t>
            </a:r>
          </a:p>
        </p:txBody>
      </p:sp>
    </p:spTree>
    <p:extLst>
      <p:ext uri="{BB962C8B-B14F-4D97-AF65-F5344CB8AC3E}">
        <p14:creationId xmlns:p14="http://schemas.microsoft.com/office/powerpoint/2010/main" val="6348755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400">
                <a:solidFill>
                  <a:schemeClr val="accent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3433451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37557"/>
            <a:ext cx="5486400" cy="4114800"/>
          </a:xfrm>
          <a:prstGeom prst="rect">
            <a:avLst/>
          </a:prstGeom>
        </p:spPr>
        <p:txBody>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52357"/>
            <a:ext cx="5486400" cy="804862"/>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17330820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defRPr>
            </a:lvl1pPr>
          </a:lstStyle>
          <a:p>
            <a:r>
              <a:rPr lang="en-US" dirty="0"/>
              <a:t>Click to edit Master title style</a:t>
            </a:r>
          </a:p>
        </p:txBody>
      </p:sp>
      <p:sp>
        <p:nvSpPr>
          <p:cNvPr id="7" name="Picture Placeholder 2"/>
          <p:cNvSpPr>
            <a:spLocks noGrp="1"/>
          </p:cNvSpPr>
          <p:nvPr>
            <p:ph type="pic" idx="1"/>
          </p:nvPr>
        </p:nvSpPr>
        <p:spPr>
          <a:xfrm>
            <a:off x="3316288" y="1070426"/>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ext Placeholder 3"/>
          <p:cNvSpPr>
            <a:spLocks noGrp="1"/>
          </p:cNvSpPr>
          <p:nvPr>
            <p:ph type="body" sz="half" idx="2"/>
          </p:nvPr>
        </p:nvSpPr>
        <p:spPr>
          <a:xfrm>
            <a:off x="3316288" y="5185226"/>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3"/>
          <p:cNvSpPr>
            <a:spLocks noGrp="1"/>
          </p:cNvSpPr>
          <p:nvPr>
            <p:ph type="body" sz="half" idx="10"/>
          </p:nvPr>
        </p:nvSpPr>
        <p:spPr>
          <a:xfrm>
            <a:off x="457201" y="1070426"/>
            <a:ext cx="2859088" cy="491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086408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7" name="Rectangle 6"/>
          <p:cNvSpPr/>
          <p:nvPr userDrawn="1"/>
        </p:nvSpPr>
        <p:spPr>
          <a:xfrm>
            <a:off x="3184071" y="145143"/>
            <a:ext cx="5959929" cy="7710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355835429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28330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86267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9207392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8135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26856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25278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169054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01131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04371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259447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7013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17006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66901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4575415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794586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63737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687740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0902921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883835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52566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30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149436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839681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767893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148663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4215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3920490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163421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423753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72478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4798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1.pn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10.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pn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1.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image" Target="../media/image1.png"/><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2.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image" Target="../media/image1.png"/><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3.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4.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image" Target="../media/image1.png"/><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theme" Target="../theme/theme15.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theme" Target="../theme/theme16.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image" Target="../media/image1.png"/><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heme" Target="../theme/theme17.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6.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theme" Target="../theme/theme18.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theme" Target="../theme/theme19.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2" Type="http://schemas.openxmlformats.org/officeDocument/2006/relationships/slideLayout" Target="../slideLayouts/slideLayout191.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09.xml"/><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theme" Target="../theme/theme20.xml"/><Relationship Id="rId2" Type="http://schemas.openxmlformats.org/officeDocument/2006/relationships/slideLayout" Target="../slideLayouts/slideLayout203.xml"/><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slideLayout" Target="../slideLayouts/slideLayout212.xml"/><Relationship Id="rId5" Type="http://schemas.openxmlformats.org/officeDocument/2006/relationships/slideLayout" Target="../slideLayouts/slideLayout206.xml"/><Relationship Id="rId10" Type="http://schemas.openxmlformats.org/officeDocument/2006/relationships/slideLayout" Target="../slideLayouts/slideLayout211.xml"/><Relationship Id="rId4" Type="http://schemas.openxmlformats.org/officeDocument/2006/relationships/slideLayout" Target="../slideLayouts/slideLayout205.xml"/><Relationship Id="rId9" Type="http://schemas.openxmlformats.org/officeDocument/2006/relationships/slideLayout" Target="../slideLayouts/slideLayout21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0.xml"/><Relationship Id="rId13" Type="http://schemas.openxmlformats.org/officeDocument/2006/relationships/image" Target="../media/image1.png"/><Relationship Id="rId3" Type="http://schemas.openxmlformats.org/officeDocument/2006/relationships/slideLayout" Target="../slideLayouts/slideLayout215.xml"/><Relationship Id="rId7" Type="http://schemas.openxmlformats.org/officeDocument/2006/relationships/slideLayout" Target="../slideLayouts/slideLayout219.xml"/><Relationship Id="rId12" Type="http://schemas.openxmlformats.org/officeDocument/2006/relationships/theme" Target="../theme/theme21.xml"/><Relationship Id="rId2" Type="http://schemas.openxmlformats.org/officeDocument/2006/relationships/slideLayout" Target="../slideLayouts/slideLayout214.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slideLayout" Target="../slideLayouts/slideLayout223.xml"/><Relationship Id="rId5" Type="http://schemas.openxmlformats.org/officeDocument/2006/relationships/slideLayout" Target="../slideLayouts/slideLayout217.xml"/><Relationship Id="rId10" Type="http://schemas.openxmlformats.org/officeDocument/2006/relationships/slideLayout" Target="../slideLayouts/slideLayout222.xml"/><Relationship Id="rId4" Type="http://schemas.openxmlformats.org/officeDocument/2006/relationships/slideLayout" Target="../slideLayouts/slideLayout216.xml"/><Relationship Id="rId9" Type="http://schemas.openxmlformats.org/officeDocument/2006/relationships/slideLayout" Target="../slideLayouts/slideLayout221.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1.xml"/><Relationship Id="rId3" Type="http://schemas.openxmlformats.org/officeDocument/2006/relationships/slideLayout" Target="../slideLayouts/slideLayout226.xml"/><Relationship Id="rId7" Type="http://schemas.openxmlformats.org/officeDocument/2006/relationships/slideLayout" Target="../slideLayouts/slideLayout230.xml"/><Relationship Id="rId12" Type="http://schemas.openxmlformats.org/officeDocument/2006/relationships/theme" Target="../theme/theme22.xml"/><Relationship Id="rId2" Type="http://schemas.openxmlformats.org/officeDocument/2006/relationships/slideLayout" Target="../slideLayouts/slideLayout225.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5" Type="http://schemas.openxmlformats.org/officeDocument/2006/relationships/slideLayout" Target="../slideLayouts/slideLayout228.xml"/><Relationship Id="rId10" Type="http://schemas.openxmlformats.org/officeDocument/2006/relationships/slideLayout" Target="../slideLayouts/slideLayout233.xml"/><Relationship Id="rId4" Type="http://schemas.openxmlformats.org/officeDocument/2006/relationships/slideLayout" Target="../slideLayouts/slideLayout227.xml"/><Relationship Id="rId9" Type="http://schemas.openxmlformats.org/officeDocument/2006/relationships/slideLayout" Target="../slideLayouts/slideLayout232.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42.xml"/><Relationship Id="rId13" Type="http://schemas.openxmlformats.org/officeDocument/2006/relationships/theme" Target="../theme/theme23.xml"/><Relationship Id="rId3" Type="http://schemas.openxmlformats.org/officeDocument/2006/relationships/slideLayout" Target="../slideLayouts/slideLayout237.xml"/><Relationship Id="rId7" Type="http://schemas.openxmlformats.org/officeDocument/2006/relationships/slideLayout" Target="../slideLayouts/slideLayout241.xml"/><Relationship Id="rId12" Type="http://schemas.openxmlformats.org/officeDocument/2006/relationships/slideLayout" Target="../slideLayouts/slideLayout246.xml"/><Relationship Id="rId2" Type="http://schemas.openxmlformats.org/officeDocument/2006/relationships/slideLayout" Target="../slideLayouts/slideLayout236.xml"/><Relationship Id="rId1" Type="http://schemas.openxmlformats.org/officeDocument/2006/relationships/slideLayout" Target="../slideLayouts/slideLayout235.xml"/><Relationship Id="rId6" Type="http://schemas.openxmlformats.org/officeDocument/2006/relationships/slideLayout" Target="../slideLayouts/slideLayout240.xml"/><Relationship Id="rId11" Type="http://schemas.openxmlformats.org/officeDocument/2006/relationships/slideLayout" Target="../slideLayouts/slideLayout245.xml"/><Relationship Id="rId5" Type="http://schemas.openxmlformats.org/officeDocument/2006/relationships/slideLayout" Target="../slideLayouts/slideLayout239.xml"/><Relationship Id="rId10" Type="http://schemas.openxmlformats.org/officeDocument/2006/relationships/slideLayout" Target="../slideLayouts/slideLayout244.xml"/><Relationship Id="rId4" Type="http://schemas.openxmlformats.org/officeDocument/2006/relationships/slideLayout" Target="../slideLayouts/slideLayout238.xml"/><Relationship Id="rId9" Type="http://schemas.openxmlformats.org/officeDocument/2006/relationships/slideLayout" Target="../slideLayouts/slideLayout24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54.xml"/><Relationship Id="rId13" Type="http://schemas.openxmlformats.org/officeDocument/2006/relationships/theme" Target="../theme/theme24.xml"/><Relationship Id="rId3" Type="http://schemas.openxmlformats.org/officeDocument/2006/relationships/slideLayout" Target="../slideLayouts/slideLayout249.xml"/><Relationship Id="rId7" Type="http://schemas.openxmlformats.org/officeDocument/2006/relationships/slideLayout" Target="../slideLayouts/slideLayout253.xml"/><Relationship Id="rId12" Type="http://schemas.openxmlformats.org/officeDocument/2006/relationships/slideLayout" Target="../slideLayouts/slideLayout258.xml"/><Relationship Id="rId2" Type="http://schemas.openxmlformats.org/officeDocument/2006/relationships/slideLayout" Target="../slideLayouts/slideLayout248.xml"/><Relationship Id="rId1" Type="http://schemas.openxmlformats.org/officeDocument/2006/relationships/slideLayout" Target="../slideLayouts/slideLayout247.xml"/><Relationship Id="rId6" Type="http://schemas.openxmlformats.org/officeDocument/2006/relationships/slideLayout" Target="../slideLayouts/slideLayout252.xml"/><Relationship Id="rId11" Type="http://schemas.openxmlformats.org/officeDocument/2006/relationships/slideLayout" Target="../slideLayouts/slideLayout257.xml"/><Relationship Id="rId5" Type="http://schemas.openxmlformats.org/officeDocument/2006/relationships/slideLayout" Target="../slideLayouts/slideLayout251.xml"/><Relationship Id="rId10" Type="http://schemas.openxmlformats.org/officeDocument/2006/relationships/slideLayout" Target="../slideLayouts/slideLayout256.xml"/><Relationship Id="rId4" Type="http://schemas.openxmlformats.org/officeDocument/2006/relationships/slideLayout" Target="../slideLayouts/slideLayout250.xml"/><Relationship Id="rId9" Type="http://schemas.openxmlformats.org/officeDocument/2006/relationships/slideLayout" Target="../slideLayouts/slideLayout255.xml"/><Relationship Id="rId14" Type="http://schemas.openxmlformats.org/officeDocument/2006/relationships/image" Target="../media/image1.png"/></Relationships>
</file>

<file path=ppt/slideMasters/_rels/slideMaster25.xml.rels><?xml version="1.0" encoding="UTF-8" standalone="yes"?>
<Relationships xmlns="http://schemas.openxmlformats.org/package/2006/relationships"><Relationship Id="rId8" Type="http://schemas.openxmlformats.org/officeDocument/2006/relationships/theme" Target="../theme/theme25.xml"/><Relationship Id="rId3" Type="http://schemas.openxmlformats.org/officeDocument/2006/relationships/slideLayout" Target="../slideLayouts/slideLayout261.xml"/><Relationship Id="rId7" Type="http://schemas.openxmlformats.org/officeDocument/2006/relationships/slideLayout" Target="../slideLayouts/slideLayout265.xml"/><Relationship Id="rId2" Type="http://schemas.openxmlformats.org/officeDocument/2006/relationships/slideLayout" Target="../slideLayouts/slideLayout260.xml"/><Relationship Id="rId1" Type="http://schemas.openxmlformats.org/officeDocument/2006/relationships/slideLayout" Target="../slideLayouts/slideLayout259.xml"/><Relationship Id="rId6" Type="http://schemas.openxmlformats.org/officeDocument/2006/relationships/slideLayout" Target="../slideLayouts/slideLayout264.xml"/><Relationship Id="rId5" Type="http://schemas.openxmlformats.org/officeDocument/2006/relationships/slideLayout" Target="../slideLayouts/slideLayout263.xml"/><Relationship Id="rId4" Type="http://schemas.openxmlformats.org/officeDocument/2006/relationships/slideLayout" Target="../slideLayouts/slideLayout262.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73.xml"/><Relationship Id="rId13" Type="http://schemas.openxmlformats.org/officeDocument/2006/relationships/image" Target="../media/image1.png"/><Relationship Id="rId3" Type="http://schemas.openxmlformats.org/officeDocument/2006/relationships/slideLayout" Target="../slideLayouts/slideLayout268.xml"/><Relationship Id="rId7" Type="http://schemas.openxmlformats.org/officeDocument/2006/relationships/slideLayout" Target="../slideLayouts/slideLayout272.xml"/><Relationship Id="rId12" Type="http://schemas.openxmlformats.org/officeDocument/2006/relationships/theme" Target="../theme/theme26.xml"/><Relationship Id="rId2" Type="http://schemas.openxmlformats.org/officeDocument/2006/relationships/slideLayout" Target="../slideLayouts/slideLayout267.xml"/><Relationship Id="rId1" Type="http://schemas.openxmlformats.org/officeDocument/2006/relationships/slideLayout" Target="../slideLayouts/slideLayout266.xml"/><Relationship Id="rId6" Type="http://schemas.openxmlformats.org/officeDocument/2006/relationships/slideLayout" Target="../slideLayouts/slideLayout271.xml"/><Relationship Id="rId11" Type="http://schemas.openxmlformats.org/officeDocument/2006/relationships/slideLayout" Target="../slideLayouts/slideLayout276.xml"/><Relationship Id="rId5" Type="http://schemas.openxmlformats.org/officeDocument/2006/relationships/slideLayout" Target="../slideLayouts/slideLayout270.xml"/><Relationship Id="rId10" Type="http://schemas.openxmlformats.org/officeDocument/2006/relationships/slideLayout" Target="../slideLayouts/slideLayout275.xml"/><Relationship Id="rId4" Type="http://schemas.openxmlformats.org/officeDocument/2006/relationships/slideLayout" Target="../slideLayouts/slideLayout269.xml"/><Relationship Id="rId9" Type="http://schemas.openxmlformats.org/officeDocument/2006/relationships/slideLayout" Target="../slideLayouts/slideLayout27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84.xml"/><Relationship Id="rId13" Type="http://schemas.openxmlformats.org/officeDocument/2006/relationships/image" Target="../media/image1.png"/><Relationship Id="rId3" Type="http://schemas.openxmlformats.org/officeDocument/2006/relationships/slideLayout" Target="../slideLayouts/slideLayout279.xml"/><Relationship Id="rId7" Type="http://schemas.openxmlformats.org/officeDocument/2006/relationships/slideLayout" Target="../slideLayouts/slideLayout283.xml"/><Relationship Id="rId12" Type="http://schemas.openxmlformats.org/officeDocument/2006/relationships/theme" Target="../theme/theme27.xml"/><Relationship Id="rId2" Type="http://schemas.openxmlformats.org/officeDocument/2006/relationships/slideLayout" Target="../slideLayouts/slideLayout278.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5" Type="http://schemas.openxmlformats.org/officeDocument/2006/relationships/slideLayout" Target="../slideLayouts/slideLayout281.xml"/><Relationship Id="rId10" Type="http://schemas.openxmlformats.org/officeDocument/2006/relationships/slideLayout" Target="../slideLayouts/slideLayout286.xml"/><Relationship Id="rId4" Type="http://schemas.openxmlformats.org/officeDocument/2006/relationships/slideLayout" Target="../slideLayouts/slideLayout280.xml"/><Relationship Id="rId9" Type="http://schemas.openxmlformats.org/officeDocument/2006/relationships/slideLayout" Target="../slideLayouts/slideLayout28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295.xml"/><Relationship Id="rId13" Type="http://schemas.openxmlformats.org/officeDocument/2006/relationships/image" Target="../media/image1.png"/><Relationship Id="rId3" Type="http://schemas.openxmlformats.org/officeDocument/2006/relationships/slideLayout" Target="../slideLayouts/slideLayout290.xml"/><Relationship Id="rId7" Type="http://schemas.openxmlformats.org/officeDocument/2006/relationships/slideLayout" Target="../slideLayouts/slideLayout294.xml"/><Relationship Id="rId12" Type="http://schemas.openxmlformats.org/officeDocument/2006/relationships/theme" Target="../theme/theme28.xml"/><Relationship Id="rId2" Type="http://schemas.openxmlformats.org/officeDocument/2006/relationships/slideLayout" Target="../slideLayouts/slideLayout289.xml"/><Relationship Id="rId1" Type="http://schemas.openxmlformats.org/officeDocument/2006/relationships/slideLayout" Target="../slideLayouts/slideLayout288.xml"/><Relationship Id="rId6" Type="http://schemas.openxmlformats.org/officeDocument/2006/relationships/slideLayout" Target="../slideLayouts/slideLayout293.xml"/><Relationship Id="rId11" Type="http://schemas.openxmlformats.org/officeDocument/2006/relationships/slideLayout" Target="../slideLayouts/slideLayout298.xml"/><Relationship Id="rId5" Type="http://schemas.openxmlformats.org/officeDocument/2006/relationships/slideLayout" Target="../slideLayouts/slideLayout292.xml"/><Relationship Id="rId10" Type="http://schemas.openxmlformats.org/officeDocument/2006/relationships/slideLayout" Target="../slideLayouts/slideLayout297.xml"/><Relationship Id="rId4" Type="http://schemas.openxmlformats.org/officeDocument/2006/relationships/slideLayout" Target="../slideLayouts/slideLayout291.xml"/><Relationship Id="rId9" Type="http://schemas.openxmlformats.org/officeDocument/2006/relationships/slideLayout" Target="../slideLayouts/slideLayout29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06.xml"/><Relationship Id="rId3" Type="http://schemas.openxmlformats.org/officeDocument/2006/relationships/slideLayout" Target="../slideLayouts/slideLayout301.xml"/><Relationship Id="rId7" Type="http://schemas.openxmlformats.org/officeDocument/2006/relationships/slideLayout" Target="../slideLayouts/slideLayout305.xml"/><Relationship Id="rId12" Type="http://schemas.openxmlformats.org/officeDocument/2006/relationships/theme" Target="../theme/theme29.xml"/><Relationship Id="rId2" Type="http://schemas.openxmlformats.org/officeDocument/2006/relationships/slideLayout" Target="../slideLayouts/slideLayout300.xml"/><Relationship Id="rId1" Type="http://schemas.openxmlformats.org/officeDocument/2006/relationships/slideLayout" Target="../slideLayouts/slideLayout299.xml"/><Relationship Id="rId6" Type="http://schemas.openxmlformats.org/officeDocument/2006/relationships/slideLayout" Target="../slideLayouts/slideLayout304.xml"/><Relationship Id="rId11" Type="http://schemas.openxmlformats.org/officeDocument/2006/relationships/slideLayout" Target="../slideLayouts/slideLayout309.xml"/><Relationship Id="rId5" Type="http://schemas.openxmlformats.org/officeDocument/2006/relationships/slideLayout" Target="../slideLayouts/slideLayout303.xml"/><Relationship Id="rId10" Type="http://schemas.openxmlformats.org/officeDocument/2006/relationships/slideLayout" Target="../slideLayouts/slideLayout308.xml"/><Relationship Id="rId4" Type="http://schemas.openxmlformats.org/officeDocument/2006/relationships/slideLayout" Target="../slideLayouts/slideLayout302.xml"/><Relationship Id="rId9" Type="http://schemas.openxmlformats.org/officeDocument/2006/relationships/slideLayout" Target="../slideLayouts/slideLayout30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0.xml.rels><?xml version="1.0" encoding="UTF-8" standalone="yes"?>
<Relationships xmlns="http://schemas.openxmlformats.org/package/2006/relationships"><Relationship Id="rId8" Type="http://schemas.openxmlformats.org/officeDocument/2006/relationships/theme" Target="../theme/theme30.xml"/><Relationship Id="rId3" Type="http://schemas.openxmlformats.org/officeDocument/2006/relationships/slideLayout" Target="../slideLayouts/slideLayout312.xml"/><Relationship Id="rId7" Type="http://schemas.openxmlformats.org/officeDocument/2006/relationships/slideLayout" Target="../slideLayouts/slideLayout316.xml"/><Relationship Id="rId2" Type="http://schemas.openxmlformats.org/officeDocument/2006/relationships/slideLayout" Target="../slideLayouts/slideLayout311.xml"/><Relationship Id="rId1" Type="http://schemas.openxmlformats.org/officeDocument/2006/relationships/slideLayout" Target="../slideLayouts/slideLayout310.xml"/><Relationship Id="rId6" Type="http://schemas.openxmlformats.org/officeDocument/2006/relationships/slideLayout" Target="../slideLayouts/slideLayout315.xml"/><Relationship Id="rId5" Type="http://schemas.openxmlformats.org/officeDocument/2006/relationships/slideLayout" Target="../slideLayouts/slideLayout314.xml"/><Relationship Id="rId4" Type="http://schemas.openxmlformats.org/officeDocument/2006/relationships/slideLayout" Target="../slideLayouts/slideLayout313.xml"/><Relationship Id="rId9" Type="http://schemas.openxmlformats.org/officeDocument/2006/relationships/image" Target="../media/image7.jpg"/></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24.xml"/><Relationship Id="rId13" Type="http://schemas.openxmlformats.org/officeDocument/2006/relationships/slideLayout" Target="../slideLayouts/slideLayout329.xml"/><Relationship Id="rId3" Type="http://schemas.openxmlformats.org/officeDocument/2006/relationships/slideLayout" Target="../slideLayouts/slideLayout319.xml"/><Relationship Id="rId7" Type="http://schemas.openxmlformats.org/officeDocument/2006/relationships/slideLayout" Target="../slideLayouts/slideLayout323.xml"/><Relationship Id="rId12" Type="http://schemas.openxmlformats.org/officeDocument/2006/relationships/slideLayout" Target="../slideLayouts/slideLayout328.xml"/><Relationship Id="rId2" Type="http://schemas.openxmlformats.org/officeDocument/2006/relationships/slideLayout" Target="../slideLayouts/slideLayout318.xml"/><Relationship Id="rId1" Type="http://schemas.openxmlformats.org/officeDocument/2006/relationships/slideLayout" Target="../slideLayouts/slideLayout317.xml"/><Relationship Id="rId6" Type="http://schemas.openxmlformats.org/officeDocument/2006/relationships/slideLayout" Target="../slideLayouts/slideLayout322.xml"/><Relationship Id="rId11" Type="http://schemas.openxmlformats.org/officeDocument/2006/relationships/slideLayout" Target="../slideLayouts/slideLayout327.xml"/><Relationship Id="rId5" Type="http://schemas.openxmlformats.org/officeDocument/2006/relationships/slideLayout" Target="../slideLayouts/slideLayout321.xml"/><Relationship Id="rId10" Type="http://schemas.openxmlformats.org/officeDocument/2006/relationships/slideLayout" Target="../slideLayouts/slideLayout326.xml"/><Relationship Id="rId4" Type="http://schemas.openxmlformats.org/officeDocument/2006/relationships/slideLayout" Target="../slideLayouts/slideLayout320.xml"/><Relationship Id="rId9" Type="http://schemas.openxmlformats.org/officeDocument/2006/relationships/slideLayout" Target="../slideLayouts/slideLayout325.xml"/><Relationship Id="rId14" Type="http://schemas.openxmlformats.org/officeDocument/2006/relationships/theme" Target="../theme/theme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image" Target="../media/image5.emf"/><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image" Target="../media/image4.png"/><Relationship Id="rId2" Type="http://schemas.openxmlformats.org/officeDocument/2006/relationships/slideLayout" Target="../slideLayouts/slideLayout57.xml"/><Relationship Id="rId16" Type="http://schemas.openxmlformats.org/officeDocument/2006/relationships/image" Target="../media/image3.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2.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pn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8.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9.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0"/>
            <a:ext cx="8610600" cy="90872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941076515"/>
      </p:ext>
    </p:extLst>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4174514676"/>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285720" y="6357958"/>
            <a:ext cx="1347679" cy="389938"/>
          </a:xfrm>
          <a:prstGeom prst="rect">
            <a:avLst/>
          </a:prstGeom>
        </p:spPr>
      </p:pic>
    </p:spTree>
    <p:extLst>
      <p:ext uri="{BB962C8B-B14F-4D97-AF65-F5344CB8AC3E}">
        <p14:creationId xmlns:p14="http://schemas.microsoft.com/office/powerpoint/2010/main" val="2503778565"/>
      </p:ext>
    </p:extLst>
  </p:cSld>
  <p:clrMap bg1="lt1" tx1="dk1" bg2="lt2" tx2="dk2" accent1="accent1" accent2="accent2" accent3="accent3" accent4="accent4" accent5="accent5" accent6="accent6" hlink="hlink" folHlink="folHlink"/>
  <p:sldLayoutIdLst>
    <p:sldLayoutId id="2147484523" r:id="rId1"/>
    <p:sldLayoutId id="2147484524" r:id="rId2"/>
    <p:sldLayoutId id="2147484525" r:id="rId3"/>
    <p:sldLayoutId id="2147484526" r:id="rId4"/>
    <p:sldLayoutId id="2147484527" r:id="rId5"/>
    <p:sldLayoutId id="2147484528" r:id="rId6"/>
    <p:sldLayoutId id="2147484529" r:id="rId7"/>
    <p:sldLayoutId id="2147484530" r:id="rId8"/>
    <p:sldLayoutId id="2147484531" r:id="rId9"/>
    <p:sldLayoutId id="2147484532" r:id="rId10"/>
    <p:sldLayoutId id="214748453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2586202913"/>
      </p:ext>
    </p:extLst>
  </p:cSld>
  <p:clrMap bg1="lt1" tx1="dk1" bg2="lt2" tx2="dk2" accent1="accent1" accent2="accent2" accent3="accent3" accent4="accent4" accent5="accent5" accent6="accent6" hlink="hlink" folHlink="folHlink"/>
  <p:sldLayoutIdLst>
    <p:sldLayoutId id="2147484572" r:id="rId1"/>
    <p:sldLayoutId id="2147484573" r:id="rId2"/>
    <p:sldLayoutId id="2147484574" r:id="rId3"/>
    <p:sldLayoutId id="2147484575" r:id="rId4"/>
    <p:sldLayoutId id="2147484576" r:id="rId5"/>
    <p:sldLayoutId id="2147484577" r:id="rId6"/>
    <p:sldLayoutId id="2147484578" r:id="rId7"/>
    <p:sldLayoutId id="2147484579" r:id="rId8"/>
    <p:sldLayoutId id="2147484580" r:id="rId9"/>
    <p:sldLayoutId id="2147484581" r:id="rId10"/>
    <p:sldLayoutId id="214748458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2753442"/>
      </p:ext>
    </p:extLst>
  </p:cSld>
  <p:clrMap bg1="lt1" tx1="dk1" bg2="lt2" tx2="dk2" accent1="accent1" accent2="accent2" accent3="accent3" accent4="accent4" accent5="accent5" accent6="accent6" hlink="hlink" folHlink="folHlink"/>
  <p:sldLayoutIdLst>
    <p:sldLayoutId id="2147484778" r:id="rId1"/>
    <p:sldLayoutId id="2147484779" r:id="rId2"/>
    <p:sldLayoutId id="2147484780" r:id="rId3"/>
    <p:sldLayoutId id="2147484781" r:id="rId4"/>
    <p:sldLayoutId id="2147484782" r:id="rId5"/>
    <p:sldLayoutId id="2147484783" r:id="rId6"/>
    <p:sldLayoutId id="2147484784" r:id="rId7"/>
    <p:sldLayoutId id="2147484785" r:id="rId8"/>
    <p:sldLayoutId id="2147484786" r:id="rId9"/>
    <p:sldLayoutId id="2147484787" r:id="rId10"/>
    <p:sldLayoutId id="214748478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27860052"/>
      </p:ext>
    </p:extLst>
  </p:cSld>
  <p:clrMap bg1="lt1" tx1="dk1" bg2="lt2" tx2="dk2" accent1="accent1" accent2="accent2" accent3="accent3" accent4="accent4" accent5="accent5" accent6="accent6" hlink="hlink" folHlink="folHlink"/>
  <p:sldLayoutIdLst>
    <p:sldLayoutId id="2147484838" r:id="rId1"/>
    <p:sldLayoutId id="2147484839"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2151711694"/>
      </p:ext>
    </p:extLst>
  </p:cSld>
  <p:clrMap bg1="lt1" tx1="dk1" bg2="lt2" tx2="dk2" accent1="accent1" accent2="accent2" accent3="accent3" accent4="accent4" accent5="accent5" accent6="accent6" hlink="hlink" folHlink="folHlink"/>
  <p:sldLayoutIdLst>
    <p:sldLayoutId id="2147484850" r:id="rId1"/>
    <p:sldLayoutId id="2147484851" r:id="rId2"/>
    <p:sldLayoutId id="2147484852" r:id="rId3"/>
    <p:sldLayoutId id="2147484853" r:id="rId4"/>
    <p:sldLayoutId id="2147484854" r:id="rId5"/>
    <p:sldLayoutId id="2147484855" r:id="rId6"/>
    <p:sldLayoutId id="2147484856" r:id="rId7"/>
    <p:sldLayoutId id="2147484857" r:id="rId8"/>
    <p:sldLayoutId id="2147484858" r:id="rId9"/>
    <p:sldLayoutId id="2147484859" r:id="rId10"/>
    <p:sldLayoutId id="2147484860"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3691673417"/>
      </p:ext>
    </p:extLst>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1079760595"/>
      </p:ext>
    </p:extLst>
  </p:cSld>
  <p:clrMap bg1="lt1" tx1="dk1" bg2="lt2" tx2="dk2" accent1="accent1" accent2="accent2" accent3="accent3" accent4="accent4" accent5="accent5" accent6="accent6" hlink="hlink" folHlink="folHlink"/>
  <p:sldLayoutIdLst>
    <p:sldLayoutId id="2147484874" r:id="rId1"/>
    <p:sldLayoutId id="2147484875" r:id="rId2"/>
    <p:sldLayoutId id="2147484876" r:id="rId3"/>
    <p:sldLayoutId id="2147484877" r:id="rId4"/>
    <p:sldLayoutId id="2147484878" r:id="rId5"/>
    <p:sldLayoutId id="2147484879" r:id="rId6"/>
    <p:sldLayoutId id="2147484880" r:id="rId7"/>
    <p:sldLayoutId id="2147484881" r:id="rId8"/>
    <p:sldLayoutId id="2147484882" r:id="rId9"/>
    <p:sldLayoutId id="2147484883" r:id="rId10"/>
    <p:sldLayoutId id="2147484884"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62"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43363"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charset="0"/>
              </a:defRPr>
            </a:lvl1pPr>
          </a:lstStyle>
          <a:p>
            <a:pPr fontAlgn="base">
              <a:spcBef>
                <a:spcPct val="0"/>
              </a:spcBef>
              <a:spcAft>
                <a:spcPct val="0"/>
              </a:spcAft>
              <a:defRPr/>
            </a:pPr>
            <a:r>
              <a:rPr lang="en-US">
                <a:ea typeface="ＭＳ Ｐゴシック" charset="0"/>
                <a:cs typeface="ＭＳ Ｐゴシック" charset="0"/>
              </a:rPr>
              <a:t>Juan Gómez Luna Peking University. Beijing, September 7, 2015 </a:t>
            </a: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defRPr>
            </a:lvl1pPr>
          </a:lstStyle>
          <a:p>
            <a:pPr fontAlgn="base">
              <a:spcBef>
                <a:spcPct val="0"/>
              </a:spcBef>
              <a:spcAft>
                <a:spcPct val="0"/>
              </a:spcAft>
              <a:defRPr/>
            </a:pPr>
            <a:fld id="{12B59C95-9F24-CC4B-832C-1D8C21792A43}" type="slidenum">
              <a:rPr lang="en-US">
                <a:ea typeface="ＭＳ Ｐゴシック" charset="0"/>
                <a:cs typeface="ＭＳ Ｐゴシック" charset="0"/>
              </a:rPr>
              <a:pPr fontAlgn="base">
                <a:spcBef>
                  <a:spcPct val="0"/>
                </a:spcBef>
                <a:spcAft>
                  <a:spcPct val="0"/>
                </a:spcAft>
                <a:defRPr/>
              </a:pPr>
              <a:t>‹#›</a:t>
            </a:fld>
            <a:endParaRPr lang="en-US">
              <a:ea typeface="ＭＳ Ｐゴシック" charset="0"/>
              <a:cs typeface="ＭＳ Ｐゴシック" charset="0"/>
            </a:endParaRPr>
          </a:p>
        </p:txBody>
      </p:sp>
      <p:sp>
        <p:nvSpPr>
          <p:cNvPr id="143366"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43367"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43368"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55159085"/>
      </p:ext>
    </p:extLst>
  </p:cSld>
  <p:clrMap bg1="lt1" tx1="dk1" bg2="lt2" tx2="dk2" accent1="accent1" accent2="accent2" accent3="accent3" accent4="accent4" accent5="accent5" accent6="accent6" hlink="hlink" folHlink="folHlink"/>
  <p:sldLayoutIdLst>
    <p:sldLayoutId id="2147484970" r:id="rId1"/>
    <p:sldLayoutId id="2147484971" r:id="rId2"/>
    <p:sldLayoutId id="2147484972" r:id="rId3"/>
    <p:sldLayoutId id="2147484973" r:id="rId4"/>
    <p:sldLayoutId id="2147484974" r:id="rId5"/>
    <p:sldLayoutId id="2147484975" r:id="rId6"/>
    <p:sldLayoutId id="2147484976" r:id="rId7"/>
    <p:sldLayoutId id="2147484977" r:id="rId8"/>
    <p:sldLayoutId id="2147484978" r:id="rId9"/>
    <p:sldLayoutId id="2147484979" r:id="rId10"/>
    <p:sldLayoutId id="2147484980" r:id="rId11"/>
    <p:sldLayoutId id="2147484981" r:id="rId12"/>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858009255"/>
      </p:ext>
    </p:extLst>
  </p:cSld>
  <p:clrMap bg1="lt1" tx1="dk1" bg2="lt2" tx2="dk2" accent1="accent1" accent2="accent2" accent3="accent3" accent4="accent4" accent5="accent5" accent6="accent6" hlink="hlink" folHlink="folHlink"/>
  <p:sldLayoutIdLst>
    <p:sldLayoutId id="2147485411" r:id="rId1"/>
    <p:sldLayoutId id="2147485412" r:id="rId2"/>
    <p:sldLayoutId id="2147485413" r:id="rId3"/>
    <p:sldLayoutId id="2147485414" r:id="rId4"/>
    <p:sldLayoutId id="2147485415" r:id="rId5"/>
    <p:sldLayoutId id="2147485416" r:id="rId6"/>
    <p:sldLayoutId id="2147485417" r:id="rId7"/>
    <p:sldLayoutId id="2147485418" r:id="rId8"/>
    <p:sldLayoutId id="2147485419" r:id="rId9"/>
    <p:sldLayoutId id="2147485420" r:id="rId10"/>
    <p:sldLayoutId id="214748542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15848122"/>
      </p:ext>
    </p:extLst>
  </p:cSld>
  <p:clrMap bg1="lt1" tx1="dk1" bg2="lt2" tx2="dk2" accent1="accent1" accent2="accent2" accent3="accent3" accent4="accent4" accent5="accent5" accent6="accent6" hlink="hlink" folHlink="folHlink"/>
  <p:sldLayoutIdLst>
    <p:sldLayoutId id="2147485521" r:id="rId1"/>
    <p:sldLayoutId id="2147485522" r:id="rId2"/>
    <p:sldLayoutId id="2147485523" r:id="rId3"/>
    <p:sldLayoutId id="2147485524" r:id="rId4"/>
    <p:sldLayoutId id="2147485525" r:id="rId5"/>
    <p:sldLayoutId id="2147485526" r:id="rId6"/>
    <p:sldLayoutId id="2147485527" r:id="rId7"/>
    <p:sldLayoutId id="2147485528" r:id="rId8"/>
    <p:sldLayoutId id="2147485529" r:id="rId9"/>
    <p:sldLayoutId id="2147485530" r:id="rId10"/>
    <p:sldLayoutId id="214748553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75632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1921638257"/>
      </p:ext>
    </p:extLst>
  </p:cSld>
  <p:clrMap bg1="lt1" tx1="dk1" bg2="lt2" tx2="dk2" accent1="accent1" accent2="accent2" accent3="accent3" accent4="accent4" accent5="accent5" accent6="accent6" hlink="hlink" folHlink="folHlink"/>
  <p:sldLayoutIdLst>
    <p:sldLayoutId id="2147485533" r:id="rId1"/>
    <p:sldLayoutId id="2147485534" r:id="rId2"/>
    <p:sldLayoutId id="2147485535" r:id="rId3"/>
    <p:sldLayoutId id="2147485536" r:id="rId4"/>
    <p:sldLayoutId id="2147485537" r:id="rId5"/>
    <p:sldLayoutId id="2147485538" r:id="rId6"/>
    <p:sldLayoutId id="2147485539" r:id="rId7"/>
    <p:sldLayoutId id="2147485540" r:id="rId8"/>
    <p:sldLayoutId id="2147485541" r:id="rId9"/>
    <p:sldLayoutId id="2147485542" r:id="rId10"/>
    <p:sldLayoutId id="214748554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2826778"/>
      </p:ext>
    </p:extLst>
  </p:cSld>
  <p:clrMap bg1="lt1" tx1="dk1" bg2="lt2" tx2="dk2" accent1="accent1" accent2="accent2" accent3="accent3" accent4="accent4" accent5="accent5" accent6="accent6" hlink="hlink" folHlink="folHlink"/>
  <p:sldLayoutIdLst>
    <p:sldLayoutId id="2147485666" r:id="rId1"/>
    <p:sldLayoutId id="2147485667" r:id="rId2"/>
    <p:sldLayoutId id="2147485668" r:id="rId3"/>
    <p:sldLayoutId id="2147485669" r:id="rId4"/>
    <p:sldLayoutId id="2147485670" r:id="rId5"/>
    <p:sldLayoutId id="2147485671" r:id="rId6"/>
    <p:sldLayoutId id="2147485672" r:id="rId7"/>
    <p:sldLayoutId id="2147485673" r:id="rId8"/>
    <p:sldLayoutId id="2147485674" r:id="rId9"/>
    <p:sldLayoutId id="2147485675" r:id="rId10"/>
    <p:sldLayoutId id="2147485676" r:id="rId11"/>
    <p:sldLayoutId id="2147485677" r:id="rId12"/>
  </p:sldLayoutIdLs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r>
              <a:rPr lang="en-US">
                <a:solidFill>
                  <a:srgbClr val="000000"/>
                </a:solidFill>
                <a:ea typeface="ＭＳ Ｐゴシック" charset="0"/>
                <a:cs typeface="ＭＳ Ｐゴシック" charset="0"/>
              </a:rPr>
              <a:t>Juan Gómez Luna Peking University. Beijing, September 7, 2015 </a:t>
            </a: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448738813"/>
      </p:ext>
    </p:extLst>
  </p:cSld>
  <p:clrMap bg1="lt1" tx1="dk1" bg2="lt2" tx2="dk2" accent1="accent1" accent2="accent2" accent3="accent3" accent4="accent4" accent5="accent5" accent6="accent6" hlink="hlink" folHlink="folHlink"/>
  <p:sldLayoutIdLst>
    <p:sldLayoutId id="2147485715" r:id="rId1"/>
    <p:sldLayoutId id="2147485716" r:id="rId2"/>
    <p:sldLayoutId id="2147485717" r:id="rId3"/>
    <p:sldLayoutId id="2147485718" r:id="rId4"/>
    <p:sldLayoutId id="2147485719" r:id="rId5"/>
    <p:sldLayoutId id="2147485720" r:id="rId6"/>
    <p:sldLayoutId id="2147485721" r:id="rId7"/>
    <p:sldLayoutId id="2147485722" r:id="rId8"/>
    <p:sldLayoutId id="2147485723" r:id="rId9"/>
    <p:sldLayoutId id="2147485724" r:id="rId10"/>
    <p:sldLayoutId id="2147485725" r:id="rId11"/>
    <p:sldLayoutId id="2147485726" r:id="rId12"/>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457200" y="6453336"/>
            <a:ext cx="2133600" cy="268139"/>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3"/>
          </p:nvPr>
        </p:nvSpPr>
        <p:spPr>
          <a:xfrm>
            <a:off x="3124200" y="6453336"/>
            <a:ext cx="2895600" cy="268139"/>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1"/>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4"/>
          </p:nvPr>
        </p:nvSpPr>
        <p:spPr>
          <a:xfrm>
            <a:off x="6553200" y="6453336"/>
            <a:ext cx="2133600" cy="268139"/>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1"/>
            <a:fld id="{4BEDD84E-25D4-4983-8AA1-2863C96F08D9}" type="slidenum">
              <a:rPr lang="ko-KR" altLang="en-US" smtClean="0">
                <a:solidFill>
                  <a:prstClr val="black">
                    <a:tint val="75000"/>
                  </a:prstClr>
                </a:solidFill>
                <a:latin typeface="Calibri"/>
                <a:ea typeface="나눔고딕"/>
              </a:rPr>
              <a:pPr latinLnBrk="1"/>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377926446"/>
      </p:ext>
    </p:extLst>
  </p:cSld>
  <p:clrMap bg1="lt1" tx1="dk1" bg2="lt2" tx2="dk2" accent1="accent1" accent2="accent2" accent3="accent3" accent4="accent4" accent5="accent5" accent6="accent6" hlink="hlink" folHlink="folHlink"/>
  <p:sldLayoutIdLst>
    <p:sldLayoutId id="2147486473" r:id="rId1"/>
    <p:sldLayoutId id="2147486474" r:id="rId2"/>
    <p:sldLayoutId id="2147486475" r:id="rId3"/>
    <p:sldLayoutId id="2147486476" r:id="rId4"/>
    <p:sldLayoutId id="2147486477" r:id="rId5"/>
    <p:sldLayoutId id="2147486478" r:id="rId6"/>
    <p:sldLayoutId id="2147486479" r:id="rId7"/>
  </p:sldLayoutIdLst>
  <p:hf hdr="0" ftr="0" dt="0"/>
  <p:txStyles>
    <p:titleStyle>
      <a:lvl1pPr algn="ctr" defTabSz="914400" rtl="0" eaLnBrk="1" latinLnBrk="1" hangingPunct="1">
        <a:spcBef>
          <a:spcPct val="0"/>
        </a:spcBef>
        <a:buNone/>
        <a:defRPr sz="4000" b="1" kern="1200">
          <a:solidFill>
            <a:schemeClr val="tx1"/>
          </a:solidFill>
          <a:latin typeface="+mj-lt"/>
          <a:ea typeface="+mj-ea"/>
          <a:cs typeface="+mj-cs"/>
        </a:defRPr>
      </a:lvl1pPr>
    </p:titleStyle>
    <p:bodyStyle>
      <a:lvl1pPr marL="342900" indent="-342900" algn="l" defTabSz="914400" rtl="0" eaLnBrk="1" latinLnBrk="1" hangingPunct="1">
        <a:spcBef>
          <a:spcPts val="5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1" hangingPunct="1">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1" hangingPunct="1">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218258153"/>
      </p:ext>
    </p:extLst>
  </p:cSld>
  <p:clrMap bg1="lt1" tx1="dk1" bg2="lt2" tx2="dk2" accent1="accent1" accent2="accent2" accent3="accent3" accent4="accent4" accent5="accent5" accent6="accent6" hlink="hlink" folHlink="folHlink"/>
  <p:sldLayoutIdLst>
    <p:sldLayoutId id="2147486595" r:id="rId1"/>
    <p:sldLayoutId id="2147486596" r:id="rId2"/>
    <p:sldLayoutId id="2147486597" r:id="rId3"/>
    <p:sldLayoutId id="2147486598" r:id="rId4"/>
    <p:sldLayoutId id="2147486599" r:id="rId5"/>
    <p:sldLayoutId id="2147486600" r:id="rId6"/>
    <p:sldLayoutId id="2147486601" r:id="rId7"/>
    <p:sldLayoutId id="2147486602" r:id="rId8"/>
    <p:sldLayoutId id="2147486603" r:id="rId9"/>
    <p:sldLayoutId id="2147486604" r:id="rId10"/>
    <p:sldLayoutId id="2147486605"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107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3107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B223C560-0E5F-EA4E-BC8F-576A57968152}" type="slidenum">
              <a:rPr lang="en-US" altLang="en-US"/>
              <a:pPr>
                <a:defRPr/>
              </a:pPr>
              <a:t>‹#›</a:t>
            </a:fld>
            <a:endParaRPr lang="en-US" altLang="en-US"/>
          </a:p>
        </p:txBody>
      </p:sp>
      <p:sp>
        <p:nvSpPr>
          <p:cNvPr id="13107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3107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31080" name="Picture 7" descr="safari.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993472234"/>
      </p:ext>
    </p:extLst>
  </p:cSld>
  <p:clrMap bg1="lt1" tx1="dk1" bg2="lt2" tx2="dk2" accent1="accent1" accent2="accent2" accent3="accent3" accent4="accent4" accent5="accent5" accent6="accent6" hlink="hlink" folHlink="folHlink"/>
  <p:sldLayoutIdLst>
    <p:sldLayoutId id="2147487121" r:id="rId1"/>
    <p:sldLayoutId id="2147487122" r:id="rId2"/>
    <p:sldLayoutId id="2147487123" r:id="rId3"/>
    <p:sldLayoutId id="2147487124" r:id="rId4"/>
    <p:sldLayoutId id="2147487125" r:id="rId5"/>
    <p:sldLayoutId id="2147487126" r:id="rId6"/>
    <p:sldLayoutId id="2147487127" r:id="rId7"/>
    <p:sldLayoutId id="2147487128" r:id="rId8"/>
    <p:sldLayoutId id="2147487129" r:id="rId9"/>
    <p:sldLayoutId id="2147487130" r:id="rId10"/>
    <p:sldLayoutId id="2147487131"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998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69987"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EFC36330-171D-874A-B302-CA3D70443983}" type="slidenum">
              <a:rPr lang="en-US" altLang="en-US"/>
              <a:pPr>
                <a:defRPr/>
              </a:pPr>
              <a:t>‹#›</a:t>
            </a:fld>
            <a:endParaRPr lang="en-US" altLang="en-US"/>
          </a:p>
        </p:txBody>
      </p:sp>
      <p:sp>
        <p:nvSpPr>
          <p:cNvPr id="169990"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69991"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69992" name="Picture 7" descr="safari.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73560839"/>
      </p:ext>
    </p:extLst>
  </p:cSld>
  <p:clrMap bg1="lt1" tx1="dk1" bg2="lt2" tx2="dk2" accent1="accent1" accent2="accent2" accent3="accent3" accent4="accent4" accent5="accent5" accent6="accent6" hlink="hlink" folHlink="folHlink"/>
  <p:sldLayoutIdLst>
    <p:sldLayoutId id="2147487195" r:id="rId1"/>
    <p:sldLayoutId id="2147487196" r:id="rId2"/>
    <p:sldLayoutId id="2147487197" r:id="rId3"/>
    <p:sldLayoutId id="2147487198" r:id="rId4"/>
    <p:sldLayoutId id="2147487199" r:id="rId5"/>
    <p:sldLayoutId id="2147487200" r:id="rId6"/>
    <p:sldLayoutId id="2147487201" r:id="rId7"/>
    <p:sldLayoutId id="2147487202" r:id="rId8"/>
    <p:sldLayoutId id="2147487203" r:id="rId9"/>
    <p:sldLayoutId id="2147487204" r:id="rId10"/>
    <p:sldLayoutId id="2147487205"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3891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72694B9D-8BFE-654E-8D86-2D1B27ECA5D0}" type="slidenum">
              <a:rPr lang="en-US" altLang="en-US"/>
              <a:pPr>
                <a:defRPr/>
              </a:pPr>
              <a:t>‹#›</a:t>
            </a:fld>
            <a:endParaRPr lang="en-US" altLang="en-US"/>
          </a:p>
        </p:txBody>
      </p:sp>
      <p:sp>
        <p:nvSpPr>
          <p:cNvPr id="3891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3891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237550987"/>
      </p:ext>
    </p:extLst>
  </p:cSld>
  <p:clrMap bg1="lt1" tx1="dk1" bg2="lt2" tx2="dk2" accent1="accent1" accent2="accent2" accent3="accent3" accent4="accent4" accent5="accent5" accent6="accent6" hlink="hlink" folHlink="folHlink"/>
  <p:sldLayoutIdLst>
    <p:sldLayoutId id="2147487207" r:id="rId1"/>
    <p:sldLayoutId id="2147487208" r:id="rId2"/>
    <p:sldLayoutId id="2147487209" r:id="rId3"/>
    <p:sldLayoutId id="2147487210" r:id="rId4"/>
    <p:sldLayoutId id="2147487211" r:id="rId5"/>
    <p:sldLayoutId id="2147487212" r:id="rId6"/>
    <p:sldLayoutId id="2147487213" r:id="rId7"/>
    <p:sldLayoutId id="2147487214" r:id="rId8"/>
    <p:sldLayoutId id="2147487215" r:id="rId9"/>
    <p:sldLayoutId id="2147487216" r:id="rId10"/>
    <p:sldLayoutId id="2147487217"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48319655"/>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 y="5940044"/>
            <a:ext cx="9137276" cy="917956"/>
          </a:xfrm>
          <a:prstGeom prst="rect">
            <a:avLst/>
          </a:prstGeom>
        </p:spPr>
      </p:pic>
      <p:sp>
        <p:nvSpPr>
          <p:cNvPr id="3" name="TextBox 2"/>
          <p:cNvSpPr txBox="1"/>
          <p:nvPr userDrawn="1"/>
        </p:nvSpPr>
        <p:spPr>
          <a:xfrm>
            <a:off x="1475515" y="6266514"/>
            <a:ext cx="365395" cy="260199"/>
          </a:xfrm>
          <a:prstGeom prst="rect">
            <a:avLst/>
          </a:prstGeom>
          <a:noFill/>
        </p:spPr>
        <p:txBody>
          <a:bodyPr wrap="square" rtlCol="0">
            <a:spAutoFit/>
          </a:bodyPr>
          <a:lstStyle/>
          <a:p>
            <a:pPr algn="ctr"/>
            <a:fld id="{44EFFFBF-6C01-4E08-A626-9BFEFD748859}" type="slidenum">
              <a:rPr lang="en-US" sz="1091" smtClean="0">
                <a:solidFill>
                  <a:schemeClr val="bg1"/>
                </a:solidFill>
                <a:latin typeface="Arial Narrow" panose="020B0606020202030204" pitchFamily="34" charset="0"/>
                <a:cs typeface="Arial" panose="020B0604020202020204" pitchFamily="34" charset="0"/>
              </a:rPr>
              <a:pPr algn="ctr"/>
              <a:t>‹#›</a:t>
            </a:fld>
            <a:endParaRPr lang="en-US" sz="1091" dirty="0">
              <a:solidFill>
                <a:schemeClr val="bg1"/>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1797392956"/>
      </p:ext>
    </p:extLst>
  </p:cSld>
  <p:clrMap bg1="lt1" tx1="dk1" bg2="lt2" tx2="dk2" accent1="accent1" accent2="accent2" accent3="accent3" accent4="accent4" accent5="accent5" accent6="accent6" hlink="hlink" folHlink="folHlink"/>
  <p:sldLayoutIdLst>
    <p:sldLayoutId id="2147487220" r:id="rId1"/>
    <p:sldLayoutId id="2147487221" r:id="rId2"/>
    <p:sldLayoutId id="2147487222" r:id="rId3"/>
    <p:sldLayoutId id="2147487223" r:id="rId4"/>
    <p:sldLayoutId id="2147487224" r:id="rId5"/>
    <p:sldLayoutId id="2147487225" r:id="rId6"/>
    <p:sldLayoutId id="2147487226" r:id="rId7"/>
  </p:sldLayoutIdLst>
  <p:hf hdr="0" ftr="0"/>
  <p:txStyles>
    <p:titleStyle>
      <a:lvl1pPr algn="ctr" defTabSz="463075" rtl="0" eaLnBrk="1" latinLnBrk="0" hangingPunct="1">
        <a:spcBef>
          <a:spcPct val="0"/>
        </a:spcBef>
        <a:buNone/>
        <a:defRPr sz="4454" kern="1200">
          <a:solidFill>
            <a:schemeClr val="tx1"/>
          </a:solidFill>
          <a:latin typeface="+mj-lt"/>
          <a:ea typeface="+mj-ea"/>
          <a:cs typeface="+mj-cs"/>
        </a:defRPr>
      </a:lvl1pPr>
    </p:titleStyle>
    <p:bodyStyle>
      <a:lvl1pPr marL="347306" indent="-347306" algn="l" defTabSz="463075" rtl="0" eaLnBrk="1" latinLnBrk="0" hangingPunct="1">
        <a:spcBef>
          <a:spcPct val="20000"/>
        </a:spcBef>
        <a:buFont typeface="Arial"/>
        <a:buChar char="•"/>
        <a:defRPr sz="3272" kern="1200">
          <a:solidFill>
            <a:schemeClr val="tx1"/>
          </a:solidFill>
          <a:latin typeface="+mn-lt"/>
          <a:ea typeface="+mn-ea"/>
          <a:cs typeface="+mn-cs"/>
        </a:defRPr>
      </a:lvl1pPr>
      <a:lvl2pPr marL="752498" indent="-289423" algn="l" defTabSz="463075" rtl="0" eaLnBrk="1" latinLnBrk="0" hangingPunct="1">
        <a:spcBef>
          <a:spcPct val="20000"/>
        </a:spcBef>
        <a:buFont typeface="Arial"/>
        <a:buChar char="–"/>
        <a:defRPr sz="2817" kern="1200">
          <a:solidFill>
            <a:schemeClr val="tx1"/>
          </a:solidFill>
          <a:latin typeface="+mn-lt"/>
          <a:ea typeface="+mn-ea"/>
          <a:cs typeface="+mn-cs"/>
        </a:defRPr>
      </a:lvl2pPr>
      <a:lvl3pPr marL="1157689" indent="-231538" algn="l" defTabSz="463075" rtl="0" eaLnBrk="1" latinLnBrk="0" hangingPunct="1">
        <a:spcBef>
          <a:spcPct val="20000"/>
        </a:spcBef>
        <a:buFont typeface="Arial"/>
        <a:buChar char="•"/>
        <a:defRPr sz="2455" kern="1200">
          <a:solidFill>
            <a:schemeClr val="tx1"/>
          </a:solidFill>
          <a:latin typeface="+mn-lt"/>
          <a:ea typeface="+mn-ea"/>
          <a:cs typeface="+mn-cs"/>
        </a:defRPr>
      </a:lvl3pPr>
      <a:lvl4pPr marL="1620764" indent="-231538" algn="l" defTabSz="463075" rtl="0" eaLnBrk="1" latinLnBrk="0" hangingPunct="1">
        <a:spcBef>
          <a:spcPct val="20000"/>
        </a:spcBef>
        <a:buFont typeface="Arial"/>
        <a:buChar char="–"/>
        <a:defRPr sz="2000" kern="1200">
          <a:solidFill>
            <a:schemeClr val="tx1"/>
          </a:solidFill>
          <a:latin typeface="+mn-lt"/>
          <a:ea typeface="+mn-ea"/>
          <a:cs typeface="+mn-cs"/>
        </a:defRPr>
      </a:lvl4pPr>
      <a:lvl5pPr marL="2083839" indent="-231538" algn="l" defTabSz="463075" rtl="0" eaLnBrk="1" latinLnBrk="0" hangingPunct="1">
        <a:spcBef>
          <a:spcPct val="20000"/>
        </a:spcBef>
        <a:buFont typeface="Arial"/>
        <a:buChar char="»"/>
        <a:defRPr sz="2000" kern="1200">
          <a:solidFill>
            <a:schemeClr val="tx1"/>
          </a:solidFill>
          <a:latin typeface="+mn-lt"/>
          <a:ea typeface="+mn-ea"/>
          <a:cs typeface="+mn-cs"/>
        </a:defRPr>
      </a:lvl5pPr>
      <a:lvl6pPr marL="2546914" indent="-231538" algn="l" defTabSz="463075" rtl="0" eaLnBrk="1" latinLnBrk="0" hangingPunct="1">
        <a:spcBef>
          <a:spcPct val="20000"/>
        </a:spcBef>
        <a:buFont typeface="Arial"/>
        <a:buChar char="•"/>
        <a:defRPr sz="2000" kern="1200">
          <a:solidFill>
            <a:schemeClr val="tx1"/>
          </a:solidFill>
          <a:latin typeface="+mn-lt"/>
          <a:ea typeface="+mn-ea"/>
          <a:cs typeface="+mn-cs"/>
        </a:defRPr>
      </a:lvl6pPr>
      <a:lvl7pPr marL="3009990" indent="-231538" algn="l" defTabSz="463075" rtl="0" eaLnBrk="1" latinLnBrk="0" hangingPunct="1">
        <a:spcBef>
          <a:spcPct val="20000"/>
        </a:spcBef>
        <a:buFont typeface="Arial"/>
        <a:buChar char="•"/>
        <a:defRPr sz="2000" kern="1200">
          <a:solidFill>
            <a:schemeClr val="tx1"/>
          </a:solidFill>
          <a:latin typeface="+mn-lt"/>
          <a:ea typeface="+mn-ea"/>
          <a:cs typeface="+mn-cs"/>
        </a:defRPr>
      </a:lvl7pPr>
      <a:lvl8pPr marL="3473066" indent="-231538" algn="l" defTabSz="463075" rtl="0" eaLnBrk="1" latinLnBrk="0" hangingPunct="1">
        <a:spcBef>
          <a:spcPct val="20000"/>
        </a:spcBef>
        <a:buFont typeface="Arial"/>
        <a:buChar char="•"/>
        <a:defRPr sz="2000" kern="1200">
          <a:solidFill>
            <a:schemeClr val="tx1"/>
          </a:solidFill>
          <a:latin typeface="+mn-lt"/>
          <a:ea typeface="+mn-ea"/>
          <a:cs typeface="+mn-cs"/>
        </a:defRPr>
      </a:lvl8pPr>
      <a:lvl9pPr marL="3936140" indent="-231538" algn="l" defTabSz="463075"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63075" rtl="0" eaLnBrk="1" latinLnBrk="0" hangingPunct="1">
        <a:defRPr sz="1818" kern="1200">
          <a:solidFill>
            <a:schemeClr val="tx1"/>
          </a:solidFill>
          <a:latin typeface="+mn-lt"/>
          <a:ea typeface="+mn-ea"/>
          <a:cs typeface="+mn-cs"/>
        </a:defRPr>
      </a:lvl1pPr>
      <a:lvl2pPr marL="463075" algn="l" defTabSz="463075" rtl="0" eaLnBrk="1" latinLnBrk="0" hangingPunct="1">
        <a:defRPr sz="1818" kern="1200">
          <a:solidFill>
            <a:schemeClr val="tx1"/>
          </a:solidFill>
          <a:latin typeface="+mn-lt"/>
          <a:ea typeface="+mn-ea"/>
          <a:cs typeface="+mn-cs"/>
        </a:defRPr>
      </a:lvl2pPr>
      <a:lvl3pPr marL="926151" algn="l" defTabSz="463075" rtl="0" eaLnBrk="1" latinLnBrk="0" hangingPunct="1">
        <a:defRPr sz="1818" kern="1200">
          <a:solidFill>
            <a:schemeClr val="tx1"/>
          </a:solidFill>
          <a:latin typeface="+mn-lt"/>
          <a:ea typeface="+mn-ea"/>
          <a:cs typeface="+mn-cs"/>
        </a:defRPr>
      </a:lvl3pPr>
      <a:lvl4pPr marL="1389226" algn="l" defTabSz="463075" rtl="0" eaLnBrk="1" latinLnBrk="0" hangingPunct="1">
        <a:defRPr sz="1818" kern="1200">
          <a:solidFill>
            <a:schemeClr val="tx1"/>
          </a:solidFill>
          <a:latin typeface="+mn-lt"/>
          <a:ea typeface="+mn-ea"/>
          <a:cs typeface="+mn-cs"/>
        </a:defRPr>
      </a:lvl4pPr>
      <a:lvl5pPr marL="1852301" algn="l" defTabSz="463075" rtl="0" eaLnBrk="1" latinLnBrk="0" hangingPunct="1">
        <a:defRPr sz="1818" kern="1200">
          <a:solidFill>
            <a:schemeClr val="tx1"/>
          </a:solidFill>
          <a:latin typeface="+mn-lt"/>
          <a:ea typeface="+mn-ea"/>
          <a:cs typeface="+mn-cs"/>
        </a:defRPr>
      </a:lvl5pPr>
      <a:lvl6pPr marL="2315377" algn="l" defTabSz="463075" rtl="0" eaLnBrk="1" latinLnBrk="0" hangingPunct="1">
        <a:defRPr sz="1818" kern="1200">
          <a:solidFill>
            <a:schemeClr val="tx1"/>
          </a:solidFill>
          <a:latin typeface="+mn-lt"/>
          <a:ea typeface="+mn-ea"/>
          <a:cs typeface="+mn-cs"/>
        </a:defRPr>
      </a:lvl6pPr>
      <a:lvl7pPr marL="2778451" algn="l" defTabSz="463075" rtl="0" eaLnBrk="1" latinLnBrk="0" hangingPunct="1">
        <a:defRPr sz="1818" kern="1200">
          <a:solidFill>
            <a:schemeClr val="tx1"/>
          </a:solidFill>
          <a:latin typeface="+mn-lt"/>
          <a:ea typeface="+mn-ea"/>
          <a:cs typeface="+mn-cs"/>
        </a:defRPr>
      </a:lvl7pPr>
      <a:lvl8pPr marL="3241528" algn="l" defTabSz="463075" rtl="0" eaLnBrk="1" latinLnBrk="0" hangingPunct="1">
        <a:defRPr sz="1818" kern="1200">
          <a:solidFill>
            <a:schemeClr val="tx1"/>
          </a:solidFill>
          <a:latin typeface="+mn-lt"/>
          <a:ea typeface="+mn-ea"/>
          <a:cs typeface="+mn-cs"/>
        </a:defRPr>
      </a:lvl8pPr>
      <a:lvl9pPr marL="3704603" algn="l" defTabSz="463075" rtl="0" eaLnBrk="1" latinLnBrk="0" hangingPunct="1">
        <a:defRPr sz="1818"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5666" name="Rectangle 1026">
            <a:extLst>
              <a:ext uri="{FF2B5EF4-FFF2-40B4-BE49-F238E27FC236}">
                <a16:creationId xmlns:a16="http://schemas.microsoft.com/office/drawing/2014/main" id="{767842EF-2E87-9649-8E4C-4EF07515E69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625667" name="Rectangle 1027">
            <a:extLst>
              <a:ext uri="{FF2B5EF4-FFF2-40B4-BE49-F238E27FC236}">
                <a16:creationId xmlns:a16="http://schemas.microsoft.com/office/drawing/2014/main" id="{7F46E882-405C-294F-A176-5EB4B6E5E8E2}"/>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955FDDD-00C5-1D4C-912E-1BDB0E3BD33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2C1267A1-BE40-C34F-A587-D92B7D4A5D5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defRPr>
            </a:lvl1pPr>
          </a:lstStyle>
          <a:p>
            <a:pPr>
              <a:defRPr/>
            </a:pPr>
            <a:fld id="{B1C60925-3F6D-0244-A63C-8428EA4EFD07}" type="slidenum">
              <a:rPr lang="en-US" altLang="en-US"/>
              <a:pPr>
                <a:defRPr/>
              </a:pPr>
              <a:t>‹#›</a:t>
            </a:fld>
            <a:endParaRPr lang="en-US" altLang="en-US"/>
          </a:p>
        </p:txBody>
      </p:sp>
      <p:sp>
        <p:nvSpPr>
          <p:cNvPr id="625670" name="Line 1032">
            <a:extLst>
              <a:ext uri="{FF2B5EF4-FFF2-40B4-BE49-F238E27FC236}">
                <a16:creationId xmlns:a16="http://schemas.microsoft.com/office/drawing/2014/main" id="{BEFE2080-76AE-4B40-AEAD-392FD767B104}"/>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671" name="Line 1033">
            <a:extLst>
              <a:ext uri="{FF2B5EF4-FFF2-40B4-BE49-F238E27FC236}">
                <a16:creationId xmlns:a16="http://schemas.microsoft.com/office/drawing/2014/main" id="{23A53299-EA82-2047-A09E-6BA500656893}"/>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448341335"/>
      </p:ext>
    </p:extLst>
  </p:cSld>
  <p:clrMap bg1="lt1" tx1="dk1" bg2="lt2" tx2="dk2" accent1="accent1" accent2="accent2" accent3="accent3" accent4="accent4" accent5="accent5" accent6="accent6" hlink="hlink" folHlink="folHlink"/>
  <p:sldLayoutIdLst>
    <p:sldLayoutId id="2147487228" r:id="rId1"/>
    <p:sldLayoutId id="2147487229" r:id="rId2"/>
    <p:sldLayoutId id="2147487230" r:id="rId3"/>
    <p:sldLayoutId id="2147487231" r:id="rId4"/>
    <p:sldLayoutId id="2147487232" r:id="rId5"/>
    <p:sldLayoutId id="2147487233" r:id="rId6"/>
    <p:sldLayoutId id="2147487234" r:id="rId7"/>
    <p:sldLayoutId id="2147487235" r:id="rId8"/>
    <p:sldLayoutId id="2147487236" r:id="rId9"/>
    <p:sldLayoutId id="2147487237" r:id="rId10"/>
    <p:sldLayoutId id="2147487238" r:id="rId11"/>
    <p:sldLayoutId id="2147487239" r:id="rId12"/>
    <p:sldLayoutId id="2147487240" r:id="rId13"/>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3951778093"/>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888125"/>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prstClr val="black"/>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pic>
        <p:nvPicPr>
          <p:cNvPr id="6" name="Picture 5"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77287076"/>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hf hdr="0" ftr="0" dt="0"/>
  <p:txStyles>
    <p:titleStyle>
      <a:lvl1pPr algn="l" rtl="0" eaLnBrk="0" fontAlgn="base" hangingPunct="0">
        <a:spcBef>
          <a:spcPct val="0"/>
        </a:spcBef>
        <a:spcAft>
          <a:spcPct val="0"/>
        </a:spcAft>
        <a:defRPr sz="4000">
          <a:solidFill>
            <a:schemeClr val="tx1"/>
          </a:solidFill>
          <a:latin typeface="Times New Roman"/>
          <a:ea typeface="+mj-ea"/>
          <a:cs typeface="Times New Roman"/>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png"/>
          <p:cNvPicPr>
            <a:picLocks noChangeAspect="1"/>
          </p:cNvPicPr>
          <p:nvPr userDrawn="1"/>
        </p:nvPicPr>
        <p:blipFill>
          <a:blip r:embed="rId15"/>
          <a:stretch>
            <a:fillRect/>
          </a:stretch>
        </p:blipFill>
        <p:spPr>
          <a:xfrm>
            <a:off x="4053359" y="264849"/>
            <a:ext cx="5102012" cy="542508"/>
          </a:xfrm>
          <a:prstGeom prst="rect">
            <a:avLst/>
          </a:prstGeom>
        </p:spPr>
      </p:pic>
      <p:sp>
        <p:nvSpPr>
          <p:cNvPr id="8" name="Title Placeholder 1"/>
          <p:cNvSpPr>
            <a:spLocks noGrp="1"/>
          </p:cNvSpPr>
          <p:nvPr>
            <p:ph type="title"/>
          </p:nvPr>
        </p:nvSpPr>
        <p:spPr>
          <a:xfrm>
            <a:off x="299306" y="274638"/>
            <a:ext cx="8387494" cy="532719"/>
          </a:xfrm>
          <a:prstGeom prst="rect">
            <a:avLst/>
          </a:prstGeom>
        </p:spPr>
        <p:txBody>
          <a:bodyPr vert="horz" lIns="91440" tIns="45720" rIns="91440" bIns="45720" rtlCol="0" anchor="ctr">
            <a:noAutofit/>
          </a:bodyPr>
          <a:lstStyle/>
          <a:p>
            <a:r>
              <a:rPr lang="en-US" dirty="0"/>
              <a:t>Click edit Master title style</a:t>
            </a:r>
          </a:p>
        </p:txBody>
      </p:sp>
      <p:pic>
        <p:nvPicPr>
          <p:cNvPr id="9" name="Picture 8" descr="footer.png"/>
          <p:cNvPicPr>
            <a:picLocks noChangeAspect="1"/>
          </p:cNvPicPr>
          <p:nvPr userDrawn="1"/>
        </p:nvPicPr>
        <p:blipFill>
          <a:blip r:embed="rId16"/>
          <a:stretch>
            <a:fillRect/>
          </a:stretch>
        </p:blipFill>
        <p:spPr>
          <a:xfrm>
            <a:off x="-27215" y="6267135"/>
            <a:ext cx="9189720" cy="611833"/>
          </a:xfrm>
          <a:prstGeom prst="rect">
            <a:avLst/>
          </a:prstGeom>
          <a:ln>
            <a:noFill/>
          </a:ln>
        </p:spPr>
      </p:pic>
      <p:pic>
        <p:nvPicPr>
          <p:cNvPr id="10" name="Picture 9" descr="ecelogorb.psd"/>
          <p:cNvPicPr>
            <a:picLocks noChangeAspect="1"/>
          </p:cNvPicPr>
          <p:nvPr userDrawn="1"/>
        </p:nvPicPr>
        <p:blipFill>
          <a:blip r:embed="rId17">
            <a:lum bright="-8000"/>
          </a:blip>
          <a:stretch>
            <a:fillRect/>
          </a:stretch>
        </p:blipFill>
        <p:spPr>
          <a:xfrm>
            <a:off x="193350" y="6294367"/>
            <a:ext cx="2563296" cy="512659"/>
          </a:xfrm>
          <a:prstGeom prst="rect">
            <a:avLst/>
          </a:prstGeom>
          <a:effectLst/>
        </p:spPr>
      </p:pic>
      <p:pic>
        <p:nvPicPr>
          <p:cNvPr id="11" name="Picture 10" descr="CMU_logo_horiz_black.eps"/>
          <p:cNvPicPr>
            <a:picLocks noChangeAspect="1"/>
          </p:cNvPicPr>
          <p:nvPr userDrawn="1"/>
        </p:nvPicPr>
        <p:blipFill>
          <a:blip r:embed="rId18"/>
          <a:stretch>
            <a:fillRect/>
          </a:stretch>
        </p:blipFill>
        <p:spPr>
          <a:xfrm>
            <a:off x="5263668" y="6393688"/>
            <a:ext cx="3714414" cy="337908"/>
          </a:xfrm>
          <a:prstGeom prst="rect">
            <a:avLst/>
          </a:prstGeom>
          <a:effectLst/>
        </p:spPr>
      </p:pic>
    </p:spTree>
    <p:extLst>
      <p:ext uri="{BB962C8B-B14F-4D97-AF65-F5344CB8AC3E}">
        <p14:creationId xmlns:p14="http://schemas.microsoft.com/office/powerpoint/2010/main" val="1092185447"/>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20" r:id="rId10"/>
    <p:sldLayoutId id="2147483921" r:id="rId11"/>
    <p:sldLayoutId id="2147483922" r:id="rId12"/>
    <p:sldLayoutId id="2147483923" r:id="rId13"/>
  </p:sldLayoutIdLst>
  <p:hf hdr="0" ftr="0" dt="0"/>
  <p:txStyles>
    <p:titleStyle>
      <a:lvl1pPr algn="l" defTabSz="457200" rtl="0" eaLnBrk="1" latinLnBrk="0" hangingPunct="1">
        <a:spcBef>
          <a:spcPct val="0"/>
        </a:spcBef>
        <a:buNone/>
        <a:defRPr sz="3600" kern="1200">
          <a:solidFill>
            <a:schemeClr val="tx1"/>
          </a:solidFill>
          <a:latin typeface="Arial"/>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44848149"/>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8721475"/>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hyperlink" Target="https://www.nvidia.com/en-us/data-center/grace-cpu/" TargetMode="External"/><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www.nvidia.com/en-us/data-center/grace-cpu/" TargetMode="Externa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hyperlink" Target="https://safari.ethz.ch/projects_and_seminars/fall2021/doku.php?id=processing_in_memory" TargetMode="External"/><Relationship Id="rId7" Type="http://schemas.openxmlformats.org/officeDocument/2006/relationships/image" Target="../media/image97.png"/><Relationship Id="rId2" Type="http://schemas.openxmlformats.org/officeDocument/2006/relationships/notesSlide" Target="../notesSlides/notesSlide74.xml"/><Relationship Id="rId1" Type="http://schemas.openxmlformats.org/officeDocument/2006/relationships/slideLayout" Target="../slideLayouts/slideLayout2.xml"/><Relationship Id="rId6" Type="http://schemas.openxmlformats.org/officeDocument/2006/relationships/hyperlink" Target="https://youtube.com/playlist?list=PL5Q2soXY2Zi-0NK1C5vi2Zx9nmE_3-cKN" TargetMode="External"/><Relationship Id="rId5" Type="http://schemas.openxmlformats.org/officeDocument/2006/relationships/hyperlink" Target="https://youtube.com/playlist?list=PL5Q2soXY2Zi-841fUYYUK9EsXKhQKRPyX" TargetMode="External"/><Relationship Id="rId4" Type="http://schemas.openxmlformats.org/officeDocument/2006/relationships/hyperlink" Target="https://safari.ethz.ch/projects_and_seminars/spring2022/doku.php?id=processing_in_memory" TargetMode="External"/></Relationships>
</file>

<file path=ppt/slides/_rels/slide104.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hyperlink" Target="https://safari.ethz.ch/projects_and_seminars/fall2021/doku.php?id=processing_in_memory" TargetMode="External"/><Relationship Id="rId7" Type="http://schemas.openxmlformats.org/officeDocument/2006/relationships/image" Target="../media/image99.pn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hyperlink" Target="https://youtube.com/playlist?list=PL5Q2soXY2Zi9XrgXR38IM_FTjmY6h7Gzm" TargetMode="External"/><Relationship Id="rId5" Type="http://schemas.openxmlformats.org/officeDocument/2006/relationships/hyperlink" Target="https://youtube.com/playlist?list=PL5Q2soXY2Zi-841fUYYUK9EsXKhQKRPyX" TargetMode="External"/><Relationship Id="rId4" Type="http://schemas.openxmlformats.org/officeDocument/2006/relationships/hyperlink" Target="https://safari.ethz.ch/projects_and_seminars/spring2022/doku.php?id=heterogeneous_systems" TargetMode="External"/></Relationships>
</file>

<file path=ppt/slides/_rels/slide10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hyperlink" Target="https://safari.ethz.ch/projects_and_seminars/spring2022/doku.php?id=start" TargetMode="External"/></Relationships>
</file>

<file path=ppt/slides/_rels/slide106.xml.rels><?xml version="1.0" encoding="UTF-8" standalone="yes"?>
<Relationships xmlns="http://schemas.openxmlformats.org/package/2006/relationships"><Relationship Id="rId3" Type="http://schemas.openxmlformats.org/officeDocument/2006/relationships/hyperlink" Target="https://www.youtube.com/c/OnurMutluLectures/playlists" TargetMode="External"/><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youtu.be/cvP1aH31ar4"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www.nvidia.com/en-us/data-center/grace-cpu/"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41.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1.emf"/></Relationships>
</file>

<file path=ppt/slides/_rels/slide4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38.emf"/><Relationship Id="rId13" Type="http://schemas.openxmlformats.org/officeDocument/2006/relationships/image" Target="../media/image42.emf"/><Relationship Id="rId18" Type="http://schemas.openxmlformats.org/officeDocument/2006/relationships/image" Target="../media/image47.emf"/><Relationship Id="rId3" Type="http://schemas.openxmlformats.org/officeDocument/2006/relationships/image" Target="../media/image33.emf"/><Relationship Id="rId21" Type="http://schemas.openxmlformats.org/officeDocument/2006/relationships/image" Target="../media/image50.emf"/><Relationship Id="rId7" Type="http://schemas.openxmlformats.org/officeDocument/2006/relationships/image" Target="../media/image37.emf"/><Relationship Id="rId12" Type="http://schemas.openxmlformats.org/officeDocument/2006/relationships/image" Target="../media/image41.emf"/><Relationship Id="rId17" Type="http://schemas.openxmlformats.org/officeDocument/2006/relationships/image" Target="../media/image46.emf"/><Relationship Id="rId2" Type="http://schemas.openxmlformats.org/officeDocument/2006/relationships/notesSlide" Target="../notesSlides/notesSlide43.xml"/><Relationship Id="rId16" Type="http://schemas.openxmlformats.org/officeDocument/2006/relationships/image" Target="../media/image45.emf"/><Relationship Id="rId20" Type="http://schemas.openxmlformats.org/officeDocument/2006/relationships/image" Target="../media/image49.emf"/><Relationship Id="rId1" Type="http://schemas.openxmlformats.org/officeDocument/2006/relationships/slideLayout" Target="../slideLayouts/slideLayout2.xml"/><Relationship Id="rId6" Type="http://schemas.openxmlformats.org/officeDocument/2006/relationships/image" Target="../media/image36.emf"/><Relationship Id="rId11" Type="http://schemas.openxmlformats.org/officeDocument/2006/relationships/image" Target="../media/image40.emf"/><Relationship Id="rId24" Type="http://schemas.openxmlformats.org/officeDocument/2006/relationships/image" Target="../media/image53.emf"/><Relationship Id="rId5" Type="http://schemas.openxmlformats.org/officeDocument/2006/relationships/image" Target="../media/image35.emf"/><Relationship Id="rId15" Type="http://schemas.openxmlformats.org/officeDocument/2006/relationships/image" Target="../media/image44.emf"/><Relationship Id="rId23" Type="http://schemas.openxmlformats.org/officeDocument/2006/relationships/image" Target="../media/image52.emf"/><Relationship Id="rId10" Type="http://schemas.openxmlformats.org/officeDocument/2006/relationships/image" Target="../media/image39.emf"/><Relationship Id="rId19" Type="http://schemas.openxmlformats.org/officeDocument/2006/relationships/image" Target="../media/image48.emf"/><Relationship Id="rId4" Type="http://schemas.openxmlformats.org/officeDocument/2006/relationships/image" Target="../media/image34.emf"/><Relationship Id="rId9" Type="http://schemas.openxmlformats.org/officeDocument/2006/relationships/image" Target="../media/image30.emf"/><Relationship Id="rId14" Type="http://schemas.openxmlformats.org/officeDocument/2006/relationships/image" Target="../media/image43.emf"/><Relationship Id="rId22" Type="http://schemas.openxmlformats.org/officeDocument/2006/relationships/image" Target="../media/image5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youtu.be/X74BLPO8tT4" TargetMode="Externa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61.emf"/><Relationship Id="rId5" Type="http://schemas.openxmlformats.org/officeDocument/2006/relationships/image" Target="../media/image60.emf"/><Relationship Id="rId4" Type="http://schemas.openxmlformats.org/officeDocument/2006/relationships/image" Target="../media/image59.emf"/></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65.emf"/><Relationship Id="rId5" Type="http://schemas.openxmlformats.org/officeDocument/2006/relationships/image" Target="../media/image64.emf"/><Relationship Id="rId4" Type="http://schemas.openxmlformats.org/officeDocument/2006/relationships/image" Target="../media/image63.emf"/></Relationships>
</file>

<file path=ppt/slides/_rels/slide71.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65.emf"/></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67.emf"/></Relationships>
</file>

<file path=ppt/slides/_rels/slide74.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71.emf"/><Relationship Id="rId5" Type="http://schemas.openxmlformats.org/officeDocument/2006/relationships/image" Target="../media/image70.emf"/><Relationship Id="rId4" Type="http://schemas.openxmlformats.org/officeDocument/2006/relationships/image" Target="../media/image69.emf"/></Relationships>
</file>

<file path=ppt/slides/_rels/slide7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8" Type="http://schemas.openxmlformats.org/officeDocument/2006/relationships/chart" Target="../charts/chart10.xml"/><Relationship Id="rId13" Type="http://schemas.openxmlformats.org/officeDocument/2006/relationships/chart" Target="../charts/chart15.xml"/><Relationship Id="rId18" Type="http://schemas.openxmlformats.org/officeDocument/2006/relationships/chart" Target="../charts/chart20.xml"/><Relationship Id="rId3" Type="http://schemas.openxmlformats.org/officeDocument/2006/relationships/chart" Target="../charts/chart5.xml"/><Relationship Id="rId21" Type="http://schemas.openxmlformats.org/officeDocument/2006/relationships/chart" Target="../charts/chart23.xml"/><Relationship Id="rId7" Type="http://schemas.openxmlformats.org/officeDocument/2006/relationships/chart" Target="../charts/chart9.xml"/><Relationship Id="rId12" Type="http://schemas.openxmlformats.org/officeDocument/2006/relationships/chart" Target="../charts/chart14.xml"/><Relationship Id="rId17" Type="http://schemas.openxmlformats.org/officeDocument/2006/relationships/chart" Target="../charts/chart19.xml"/><Relationship Id="rId2" Type="http://schemas.openxmlformats.org/officeDocument/2006/relationships/chart" Target="../charts/chart4.xml"/><Relationship Id="rId16" Type="http://schemas.openxmlformats.org/officeDocument/2006/relationships/chart" Target="../charts/chart18.xml"/><Relationship Id="rId20" Type="http://schemas.openxmlformats.org/officeDocument/2006/relationships/chart" Target="../charts/chart22.xml"/><Relationship Id="rId1" Type="http://schemas.openxmlformats.org/officeDocument/2006/relationships/slideLayout" Target="../slideLayouts/slideLayout6.xml"/><Relationship Id="rId6" Type="http://schemas.openxmlformats.org/officeDocument/2006/relationships/chart" Target="../charts/chart8.xml"/><Relationship Id="rId11" Type="http://schemas.openxmlformats.org/officeDocument/2006/relationships/chart" Target="../charts/chart13.xml"/><Relationship Id="rId5" Type="http://schemas.openxmlformats.org/officeDocument/2006/relationships/chart" Target="../charts/chart7.xml"/><Relationship Id="rId15" Type="http://schemas.openxmlformats.org/officeDocument/2006/relationships/chart" Target="../charts/chart17.xml"/><Relationship Id="rId10" Type="http://schemas.openxmlformats.org/officeDocument/2006/relationships/chart" Target="../charts/chart12.xml"/><Relationship Id="rId19" Type="http://schemas.openxmlformats.org/officeDocument/2006/relationships/chart" Target="../charts/chart21.xml"/><Relationship Id="rId4" Type="http://schemas.openxmlformats.org/officeDocument/2006/relationships/chart" Target="../charts/chart6.xml"/><Relationship Id="rId9" Type="http://schemas.openxmlformats.org/officeDocument/2006/relationships/chart" Target="../charts/chart11.xml"/><Relationship Id="rId14" Type="http://schemas.openxmlformats.org/officeDocument/2006/relationships/chart" Target="../charts/chart16.xml"/></Relationships>
</file>

<file path=ppt/slides/_rels/slide79.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png"/></Relationships>
</file>

<file path=ppt/slides/_rels/slide8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81.png"/><Relationship Id="rId4" Type="http://schemas.openxmlformats.org/officeDocument/2006/relationships/image" Target="../media/image80.png"/></Relationships>
</file>

<file path=ppt/slides/_rels/slide8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85.jpeg"/></Relationships>
</file>

<file path=ppt/slides/_rels/slide89.xml.rels><?xml version="1.0" encoding="UTF-8" standalone="yes"?>
<Relationships xmlns="http://schemas.openxmlformats.org/package/2006/relationships"><Relationship Id="rId2" Type="http://schemas.openxmlformats.org/officeDocument/2006/relationships/chart" Target="../charts/chart2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hyperlink" Target="https://icpe2019.spec.org/" TargetMode="External"/><Relationship Id="rId7" Type="http://schemas.openxmlformats.org/officeDocument/2006/relationships/image" Target="../media/image86.png"/><Relationship Id="rId2" Type="http://schemas.openxmlformats.org/officeDocument/2006/relationships/hyperlink" Target="https://people.inf.ethz.ch/omutlu/pub/CPU-FPGA-collaborative-execution-strategies_icpe19.pdf" TargetMode="External"/><Relationship Id="rId1" Type="http://schemas.openxmlformats.org/officeDocument/2006/relationships/slideLayout" Target="../slideLayouts/slideLayout7.xml"/><Relationship Id="rId6" Type="http://schemas.openxmlformats.org/officeDocument/2006/relationships/hyperlink" Target="https://github.com/chai-benchmarks/chai-fpga" TargetMode="External"/><Relationship Id="rId5" Type="http://schemas.openxmlformats.org/officeDocument/2006/relationships/hyperlink" Target="https://people.inf.ethz.ch/omutlu/pub/CPU-FPGA-collaborative-execution-strategies_icpe19-talk.pdf" TargetMode="External"/><Relationship Id="rId4" Type="http://schemas.openxmlformats.org/officeDocument/2006/relationships/hyperlink" Target="https://people.inf.ethz.ch/omutlu/pub/CPU-FPGA-collaborative-execution-strategies_icpe19-talk.pptx" TargetMode="External"/></Relationships>
</file>

<file path=ppt/slides/_rels/slide92.xml.rels><?xml version="1.0" encoding="UTF-8" standalone="yes"?>
<Relationships xmlns="http://schemas.openxmlformats.org/package/2006/relationships"><Relationship Id="rId3" Type="http://schemas.openxmlformats.org/officeDocument/2006/relationships/hyperlink" Target="http://isfpga.org/" TargetMode="External"/><Relationship Id="rId2" Type="http://schemas.openxmlformats.org/officeDocument/2006/relationships/hyperlink" Target="https://people.inf.ethz.ch/omutlu/pub/boyi-opencl-execution-model-selection-for-FPGAs_fpga20.pdf" TargetMode="External"/><Relationship Id="rId1" Type="http://schemas.openxmlformats.org/officeDocument/2006/relationships/slideLayout" Target="../slideLayouts/slideLayout7.xml"/><Relationship Id="rId6" Type="http://schemas.openxmlformats.org/officeDocument/2006/relationships/image" Target="../media/image87.png"/><Relationship Id="rId5" Type="http://schemas.openxmlformats.org/officeDocument/2006/relationships/hyperlink" Target="https://people.inf.ethz.ch/omutlu/pub/boyi-opencl-execution-model-selection-for-FPGAs_fpga20-talk.pdf" TargetMode="External"/><Relationship Id="rId4" Type="http://schemas.openxmlformats.org/officeDocument/2006/relationships/hyperlink" Target="https://people.inf.ethz.ch/omutlu/pub/boyi-opencl-execution-model-selection-for-FPGAs_fpga20-talk.pptx" TargetMode="External"/></Relationships>
</file>

<file path=ppt/slides/_rels/slide9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81.png"/><Relationship Id="rId4" Type="http://schemas.openxmlformats.org/officeDocument/2006/relationships/image" Target="../media/image80.png"/></Relationships>
</file>

<file path=ppt/slides/_rels/slide9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9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hyperlink" Target="https://github.com/open-power/snap" TargetMode="External"/></Relationships>
</file>

<file path=ppt/slides/_rels/slide96.xml.rels><?xml version="1.0" encoding="UTF-8" standalone="yes"?>
<Relationships xmlns="http://schemas.openxmlformats.org/package/2006/relationships"><Relationship Id="rId8" Type="http://schemas.openxmlformats.org/officeDocument/2006/relationships/hyperlink" Target="https://www.youtube.com/watch?v=xMiuqUyjkk0" TargetMode="External"/><Relationship Id="rId3" Type="http://schemas.openxmlformats.org/officeDocument/2006/relationships/hyperlink" Target="https://www.fpl2020.org/" TargetMode="External"/><Relationship Id="rId7" Type="http://schemas.openxmlformats.org/officeDocument/2006/relationships/hyperlink" Target="https://people.inf.ethz.ch/omutlu/pub/NERO-near-memory-stencil-acceleration-for-weather_fpl20-lightning-talk.pdf" TargetMode="External"/><Relationship Id="rId2" Type="http://schemas.openxmlformats.org/officeDocument/2006/relationships/hyperlink" Target="https://people.inf.ethz.ch/omutlu/pub/NERO-near-memory-stencil-acceleration-for-weather_fpl20.pdf" TargetMode="External"/><Relationship Id="rId1" Type="http://schemas.openxmlformats.org/officeDocument/2006/relationships/slideLayout" Target="../slideLayouts/slideLayout2.xml"/><Relationship Id="rId6" Type="http://schemas.openxmlformats.org/officeDocument/2006/relationships/hyperlink" Target="https://people.inf.ethz.ch/omutlu/pub/NERO-near-memory-stencil-acceleration-for-weather_fpl20-lightning-talk.pptx" TargetMode="External"/><Relationship Id="rId5" Type="http://schemas.openxmlformats.org/officeDocument/2006/relationships/hyperlink" Target="https://people.inf.ethz.ch/omutlu/pub/NERO-near-memory-stencil-acceleration-for-weather_fpl20-talk.pdf" TargetMode="External"/><Relationship Id="rId4" Type="http://schemas.openxmlformats.org/officeDocument/2006/relationships/hyperlink" Target="https://people.inf.ethz.ch/omutlu/pub/NERO-near-memory-stencil-acceleration-for-weather_fpl20-talk.pptx" TargetMode="External"/><Relationship Id="rId9" Type="http://schemas.openxmlformats.org/officeDocument/2006/relationships/image" Target="../media/image91.png"/></Relationships>
</file>

<file path=ppt/slides/_rels/slide97.xml.rels><?xml version="1.0" encoding="UTF-8" standalone="yes"?>
<Relationships xmlns="http://schemas.openxmlformats.org/package/2006/relationships"><Relationship Id="rId3" Type="http://schemas.openxmlformats.org/officeDocument/2006/relationships/hyperlink" Target="http://www.computer.org/micro/" TargetMode="External"/><Relationship Id="rId2" Type="http://schemas.openxmlformats.org/officeDocument/2006/relationships/hyperlink" Target="https://arxiv.org/pdf/2106.06433.pdf" TargetMode="Externa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98.xml.rels><?xml version="1.0" encoding="UTF-8" standalone="yes"?>
<Relationships xmlns="http://schemas.openxmlformats.org/package/2006/relationships"><Relationship Id="rId3" Type="http://schemas.openxmlformats.org/officeDocument/2006/relationships/hyperlink" Target="https://www.computeexpresslink.org/_files/ugd/0c1418_14c5283e7f3e40f9b2955c7d0f60bebe.pdf" TargetMode="External"/><Relationship Id="rId2" Type="http://schemas.openxmlformats.org/officeDocument/2006/relationships/image" Target="../media/image93.png"/><Relationship Id="rId1" Type="http://schemas.openxmlformats.org/officeDocument/2006/relationships/slideLayout" Target="../slideLayouts/slideLayout318.xml"/></Relationships>
</file>

<file path=ppt/slides/_rels/slide9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 Id="rId5" Type="http://schemas.openxmlformats.org/officeDocument/2006/relationships/hyperlink" Target="https://nvidianews.nvidia.com/news/top-global-systems-makers-accelerate-adoption-of-nvidia-grace-and-grace-hopper" TargetMode="External"/><Relationship Id="rId4" Type="http://schemas.openxmlformats.org/officeDocument/2006/relationships/hyperlink" Target="https://nvidianews.nvidia.com/news/taiwans-tech-titans-adopt-worlds-first-nvidia-grace-cpu-powered-system-design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Dr. Juan Gómez Luna</a:t>
            </a: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16 January 2023</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143000"/>
            <a:ext cx="8458200" cy="2209800"/>
          </a:xfrm>
        </p:spPr>
        <p:txBody>
          <a:bodyPr/>
          <a:lstStyle/>
          <a:p>
            <a:pPr algn="ctr"/>
            <a:r>
              <a:rPr lang="en-US" b="1" dirty="0">
                <a:solidFill>
                  <a:srgbClr val="C00000"/>
                </a:solidFill>
              </a:rPr>
              <a:t>P&amp;S Heterogeneous Systems</a:t>
            </a:r>
            <a:br>
              <a:rPr lang="en-US" sz="1600" b="1" dirty="0">
                <a:solidFill>
                  <a:srgbClr val="C00000"/>
                </a:solidFill>
              </a:rPr>
            </a:br>
            <a:br>
              <a:rPr lang="en-US" sz="1600" b="1" dirty="0">
                <a:solidFill>
                  <a:srgbClr val="C00000"/>
                </a:solidFill>
              </a:rPr>
            </a:br>
            <a:r>
              <a:rPr lang="en-US" sz="4600" dirty="0"/>
              <a:t>Collaborative Computing</a:t>
            </a:r>
            <a:endParaRPr lang="en-US" sz="4600" b="1" dirty="0">
              <a:solidFill>
                <a:srgbClr val="C00000"/>
              </a:solidFill>
            </a:endParaRPr>
          </a:p>
        </p:txBody>
      </p:sp>
    </p:spTree>
    <p:extLst>
      <p:ext uri="{BB962C8B-B14F-4D97-AF65-F5344CB8AC3E}">
        <p14:creationId xmlns:p14="http://schemas.microsoft.com/office/powerpoint/2010/main" val="773590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15008" y="44624"/>
            <a:ext cx="8928992" cy="792088"/>
          </a:xfrm>
        </p:spPr>
        <p:txBody>
          <a:bodyPr>
            <a:normAutofit/>
          </a:bodyPr>
          <a:lstStyle/>
          <a:p>
            <a:r>
              <a:rPr lang="en-US" dirty="0"/>
              <a:t>BFS: Collaborative Implementation (II)</a:t>
            </a:r>
            <a:endParaRPr lang="es-ES_tradnl" dirty="0"/>
          </a:p>
        </p:txBody>
      </p:sp>
      <p:sp>
        <p:nvSpPr>
          <p:cNvPr id="11" name="Marcador de contenido 2"/>
          <p:cNvSpPr>
            <a:spLocks noGrp="1"/>
          </p:cNvSpPr>
          <p:nvPr>
            <p:ph idx="1"/>
          </p:nvPr>
        </p:nvSpPr>
        <p:spPr>
          <a:xfrm>
            <a:off x="251520" y="908720"/>
            <a:ext cx="8229600" cy="4525963"/>
          </a:xfrm>
        </p:spPr>
        <p:txBody>
          <a:bodyPr>
            <a:normAutofit/>
          </a:bodyPr>
          <a:lstStyle/>
          <a:p>
            <a:r>
              <a:rPr lang="en-US" sz="2400" dirty="0"/>
              <a:t>Experimental results</a:t>
            </a:r>
          </a:p>
          <a:p>
            <a:pPr lvl="1"/>
            <a:r>
              <a:rPr lang="en-US" sz="2000" dirty="0"/>
              <a:t>NVIDIA Jetson TX1 (4 ARMv8 CPU cores + 2 GPU cores)</a:t>
            </a:r>
          </a:p>
          <a:p>
            <a:pPr marL="344487" lvl="1" indent="0">
              <a:buNone/>
            </a:pPr>
            <a:endParaRPr lang="en-US" sz="1600" dirty="0"/>
          </a:p>
        </p:txBody>
      </p:sp>
      <p:pic>
        <p:nvPicPr>
          <p:cNvPr id="13" name="Imagen 12" descr="Results_BFSSP.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0800" y="2041748"/>
            <a:ext cx="6502400" cy="3619500"/>
          </a:xfrm>
          <a:prstGeom prst="rect">
            <a:avLst/>
          </a:prstGeom>
        </p:spPr>
      </p:pic>
      <p:grpSp>
        <p:nvGrpSpPr>
          <p:cNvPr id="17" name="Agrupar 16"/>
          <p:cNvGrpSpPr/>
          <p:nvPr/>
        </p:nvGrpSpPr>
        <p:grpSpPr>
          <a:xfrm>
            <a:off x="3059832" y="4129335"/>
            <a:ext cx="648072" cy="330443"/>
            <a:chOff x="3059832" y="4129335"/>
            <a:chExt cx="648072" cy="330443"/>
          </a:xfrm>
        </p:grpSpPr>
        <p:sp>
          <p:nvSpPr>
            <p:cNvPr id="15" name="Abrir llave 14"/>
            <p:cNvSpPr/>
            <p:nvPr/>
          </p:nvSpPr>
          <p:spPr>
            <a:xfrm>
              <a:off x="3347864" y="4365104"/>
              <a:ext cx="360040" cy="94674"/>
            </a:xfrm>
            <a:prstGeom prst="leftBrace">
              <a:avLst/>
            </a:prstGeom>
            <a:ln>
              <a:solidFill>
                <a:schemeClr val="accent6"/>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CuadroTexto 15"/>
            <p:cNvSpPr txBox="1"/>
            <p:nvPr/>
          </p:nvSpPr>
          <p:spPr>
            <a:xfrm>
              <a:off x="3059832" y="4129335"/>
              <a:ext cx="544002" cy="307777"/>
            </a:xfrm>
            <a:prstGeom prst="rect">
              <a:avLst/>
            </a:prstGeom>
            <a:noFill/>
          </p:spPr>
          <p:txBody>
            <a:bodyPr wrap="none" rtlCol="0">
              <a:spAutoFit/>
            </a:bodyPr>
            <a:lstStyle/>
            <a:p>
              <a:r>
                <a:rPr lang="en-US" sz="1400" dirty="0"/>
                <a:t>15%</a:t>
              </a:r>
            </a:p>
          </p:txBody>
        </p:sp>
      </p:grpSp>
      <p:sp>
        <p:nvSpPr>
          <p:cNvPr id="9" name="Marcador de número de diapositiva 3">
            <a:extLst>
              <a:ext uri="{FF2B5EF4-FFF2-40B4-BE49-F238E27FC236}">
                <a16:creationId xmlns:a16="http://schemas.microsoft.com/office/drawing/2014/main" id="{4FC9DF19-C47B-A549-A2F9-52F2F6564204}"/>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10</a:t>
            </a:fld>
            <a:endParaRPr lang="en-US" altLang="en-US"/>
          </a:p>
        </p:txBody>
      </p:sp>
    </p:spTree>
    <p:extLst>
      <p:ext uri="{BB962C8B-B14F-4D97-AF65-F5344CB8AC3E}">
        <p14:creationId xmlns:p14="http://schemas.microsoft.com/office/powerpoint/2010/main" val="21511553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ítulo 3"/>
          <p:cNvSpPr>
            <a:spLocks noGrp="1"/>
          </p:cNvSpPr>
          <p:nvPr>
            <p:ph type="title"/>
          </p:nvPr>
        </p:nvSpPr>
        <p:spPr/>
        <p:txBody>
          <a:bodyPr/>
          <a:lstStyle/>
          <a:p>
            <a:r>
              <a:rPr lang="en-US" altLang="en-US" dirty="0">
                <a:ea typeface="ＭＳ Ｐゴシック" charset="-128"/>
              </a:rPr>
              <a:t>NVIDIA Grace CPU Superchip</a:t>
            </a:r>
          </a:p>
        </p:txBody>
      </p:sp>
      <p:sp>
        <p:nvSpPr>
          <p:cNvPr id="5" name="Marcador de contenido 4"/>
          <p:cNvSpPr>
            <a:spLocks noGrp="1"/>
          </p:cNvSpPr>
          <p:nvPr>
            <p:ph idx="1"/>
          </p:nvPr>
        </p:nvSpPr>
        <p:spPr>
          <a:xfrm>
            <a:off x="228600" y="908720"/>
            <a:ext cx="8610600" cy="3607478"/>
          </a:xfrm>
        </p:spPr>
        <p:txBody>
          <a:bodyPr/>
          <a:lstStyle/>
          <a:p>
            <a:pPr marL="342900" lvl="1" indent="-342900">
              <a:buClr>
                <a:schemeClr val="accent1"/>
              </a:buClr>
              <a:buSzPct val="65000"/>
              <a:buFont typeface="Wingdings" pitchFamily="2" charset="2"/>
              <a:buChar char="n"/>
              <a:defRPr/>
            </a:pPr>
            <a:r>
              <a:rPr lang="en-US" sz="2400" dirty="0">
                <a:ea typeface="+mn-ea"/>
                <a:cs typeface="+mn-cs"/>
              </a:rPr>
              <a:t>144 ARM v9 CPU cores</a:t>
            </a:r>
          </a:p>
          <a:p>
            <a:pPr marL="342900" lvl="1" indent="-342900">
              <a:buClr>
                <a:schemeClr val="accent1"/>
              </a:buClr>
              <a:buSzPct val="65000"/>
              <a:buFont typeface="Wingdings" pitchFamily="2" charset="2"/>
              <a:buChar char="n"/>
              <a:defRPr/>
            </a:pPr>
            <a:r>
              <a:rPr lang="en-US" sz="2400" dirty="0">
                <a:ea typeface="+mn-ea"/>
                <a:cs typeface="+mn-cs"/>
              </a:rPr>
              <a:t>LPDDR5x memory with ECC, 1 TB/s total bandwidth</a:t>
            </a:r>
          </a:p>
          <a:p>
            <a:pPr marL="342900" lvl="1" indent="-342900">
              <a:buClr>
                <a:schemeClr val="accent1"/>
              </a:buClr>
              <a:buSzPct val="65000"/>
              <a:buFont typeface="Wingdings" pitchFamily="2" charset="2"/>
              <a:buChar char="n"/>
              <a:defRPr/>
            </a:pPr>
            <a:r>
              <a:rPr lang="en-US" sz="2400" dirty="0">
                <a:ea typeface="+mn-ea"/>
                <a:cs typeface="+mn-cs"/>
              </a:rPr>
              <a:t>900 GB/s coherent interface (7x faster than PCIe Gen 5)</a:t>
            </a:r>
          </a:p>
          <a:p>
            <a:pPr marL="342900" lvl="1" indent="-342900">
              <a:buClr>
                <a:schemeClr val="accent1"/>
              </a:buClr>
              <a:buSzPct val="65000"/>
              <a:buFont typeface="Wingdings" pitchFamily="2" charset="2"/>
              <a:buChar char="n"/>
              <a:defRPr/>
            </a:pPr>
            <a:endParaRPr lang="en-US" sz="2400" dirty="0">
              <a:ea typeface="+mn-ea"/>
              <a:cs typeface="+mn-cs"/>
            </a:endParaRPr>
          </a:p>
        </p:txBody>
      </p:sp>
      <p:sp>
        <p:nvSpPr>
          <p:cNvPr id="2" name="Slide Number Placeholder 1"/>
          <p:cNvSpPr>
            <a:spLocks noGrp="1"/>
          </p:cNvSpPr>
          <p:nvPr>
            <p:ph type="sldNum" sz="quarter" idx="11"/>
          </p:nvPr>
        </p:nvSpPr>
        <p:spPr/>
        <p:txBody>
          <a:bodyPr/>
          <a:lstStyle/>
          <a:p>
            <a:fld id="{11285301-7C64-3D4A-A11D-A303F06F8BE6}" type="slidenum">
              <a:rPr lang="en-US" altLang="en-US" smtClean="0"/>
              <a:pPr/>
              <a:t>100</a:t>
            </a:fld>
            <a:endParaRPr lang="en-US" altLang="en-US"/>
          </a:p>
        </p:txBody>
      </p:sp>
      <p:pic>
        <p:nvPicPr>
          <p:cNvPr id="1026" name="Picture 2" descr="NVIDIA Grace CPU Superchip">
            <a:extLst>
              <a:ext uri="{FF2B5EF4-FFF2-40B4-BE49-F238E27FC236}">
                <a16:creationId xmlns:a16="http://schemas.microsoft.com/office/drawing/2014/main" id="{C0AD9E2C-A590-2548-B1F9-328DB307F5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1319" y="2492896"/>
            <a:ext cx="6581362" cy="370315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C40D374-A672-9244-B479-B6DE85E13F8A}"/>
              </a:ext>
            </a:extLst>
          </p:cNvPr>
          <p:cNvSpPr txBox="1"/>
          <p:nvPr/>
        </p:nvSpPr>
        <p:spPr>
          <a:xfrm>
            <a:off x="2022713" y="6444044"/>
            <a:ext cx="5098575" cy="338554"/>
          </a:xfrm>
          <a:prstGeom prst="rect">
            <a:avLst/>
          </a:prstGeom>
          <a:noFill/>
        </p:spPr>
        <p:txBody>
          <a:bodyPr wrap="none" rtlCol="0">
            <a:spAutoFit/>
          </a:bodyPr>
          <a:lstStyle/>
          <a:p>
            <a:r>
              <a:rPr lang="en-US" sz="1600" dirty="0">
                <a:solidFill>
                  <a:srgbClr val="0000FF"/>
                </a:solidFill>
                <a:hlinkClick r:id="rId3">
                  <a:extLst>
                    <a:ext uri="{A12FA001-AC4F-418D-AE19-62706E023703}">
                      <ahyp:hlinkClr xmlns:ahyp="http://schemas.microsoft.com/office/drawing/2018/hyperlinkcolor" val="tx"/>
                    </a:ext>
                  </a:extLst>
                </a:hlinkClick>
              </a:rPr>
              <a:t>https://www.nvidia.com/en-us/data-center/grace-cpu/</a:t>
            </a:r>
            <a:endParaRPr lang="en-US" sz="1600" dirty="0">
              <a:solidFill>
                <a:srgbClr val="0000FF"/>
              </a:solidFill>
            </a:endParaRPr>
          </a:p>
        </p:txBody>
      </p:sp>
    </p:spTree>
    <p:extLst>
      <p:ext uri="{BB962C8B-B14F-4D97-AF65-F5344CB8AC3E}">
        <p14:creationId xmlns:p14="http://schemas.microsoft.com/office/powerpoint/2010/main" val="176728667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ítulo 3"/>
          <p:cNvSpPr>
            <a:spLocks noGrp="1"/>
          </p:cNvSpPr>
          <p:nvPr>
            <p:ph type="title"/>
          </p:nvPr>
        </p:nvSpPr>
        <p:spPr/>
        <p:txBody>
          <a:bodyPr/>
          <a:lstStyle/>
          <a:p>
            <a:r>
              <a:rPr lang="en-US" altLang="en-US" dirty="0">
                <a:ea typeface="ＭＳ Ｐゴシック" charset="-128"/>
              </a:rPr>
              <a:t>NVIDIA Grace Hopper Superchip</a:t>
            </a:r>
          </a:p>
        </p:txBody>
      </p:sp>
      <p:sp>
        <p:nvSpPr>
          <p:cNvPr id="5" name="Marcador de contenido 4"/>
          <p:cNvSpPr>
            <a:spLocks noGrp="1"/>
          </p:cNvSpPr>
          <p:nvPr>
            <p:ph idx="1"/>
          </p:nvPr>
        </p:nvSpPr>
        <p:spPr>
          <a:xfrm>
            <a:off x="228600" y="908720"/>
            <a:ext cx="8610600" cy="3607478"/>
          </a:xfrm>
        </p:spPr>
        <p:txBody>
          <a:bodyPr/>
          <a:lstStyle/>
          <a:p>
            <a:pPr marL="342900" lvl="1" indent="-342900">
              <a:buClr>
                <a:schemeClr val="accent1"/>
              </a:buClr>
              <a:buSzPct val="65000"/>
              <a:buFont typeface="Wingdings" pitchFamily="2" charset="2"/>
              <a:buChar char="n"/>
              <a:defRPr/>
            </a:pPr>
            <a:r>
              <a:rPr lang="en-US" sz="2400" dirty="0">
                <a:ea typeface="+mn-ea"/>
                <a:cs typeface="+mn-cs"/>
              </a:rPr>
              <a:t>CPU + GPU</a:t>
            </a:r>
          </a:p>
          <a:p>
            <a:pPr marL="695325" lvl="2" indent="-342900">
              <a:defRPr/>
            </a:pPr>
            <a:r>
              <a:rPr lang="en-US" sz="2200" dirty="0">
                <a:ea typeface="+mn-ea"/>
                <a:cs typeface="+mn-cs"/>
              </a:rPr>
              <a:t>Grace CPU + Hopper GPU</a:t>
            </a:r>
          </a:p>
          <a:p>
            <a:pPr marL="342900" lvl="1" indent="-342900">
              <a:buClr>
                <a:schemeClr val="accent1"/>
              </a:buClr>
              <a:buSzPct val="65000"/>
              <a:buFont typeface="Wingdings" pitchFamily="2" charset="2"/>
              <a:buChar char="n"/>
              <a:defRPr/>
            </a:pPr>
            <a:r>
              <a:rPr lang="en-US" sz="2400" dirty="0">
                <a:ea typeface="+mn-ea"/>
                <a:cs typeface="+mn-cs"/>
              </a:rPr>
              <a:t>900 GB/s coherent interface (7x faster than PCIe Gen 5)</a:t>
            </a:r>
          </a:p>
          <a:p>
            <a:pPr marL="342900" lvl="1" indent="-342900">
              <a:buClr>
                <a:schemeClr val="accent1"/>
              </a:buClr>
              <a:buSzPct val="65000"/>
              <a:buFont typeface="Wingdings" pitchFamily="2" charset="2"/>
              <a:buChar char="n"/>
              <a:defRPr/>
            </a:pPr>
            <a:endParaRPr lang="en-US" sz="2400" dirty="0">
              <a:ea typeface="+mn-ea"/>
              <a:cs typeface="+mn-cs"/>
            </a:endParaRPr>
          </a:p>
        </p:txBody>
      </p:sp>
      <p:sp>
        <p:nvSpPr>
          <p:cNvPr id="2" name="Slide Number Placeholder 1"/>
          <p:cNvSpPr>
            <a:spLocks noGrp="1"/>
          </p:cNvSpPr>
          <p:nvPr>
            <p:ph type="sldNum" sz="quarter" idx="11"/>
          </p:nvPr>
        </p:nvSpPr>
        <p:spPr/>
        <p:txBody>
          <a:bodyPr/>
          <a:lstStyle/>
          <a:p>
            <a:fld id="{11285301-7C64-3D4A-A11D-A303F06F8BE6}" type="slidenum">
              <a:rPr lang="en-US" altLang="en-US" smtClean="0"/>
              <a:pPr/>
              <a:t>101</a:t>
            </a:fld>
            <a:endParaRPr lang="en-US" altLang="en-US"/>
          </a:p>
        </p:txBody>
      </p:sp>
      <p:sp>
        <p:nvSpPr>
          <p:cNvPr id="3" name="TextBox 2">
            <a:extLst>
              <a:ext uri="{FF2B5EF4-FFF2-40B4-BE49-F238E27FC236}">
                <a16:creationId xmlns:a16="http://schemas.microsoft.com/office/drawing/2014/main" id="{FC40D374-A672-9244-B479-B6DE85E13F8A}"/>
              </a:ext>
            </a:extLst>
          </p:cNvPr>
          <p:cNvSpPr txBox="1"/>
          <p:nvPr/>
        </p:nvSpPr>
        <p:spPr>
          <a:xfrm>
            <a:off x="2022713" y="6444044"/>
            <a:ext cx="5098575" cy="338554"/>
          </a:xfrm>
          <a:prstGeom prst="rect">
            <a:avLst/>
          </a:prstGeom>
          <a:noFill/>
        </p:spPr>
        <p:txBody>
          <a:bodyPr wrap="none" rtlCol="0">
            <a:spAutoFit/>
          </a:bodyPr>
          <a:lstStyle/>
          <a:p>
            <a:r>
              <a:rPr lang="en-US" sz="1600" dirty="0">
                <a:solidFill>
                  <a:srgbClr val="0000FF"/>
                </a:solidFill>
                <a:hlinkClick r:id="rId2">
                  <a:extLst>
                    <a:ext uri="{A12FA001-AC4F-418D-AE19-62706E023703}">
                      <ahyp:hlinkClr xmlns:ahyp="http://schemas.microsoft.com/office/drawing/2018/hyperlinkcolor" val="tx"/>
                    </a:ext>
                  </a:extLst>
                </a:hlinkClick>
              </a:rPr>
              <a:t>https://www.nvidia.com/en-us/data-center/grace-cpu/</a:t>
            </a:r>
            <a:endParaRPr lang="en-US" sz="1600" dirty="0">
              <a:solidFill>
                <a:srgbClr val="0000FF"/>
              </a:solidFill>
            </a:endParaRPr>
          </a:p>
        </p:txBody>
      </p:sp>
      <p:pic>
        <p:nvPicPr>
          <p:cNvPr id="2050" name="Picture 2" descr="NVIDIA Grace Hopper Superchip">
            <a:extLst>
              <a:ext uri="{FF2B5EF4-FFF2-40B4-BE49-F238E27FC236}">
                <a16:creationId xmlns:a16="http://schemas.microsoft.com/office/drawing/2014/main" id="{5F260618-BE7A-4A4A-8025-2C989C0F10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3077" y="2492896"/>
            <a:ext cx="6583569" cy="370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22885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ítulo 3"/>
          <p:cNvSpPr>
            <a:spLocks noGrp="1"/>
          </p:cNvSpPr>
          <p:nvPr>
            <p:ph type="title"/>
          </p:nvPr>
        </p:nvSpPr>
        <p:spPr/>
        <p:txBody>
          <a:bodyPr/>
          <a:lstStyle/>
          <a:p>
            <a:r>
              <a:rPr lang="en-US" altLang="en-US" dirty="0">
                <a:ea typeface="ＭＳ Ｐゴシック" charset="-128"/>
              </a:rPr>
              <a:t>Collaborative Computing: Key Takeaways</a:t>
            </a:r>
          </a:p>
        </p:txBody>
      </p:sp>
      <p:sp>
        <p:nvSpPr>
          <p:cNvPr id="5" name="Marcador de contenido 4"/>
          <p:cNvSpPr>
            <a:spLocks noGrp="1"/>
          </p:cNvSpPr>
          <p:nvPr>
            <p:ph idx="1"/>
          </p:nvPr>
        </p:nvSpPr>
        <p:spPr>
          <a:xfrm>
            <a:off x="228600" y="908720"/>
            <a:ext cx="8610600" cy="5194300"/>
          </a:xfrm>
        </p:spPr>
        <p:txBody>
          <a:bodyPr/>
          <a:lstStyle/>
          <a:p>
            <a:pPr marL="342900" lvl="1" indent="-342900">
              <a:buClr>
                <a:schemeClr val="accent1"/>
              </a:buClr>
              <a:buSzPct val="65000"/>
              <a:buFont typeface="Wingdings" pitchFamily="2" charset="2"/>
              <a:buChar char="n"/>
              <a:defRPr/>
            </a:pPr>
            <a:r>
              <a:rPr lang="en-US" sz="2400" dirty="0">
                <a:ea typeface="+mn-ea"/>
                <a:cs typeface="+mn-cs"/>
              </a:rPr>
              <a:t>Possibility of having </a:t>
            </a:r>
            <a:r>
              <a:rPr lang="en-US" sz="2400" dirty="0">
                <a:solidFill>
                  <a:srgbClr val="0070C0"/>
                </a:solidFill>
                <a:ea typeface="+mn-ea"/>
                <a:cs typeface="+mn-cs"/>
              </a:rPr>
              <a:t>several devices collaborating </a:t>
            </a:r>
            <a:r>
              <a:rPr lang="en-US" sz="2400" dirty="0">
                <a:ea typeface="+mn-ea"/>
                <a:cs typeface="+mn-cs"/>
              </a:rPr>
              <a:t>on the same workload</a:t>
            </a:r>
          </a:p>
          <a:p>
            <a:pPr marL="342900" lvl="1" indent="-342900">
              <a:buClr>
                <a:schemeClr val="accent1"/>
              </a:buClr>
              <a:buSzPct val="65000"/>
              <a:buFont typeface="Wingdings" pitchFamily="2" charset="2"/>
              <a:buChar char="n"/>
              <a:defRPr/>
            </a:pPr>
            <a:r>
              <a:rPr lang="en-US" sz="2400" dirty="0">
                <a:ea typeface="+mn-ea"/>
                <a:cs typeface="+mn-cs"/>
              </a:rPr>
              <a:t>And having </a:t>
            </a:r>
            <a:r>
              <a:rPr lang="en-US" sz="2400" dirty="0">
                <a:solidFill>
                  <a:srgbClr val="0070C0"/>
                </a:solidFill>
                <a:ea typeface="+mn-ea"/>
                <a:cs typeface="+mn-cs"/>
              </a:rPr>
              <a:t>the most appropriate cores </a:t>
            </a:r>
            <a:r>
              <a:rPr lang="en-US" sz="2400" dirty="0">
                <a:ea typeface="+mn-ea"/>
                <a:cs typeface="+mn-cs"/>
              </a:rPr>
              <a:t>for each workload, exploiting heterogeneity</a:t>
            </a:r>
          </a:p>
          <a:p>
            <a:pPr marL="342900" lvl="1" indent="-342900">
              <a:buClr>
                <a:schemeClr val="accent1"/>
              </a:buClr>
              <a:buSzPct val="65000"/>
              <a:buFont typeface="Wingdings" pitchFamily="2" charset="2"/>
              <a:buChar char="n"/>
              <a:defRPr/>
            </a:pPr>
            <a:r>
              <a:rPr lang="en-US" sz="2400" dirty="0">
                <a:ea typeface="+mn-ea"/>
                <a:cs typeface="+mn-cs"/>
              </a:rPr>
              <a:t>Easier programming with Unified Memory or Shared Virtual Memory</a:t>
            </a:r>
          </a:p>
          <a:p>
            <a:pPr marL="342900" lvl="1" indent="-342900">
              <a:buClr>
                <a:schemeClr val="accent1"/>
              </a:buClr>
              <a:buSzPct val="65000"/>
              <a:buFont typeface="Wingdings" pitchFamily="2" charset="2"/>
              <a:buChar char="n"/>
              <a:defRPr/>
            </a:pPr>
            <a:r>
              <a:rPr lang="en-US" sz="2400" dirty="0">
                <a:ea typeface="+mn-ea"/>
                <a:cs typeface="+mn-cs"/>
              </a:rPr>
              <a:t>CPU-GPU memory coherence and system-wide atomic operations since NVIDIA Pascal and HSA</a:t>
            </a:r>
          </a:p>
          <a:p>
            <a:pPr lvl="1">
              <a:spcAft>
                <a:spcPts val="600"/>
              </a:spcAft>
              <a:buFont typeface="Wingdings" charset="0"/>
              <a:buChar char="q"/>
              <a:defRPr/>
            </a:pPr>
            <a:r>
              <a:rPr lang="en-US" dirty="0"/>
              <a:t>Fine-grain collaboration</a:t>
            </a:r>
          </a:p>
          <a:p>
            <a:pPr>
              <a:buFont typeface="Wingdings" charset="0"/>
              <a:buChar char="n"/>
              <a:defRPr/>
            </a:pPr>
            <a:endParaRPr lang="en-US" dirty="0"/>
          </a:p>
        </p:txBody>
      </p:sp>
      <p:sp>
        <p:nvSpPr>
          <p:cNvPr id="2" name="Slide Number Placeholder 1"/>
          <p:cNvSpPr>
            <a:spLocks noGrp="1"/>
          </p:cNvSpPr>
          <p:nvPr>
            <p:ph type="sldNum" sz="quarter" idx="11"/>
          </p:nvPr>
        </p:nvSpPr>
        <p:spPr/>
        <p:txBody>
          <a:bodyPr/>
          <a:lstStyle/>
          <a:p>
            <a:fld id="{11285301-7C64-3D4A-A11D-A303F06F8BE6}" type="slidenum">
              <a:rPr lang="en-US" altLang="en-US" smtClean="0"/>
              <a:pPr/>
              <a:t>102</a:t>
            </a:fld>
            <a:endParaRPr lang="en-US" altLang="en-US"/>
          </a:p>
        </p:txBody>
      </p:sp>
    </p:spTree>
    <p:extLst>
      <p:ext uri="{BB962C8B-B14F-4D97-AF65-F5344CB8AC3E}">
        <p14:creationId xmlns:p14="http://schemas.microsoft.com/office/powerpoint/2010/main" val="1952050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4C24F-E3C0-6340-9A7F-5212D7E1F8CD}"/>
              </a:ext>
            </a:extLst>
          </p:cNvPr>
          <p:cNvSpPr>
            <a:spLocks noGrp="1"/>
          </p:cNvSpPr>
          <p:nvPr>
            <p:ph type="title"/>
          </p:nvPr>
        </p:nvSpPr>
        <p:spPr>
          <a:xfrm>
            <a:off x="169011" y="132335"/>
            <a:ext cx="8894602" cy="606084"/>
          </a:xfrm>
        </p:spPr>
        <p:txBody>
          <a:bodyPr>
            <a:noAutofit/>
          </a:bodyPr>
          <a:lstStyle/>
          <a:p>
            <a:r>
              <a:rPr lang="en-US" sz="3800" dirty="0"/>
              <a:t>Processing-in-Memory Course (Spring 2022)</a:t>
            </a:r>
          </a:p>
        </p:txBody>
      </p:sp>
      <p:sp>
        <p:nvSpPr>
          <p:cNvPr id="6" name="Rectangle 5">
            <a:hlinkClick r:id="rId3"/>
            <a:extLst>
              <a:ext uri="{FF2B5EF4-FFF2-40B4-BE49-F238E27FC236}">
                <a16:creationId xmlns:a16="http://schemas.microsoft.com/office/drawing/2014/main" id="{5465C192-4893-AD4D-A97C-499395E42DF0}"/>
              </a:ext>
            </a:extLst>
          </p:cNvPr>
          <p:cNvSpPr/>
          <p:nvPr/>
        </p:nvSpPr>
        <p:spPr>
          <a:xfrm>
            <a:off x="5071306" y="5765194"/>
            <a:ext cx="3948947" cy="400110"/>
          </a:xfrm>
          <a:prstGeom prst="rect">
            <a:avLst/>
          </a:prstGeom>
        </p:spPr>
        <p:txBody>
          <a:bodyPr wrap="square">
            <a:spAutoFit/>
          </a:bodyPr>
          <a:lstStyle/>
          <a:p>
            <a:pPr lvl="0" algn="ctr">
              <a:defRPr/>
            </a:pPr>
            <a:r>
              <a:rPr lang="en-US" sz="1000" dirty="0">
                <a:solidFill>
                  <a:srgbClr val="0000FF"/>
                </a:solidFill>
                <a:ea typeface="ＭＳ Ｐゴシック" panose="020B0600070205080204" pitchFamily="34" charset="-128"/>
                <a:hlinkClick r:id="rId4">
                  <a:extLst>
                    <a:ext uri="{A12FA001-AC4F-418D-AE19-62706E023703}">
                      <ahyp:hlinkClr xmlns:ahyp="http://schemas.microsoft.com/office/drawing/2018/hyperlinkcolor" val="tx"/>
                    </a:ext>
                  </a:extLst>
                </a:hlinkClick>
              </a:rPr>
              <a:t>https://safari.ethz.ch/projects_and_seminars/spring2022/doku.php?id=processing_in_memory</a:t>
            </a:r>
            <a:endParaRPr lang="en-US" sz="1000" dirty="0">
              <a:solidFill>
                <a:srgbClr val="0000FF"/>
              </a:solidFill>
              <a:ea typeface="ＭＳ Ｐゴシック" panose="020B0600070205080204" pitchFamily="34" charset="-128"/>
            </a:endParaRPr>
          </a:p>
        </p:txBody>
      </p:sp>
      <p:sp>
        <p:nvSpPr>
          <p:cNvPr id="8" name="Rectangle 7">
            <a:hlinkClick r:id="rId5"/>
            <a:extLst>
              <a:ext uri="{FF2B5EF4-FFF2-40B4-BE49-F238E27FC236}">
                <a16:creationId xmlns:a16="http://schemas.microsoft.com/office/drawing/2014/main" id="{80BF6774-805A-F446-B196-F40F5ED51380}"/>
              </a:ext>
            </a:extLst>
          </p:cNvPr>
          <p:cNvSpPr/>
          <p:nvPr/>
        </p:nvSpPr>
        <p:spPr>
          <a:xfrm>
            <a:off x="220073" y="6002760"/>
            <a:ext cx="4495943" cy="246221"/>
          </a:xfrm>
          <a:prstGeom prst="rect">
            <a:avLst/>
          </a:prstGeom>
        </p:spPr>
        <p:txBody>
          <a:bodyPr wrap="square">
            <a:spAutoFit/>
          </a:bodyPr>
          <a:lstStyle/>
          <a:p>
            <a:pPr algn="ctr"/>
            <a:r>
              <a:rPr lang="en-US" sz="1000" dirty="0">
                <a:solidFill>
                  <a:srgbClr val="0000FF"/>
                </a:solidFill>
                <a:ea typeface="ＭＳ Ｐゴシック" panose="020B0600070205080204" pitchFamily="34" charset="-128"/>
                <a:hlinkClick r:id="rId6">
                  <a:extLst>
                    <a:ext uri="{A12FA001-AC4F-418D-AE19-62706E023703}">
                      <ahyp:hlinkClr xmlns:ahyp="http://schemas.microsoft.com/office/drawing/2018/hyperlinkcolor" val="tx"/>
                    </a:ext>
                  </a:extLst>
                </a:hlinkClick>
              </a:rPr>
              <a:t>https://youtube.com/playlist?list=PL5Q2soXY2Zi-0NK1C5vi2Zx9nmE_3-cKN</a:t>
            </a:r>
            <a:endParaRPr lang="en-US" sz="1000" dirty="0">
              <a:solidFill>
                <a:srgbClr val="0000FF"/>
              </a:solidFill>
              <a:ea typeface="ＭＳ Ｐゴシック" panose="020B0600070205080204" pitchFamily="34" charset="-128"/>
            </a:endParaRPr>
          </a:p>
        </p:txBody>
      </p:sp>
      <p:sp>
        <p:nvSpPr>
          <p:cNvPr id="10" name="Content Placeholder 2">
            <a:extLst>
              <a:ext uri="{FF2B5EF4-FFF2-40B4-BE49-F238E27FC236}">
                <a16:creationId xmlns:a16="http://schemas.microsoft.com/office/drawing/2014/main" id="{FE43B7B2-0E26-1843-96D5-E844119B5B4A}"/>
              </a:ext>
            </a:extLst>
          </p:cNvPr>
          <p:cNvSpPr>
            <a:spLocks noGrp="1"/>
          </p:cNvSpPr>
          <p:nvPr>
            <p:ph idx="1"/>
          </p:nvPr>
        </p:nvSpPr>
        <p:spPr>
          <a:xfrm>
            <a:off x="169011" y="936172"/>
            <a:ext cx="8894602" cy="5574797"/>
          </a:xfrm>
        </p:spPr>
        <p:txBody>
          <a:bodyPr>
            <a:normAutofit/>
          </a:bodyPr>
          <a:lstStyle/>
          <a:p>
            <a:r>
              <a:rPr lang="en-US" dirty="0"/>
              <a:t>Short weekly lectures</a:t>
            </a:r>
          </a:p>
          <a:p>
            <a:r>
              <a:rPr lang="en-US" dirty="0"/>
              <a:t>Hands-on projects</a:t>
            </a:r>
          </a:p>
        </p:txBody>
      </p:sp>
      <p:pic>
        <p:nvPicPr>
          <p:cNvPr id="4" name="Picture 3">
            <a:extLst>
              <a:ext uri="{FF2B5EF4-FFF2-40B4-BE49-F238E27FC236}">
                <a16:creationId xmlns:a16="http://schemas.microsoft.com/office/drawing/2014/main" id="{87DAF8FA-7D29-4541-9DDA-8FC6F2D73BDF}"/>
              </a:ext>
            </a:extLst>
          </p:cNvPr>
          <p:cNvPicPr>
            <a:picLocks noChangeAspect="1"/>
          </p:cNvPicPr>
          <p:nvPr/>
        </p:nvPicPr>
        <p:blipFill>
          <a:blip r:embed="rId7"/>
          <a:stretch>
            <a:fillRect/>
          </a:stretch>
        </p:blipFill>
        <p:spPr>
          <a:xfrm>
            <a:off x="3705693" y="1196752"/>
            <a:ext cx="5330803" cy="4391772"/>
          </a:xfrm>
          <a:prstGeom prst="rect">
            <a:avLst/>
          </a:prstGeom>
        </p:spPr>
      </p:pic>
      <p:pic>
        <p:nvPicPr>
          <p:cNvPr id="7" name="Picture 6">
            <a:extLst>
              <a:ext uri="{FF2B5EF4-FFF2-40B4-BE49-F238E27FC236}">
                <a16:creationId xmlns:a16="http://schemas.microsoft.com/office/drawing/2014/main" id="{06913BE8-62DF-4C49-A9A4-0427E6A54E4C}"/>
              </a:ext>
            </a:extLst>
          </p:cNvPr>
          <p:cNvPicPr>
            <a:picLocks noChangeAspect="1"/>
          </p:cNvPicPr>
          <p:nvPr/>
        </p:nvPicPr>
        <p:blipFill>
          <a:blip r:embed="rId8"/>
          <a:stretch>
            <a:fillRect/>
          </a:stretch>
        </p:blipFill>
        <p:spPr>
          <a:xfrm>
            <a:off x="169011" y="2833914"/>
            <a:ext cx="4619013" cy="3115366"/>
          </a:xfrm>
          <a:prstGeom prst="rect">
            <a:avLst/>
          </a:prstGeom>
        </p:spPr>
      </p:pic>
    </p:spTree>
    <p:extLst>
      <p:ext uri="{BB962C8B-B14F-4D97-AF65-F5344CB8AC3E}">
        <p14:creationId xmlns:p14="http://schemas.microsoft.com/office/powerpoint/2010/main" val="186882161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4C24F-E3C0-6340-9A7F-5212D7E1F8CD}"/>
              </a:ext>
            </a:extLst>
          </p:cNvPr>
          <p:cNvSpPr>
            <a:spLocks noGrp="1"/>
          </p:cNvSpPr>
          <p:nvPr>
            <p:ph type="title"/>
          </p:nvPr>
        </p:nvSpPr>
        <p:spPr>
          <a:xfrm>
            <a:off x="169011" y="132335"/>
            <a:ext cx="8894602" cy="606084"/>
          </a:xfrm>
        </p:spPr>
        <p:txBody>
          <a:bodyPr>
            <a:noAutofit/>
          </a:bodyPr>
          <a:lstStyle/>
          <a:p>
            <a:r>
              <a:rPr lang="en-US" sz="3800" dirty="0"/>
              <a:t>Heterogeneous Systems Course (Spring 2022)</a:t>
            </a:r>
          </a:p>
        </p:txBody>
      </p:sp>
      <p:sp>
        <p:nvSpPr>
          <p:cNvPr id="6" name="Rectangle 5">
            <a:hlinkClick r:id="rId3"/>
            <a:extLst>
              <a:ext uri="{FF2B5EF4-FFF2-40B4-BE49-F238E27FC236}">
                <a16:creationId xmlns:a16="http://schemas.microsoft.com/office/drawing/2014/main" id="{5465C192-4893-AD4D-A97C-499395E42DF0}"/>
              </a:ext>
            </a:extLst>
          </p:cNvPr>
          <p:cNvSpPr/>
          <p:nvPr/>
        </p:nvSpPr>
        <p:spPr>
          <a:xfrm>
            <a:off x="5071306" y="6004830"/>
            <a:ext cx="3948947" cy="400110"/>
          </a:xfrm>
          <a:prstGeom prst="rect">
            <a:avLst/>
          </a:prstGeom>
        </p:spPr>
        <p:txBody>
          <a:bodyPr wrap="square">
            <a:spAutoFit/>
          </a:bodyPr>
          <a:lstStyle/>
          <a:p>
            <a:pPr lvl="0" algn="ctr">
              <a:defRPr/>
            </a:pPr>
            <a:r>
              <a:rPr lang="en-US" sz="1000" dirty="0">
                <a:solidFill>
                  <a:srgbClr val="0000FF"/>
                </a:solidFill>
                <a:hlinkClick r:id="rId4">
                  <a:extLst>
                    <a:ext uri="{A12FA001-AC4F-418D-AE19-62706E023703}">
                      <ahyp:hlinkClr xmlns:ahyp="http://schemas.microsoft.com/office/drawing/2018/hyperlinkcolor" val="tx"/>
                    </a:ext>
                  </a:extLst>
                </a:hlinkClick>
              </a:rPr>
              <a:t>https://safari.ethz.ch/projects_and_seminars/spring2022/doku.php?id=heterogeneous_systems</a:t>
            </a:r>
            <a:endParaRPr lang="en-US" sz="1000" dirty="0">
              <a:solidFill>
                <a:srgbClr val="0000FF"/>
              </a:solidFill>
            </a:endParaRPr>
          </a:p>
        </p:txBody>
      </p:sp>
      <p:sp>
        <p:nvSpPr>
          <p:cNvPr id="8" name="Rectangle 7">
            <a:hlinkClick r:id="rId5"/>
            <a:extLst>
              <a:ext uri="{FF2B5EF4-FFF2-40B4-BE49-F238E27FC236}">
                <a16:creationId xmlns:a16="http://schemas.microsoft.com/office/drawing/2014/main" id="{80BF6774-805A-F446-B196-F40F5ED51380}"/>
              </a:ext>
            </a:extLst>
          </p:cNvPr>
          <p:cNvSpPr/>
          <p:nvPr/>
        </p:nvSpPr>
        <p:spPr>
          <a:xfrm>
            <a:off x="53755" y="6002760"/>
            <a:ext cx="4495943" cy="246221"/>
          </a:xfrm>
          <a:prstGeom prst="rect">
            <a:avLst/>
          </a:prstGeom>
        </p:spPr>
        <p:txBody>
          <a:bodyPr wrap="square">
            <a:spAutoFit/>
          </a:bodyPr>
          <a:lstStyle/>
          <a:p>
            <a:pPr algn="ctr"/>
            <a:r>
              <a:rPr lang="en-US" sz="1000" dirty="0">
                <a:solidFill>
                  <a:srgbClr val="0000FF"/>
                </a:solidFill>
                <a:hlinkClick r:id="rId6">
                  <a:extLst>
                    <a:ext uri="{A12FA001-AC4F-418D-AE19-62706E023703}">
                      <ahyp:hlinkClr xmlns:ahyp="http://schemas.microsoft.com/office/drawing/2018/hyperlinkcolor" val="tx"/>
                    </a:ext>
                  </a:extLst>
                </a:hlinkClick>
              </a:rPr>
              <a:t>https://youtube.com/playlist?list=PL5Q2soXY2Zi9XrgXR38IM_FTjmY6h7Gzm</a:t>
            </a:r>
            <a:endParaRPr lang="en-US" sz="1000" dirty="0">
              <a:solidFill>
                <a:srgbClr val="0000FF"/>
              </a:solidFill>
            </a:endParaRPr>
          </a:p>
        </p:txBody>
      </p:sp>
      <p:sp>
        <p:nvSpPr>
          <p:cNvPr id="10" name="Content Placeholder 2">
            <a:extLst>
              <a:ext uri="{FF2B5EF4-FFF2-40B4-BE49-F238E27FC236}">
                <a16:creationId xmlns:a16="http://schemas.microsoft.com/office/drawing/2014/main" id="{FE43B7B2-0E26-1843-96D5-E844119B5B4A}"/>
              </a:ext>
            </a:extLst>
          </p:cNvPr>
          <p:cNvSpPr>
            <a:spLocks noGrp="1"/>
          </p:cNvSpPr>
          <p:nvPr>
            <p:ph idx="1"/>
          </p:nvPr>
        </p:nvSpPr>
        <p:spPr>
          <a:xfrm>
            <a:off x="169011" y="936172"/>
            <a:ext cx="8894602" cy="5574797"/>
          </a:xfrm>
        </p:spPr>
        <p:txBody>
          <a:bodyPr>
            <a:normAutofit/>
          </a:bodyPr>
          <a:lstStyle/>
          <a:p>
            <a:r>
              <a:rPr lang="en-US" dirty="0"/>
              <a:t>Short weekly lectures</a:t>
            </a:r>
          </a:p>
          <a:p>
            <a:r>
              <a:rPr lang="en-US" dirty="0"/>
              <a:t>Hands-on projects</a:t>
            </a:r>
          </a:p>
        </p:txBody>
      </p:sp>
      <p:sp>
        <p:nvSpPr>
          <p:cNvPr id="11" name="Slide Number Placeholder 3">
            <a:extLst>
              <a:ext uri="{FF2B5EF4-FFF2-40B4-BE49-F238E27FC236}">
                <a16:creationId xmlns:a16="http://schemas.microsoft.com/office/drawing/2014/main" id="{09C80A1D-7D20-7E4D-B2CB-7914F864D4AB}"/>
              </a:ext>
            </a:extLst>
          </p:cNvPr>
          <p:cNvSpPr>
            <a:spLocks noGrp="1"/>
          </p:cNvSpPr>
          <p:nvPr>
            <p:ph type="sldNum" sz="quarter" idx="11"/>
          </p:nvPr>
        </p:nvSpPr>
        <p:spPr>
          <a:xfrm>
            <a:off x="6777038" y="6318250"/>
            <a:ext cx="2133600" cy="45720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CCD1901-9C11-6043-9FD4-59AF4C56F67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104</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3" name="Picture 2">
            <a:extLst>
              <a:ext uri="{FF2B5EF4-FFF2-40B4-BE49-F238E27FC236}">
                <a16:creationId xmlns:a16="http://schemas.microsoft.com/office/drawing/2014/main" id="{89D6688C-F4EA-3D4D-B194-7A75DEFAB3A1}"/>
              </a:ext>
            </a:extLst>
          </p:cNvPr>
          <p:cNvPicPr>
            <a:picLocks noChangeAspect="1"/>
          </p:cNvPicPr>
          <p:nvPr/>
        </p:nvPicPr>
        <p:blipFill>
          <a:blip r:embed="rId7"/>
          <a:stretch>
            <a:fillRect/>
          </a:stretch>
        </p:blipFill>
        <p:spPr>
          <a:xfrm>
            <a:off x="3779912" y="1124744"/>
            <a:ext cx="5256584" cy="4760010"/>
          </a:xfrm>
          <a:prstGeom prst="rect">
            <a:avLst/>
          </a:prstGeom>
        </p:spPr>
      </p:pic>
      <p:pic>
        <p:nvPicPr>
          <p:cNvPr id="5" name="Picture 4">
            <a:extLst>
              <a:ext uri="{FF2B5EF4-FFF2-40B4-BE49-F238E27FC236}">
                <a16:creationId xmlns:a16="http://schemas.microsoft.com/office/drawing/2014/main" id="{D0BCFB64-3F05-4B46-A418-EE42F6322A8E}"/>
              </a:ext>
            </a:extLst>
          </p:cNvPr>
          <p:cNvPicPr>
            <a:picLocks noChangeAspect="1"/>
          </p:cNvPicPr>
          <p:nvPr/>
        </p:nvPicPr>
        <p:blipFill>
          <a:blip r:embed="rId8"/>
          <a:stretch>
            <a:fillRect/>
          </a:stretch>
        </p:blipFill>
        <p:spPr>
          <a:xfrm>
            <a:off x="180449" y="2523323"/>
            <a:ext cx="4463559" cy="3425957"/>
          </a:xfrm>
          <a:prstGeom prst="rect">
            <a:avLst/>
          </a:prstGeom>
        </p:spPr>
      </p:pic>
    </p:spTree>
    <p:extLst>
      <p:ext uri="{BB962C8B-B14F-4D97-AF65-F5344CB8AC3E}">
        <p14:creationId xmlns:p14="http://schemas.microsoft.com/office/powerpoint/2010/main" val="240359375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2DA50F7-D3D8-1845-B205-329E5A26C9BD}"/>
              </a:ext>
            </a:extLst>
          </p:cNvPr>
          <p:cNvPicPr>
            <a:picLocks noChangeAspect="1"/>
          </p:cNvPicPr>
          <p:nvPr/>
        </p:nvPicPr>
        <p:blipFill>
          <a:blip r:embed="rId3"/>
          <a:stretch>
            <a:fillRect/>
          </a:stretch>
        </p:blipFill>
        <p:spPr>
          <a:xfrm>
            <a:off x="4860032" y="4293096"/>
            <a:ext cx="3888432" cy="2030801"/>
          </a:xfrm>
          <a:prstGeom prst="rect">
            <a:avLst/>
          </a:prstGeom>
        </p:spPr>
      </p:pic>
      <p:sp>
        <p:nvSpPr>
          <p:cNvPr id="3" name="Marcador de contenido 2"/>
          <p:cNvSpPr>
            <a:spLocks noGrp="1"/>
          </p:cNvSpPr>
          <p:nvPr>
            <p:ph idx="1"/>
          </p:nvPr>
        </p:nvSpPr>
        <p:spPr>
          <a:xfrm>
            <a:off x="251520" y="908720"/>
            <a:ext cx="8568952" cy="5418856"/>
          </a:xfrm>
        </p:spPr>
        <p:txBody>
          <a:bodyPr>
            <a:normAutofit/>
          </a:bodyPr>
          <a:lstStyle/>
          <a:p>
            <a:r>
              <a:rPr lang="en-US" sz="2000" dirty="0"/>
              <a:t>Understanding and Improving Modern DRAM Performance, Reliability, and Security with Hands-On Experiments</a:t>
            </a:r>
          </a:p>
          <a:p>
            <a:r>
              <a:rPr lang="en-US" sz="2000" dirty="0"/>
              <a:t>Designing and Evaluating Memory Systems and Modern Software Workloads with </a:t>
            </a:r>
            <a:r>
              <a:rPr lang="en-US" sz="2000" dirty="0" err="1"/>
              <a:t>Ramulator</a:t>
            </a:r>
            <a:endParaRPr lang="en-US" sz="2000" dirty="0"/>
          </a:p>
          <a:p>
            <a:r>
              <a:rPr lang="en-US" sz="2000" dirty="0"/>
              <a:t>Accelerating Genome Analysis with FPGAs, GPUs, and New Execution Paradigms</a:t>
            </a:r>
          </a:p>
          <a:p>
            <a:r>
              <a:rPr lang="en-US" sz="2000" dirty="0"/>
              <a:t>Genome Sequencing on Mobile Devices</a:t>
            </a:r>
          </a:p>
          <a:p>
            <a:r>
              <a:rPr lang="en-US" sz="2000" dirty="0"/>
              <a:t>Understanding and Designing Modern NAND Flash-Based Solid-State Drives (SSDs)</a:t>
            </a:r>
          </a:p>
          <a:p>
            <a:r>
              <a:rPr lang="en-US" sz="2000" dirty="0"/>
              <a:t>Intelligent Architectures using Hardware/Software Cooperative Techniques</a:t>
            </a:r>
          </a:p>
        </p:txBody>
      </p:sp>
      <p:sp>
        <p:nvSpPr>
          <p:cNvPr id="6" name="Title 5">
            <a:extLst>
              <a:ext uri="{FF2B5EF4-FFF2-40B4-BE49-F238E27FC236}">
                <a16:creationId xmlns:a16="http://schemas.microsoft.com/office/drawing/2014/main" id="{FA1C0B6F-1B75-384A-863D-8D11F69BFD01}"/>
              </a:ext>
            </a:extLst>
          </p:cNvPr>
          <p:cNvSpPr>
            <a:spLocks noGrp="1"/>
          </p:cNvSpPr>
          <p:nvPr>
            <p:ph type="title"/>
          </p:nvPr>
        </p:nvSpPr>
        <p:spPr>
          <a:xfrm>
            <a:off x="228600" y="0"/>
            <a:ext cx="8915400" cy="908720"/>
          </a:xfrm>
        </p:spPr>
        <p:txBody>
          <a:bodyPr/>
          <a:lstStyle/>
          <a:p>
            <a:r>
              <a:rPr lang="en-US" sz="3200" dirty="0"/>
              <a:t>More P&amp;S Courses: SSDs, Memory, Bioinformatics…</a:t>
            </a:r>
          </a:p>
        </p:txBody>
      </p:sp>
      <p:sp>
        <p:nvSpPr>
          <p:cNvPr id="7" name="Slide Number Placeholder 3">
            <a:extLst>
              <a:ext uri="{FF2B5EF4-FFF2-40B4-BE49-F238E27FC236}">
                <a16:creationId xmlns:a16="http://schemas.microsoft.com/office/drawing/2014/main" id="{4CC080D0-D7E9-FB41-8321-DF0CAB865932}"/>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4" name="TextBox 3">
            <a:extLst>
              <a:ext uri="{FF2B5EF4-FFF2-40B4-BE49-F238E27FC236}">
                <a16:creationId xmlns:a16="http://schemas.microsoft.com/office/drawing/2014/main" id="{C33379E4-D7A2-F84F-A63B-1975EA50D831}"/>
              </a:ext>
            </a:extLst>
          </p:cNvPr>
          <p:cNvSpPr txBox="1"/>
          <p:nvPr/>
        </p:nvSpPr>
        <p:spPr>
          <a:xfrm>
            <a:off x="323528" y="5157192"/>
            <a:ext cx="4320480" cy="584775"/>
          </a:xfrm>
          <a:prstGeom prst="rect">
            <a:avLst/>
          </a:prstGeom>
          <a:noFill/>
        </p:spPr>
        <p:txBody>
          <a:bodyPr wrap="square" rtlCol="0">
            <a:spAutoFit/>
          </a:bodyPr>
          <a:lstStyle/>
          <a:p>
            <a:r>
              <a:rPr lang="en-US" sz="1600" dirty="0">
                <a:solidFill>
                  <a:srgbClr val="0000FF"/>
                </a:solidFill>
                <a:hlinkClick r:id="rId4">
                  <a:extLst>
                    <a:ext uri="{A12FA001-AC4F-418D-AE19-62706E023703}">
                      <ahyp:hlinkClr xmlns:ahyp="http://schemas.microsoft.com/office/drawing/2018/hyperlinkcolor" val="tx"/>
                    </a:ext>
                  </a:extLst>
                </a:hlinkClick>
              </a:rPr>
              <a:t>https://safari.ethz.ch/projects_and_seminars/spring2022/doku.php?id=start</a:t>
            </a:r>
            <a:endParaRPr lang="en-US" sz="1600" dirty="0">
              <a:solidFill>
                <a:srgbClr val="0000FF"/>
              </a:solidFill>
            </a:endParaRPr>
          </a:p>
        </p:txBody>
      </p:sp>
    </p:spTree>
    <p:extLst>
      <p:ext uri="{BB962C8B-B14F-4D97-AF65-F5344CB8AC3E}">
        <p14:creationId xmlns:p14="http://schemas.microsoft.com/office/powerpoint/2010/main" val="80948729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0" y="908720"/>
            <a:ext cx="8568952" cy="5418856"/>
          </a:xfrm>
        </p:spPr>
        <p:txBody>
          <a:bodyPr>
            <a:normAutofit/>
          </a:bodyPr>
          <a:lstStyle/>
          <a:p>
            <a:r>
              <a:rPr lang="en-US" sz="2000" dirty="0"/>
              <a:t>All P&amp;S courses</a:t>
            </a:r>
          </a:p>
          <a:p>
            <a:r>
              <a:rPr lang="en-US" sz="2000" dirty="0"/>
              <a:t>Digital Design and </a:t>
            </a:r>
            <a:r>
              <a:rPr lang="en-US" sz="2000" dirty="0" err="1"/>
              <a:t>CompArch</a:t>
            </a:r>
            <a:r>
              <a:rPr lang="en-US" sz="2000" dirty="0"/>
              <a:t> course</a:t>
            </a:r>
          </a:p>
          <a:p>
            <a:r>
              <a:rPr lang="en-US" sz="2000" dirty="0"/>
              <a:t>Advanced </a:t>
            </a:r>
            <a:r>
              <a:rPr lang="en-US" sz="2000" dirty="0" err="1"/>
              <a:t>CompArch</a:t>
            </a:r>
            <a:r>
              <a:rPr lang="en-US" sz="2000" dirty="0"/>
              <a:t> course</a:t>
            </a:r>
          </a:p>
          <a:p>
            <a:r>
              <a:rPr lang="en-US" sz="2000" dirty="0"/>
              <a:t>Seminar in </a:t>
            </a:r>
            <a:r>
              <a:rPr lang="en-US" sz="2000" dirty="0" err="1"/>
              <a:t>CompArch</a:t>
            </a:r>
            <a:endParaRPr lang="en-US" sz="2000" dirty="0"/>
          </a:p>
        </p:txBody>
      </p:sp>
      <p:sp>
        <p:nvSpPr>
          <p:cNvPr id="6" name="Title 5">
            <a:extLst>
              <a:ext uri="{FF2B5EF4-FFF2-40B4-BE49-F238E27FC236}">
                <a16:creationId xmlns:a16="http://schemas.microsoft.com/office/drawing/2014/main" id="{FA1C0B6F-1B75-384A-863D-8D11F69BFD01}"/>
              </a:ext>
            </a:extLst>
          </p:cNvPr>
          <p:cNvSpPr>
            <a:spLocks noGrp="1"/>
          </p:cNvSpPr>
          <p:nvPr>
            <p:ph type="title"/>
          </p:nvPr>
        </p:nvSpPr>
        <p:spPr/>
        <p:txBody>
          <a:bodyPr/>
          <a:lstStyle/>
          <a:p>
            <a:r>
              <a:rPr lang="en-US" dirty="0"/>
              <a:t>More Resources: </a:t>
            </a:r>
            <a:r>
              <a:rPr lang="en-US" dirty="0" err="1"/>
              <a:t>Onur</a:t>
            </a:r>
            <a:r>
              <a:rPr lang="en-US" dirty="0"/>
              <a:t> </a:t>
            </a:r>
            <a:r>
              <a:rPr lang="en-US" dirty="0" err="1"/>
              <a:t>Mutlu</a:t>
            </a:r>
            <a:r>
              <a:rPr lang="en-US" dirty="0"/>
              <a:t> Lectures</a:t>
            </a:r>
          </a:p>
        </p:txBody>
      </p:sp>
      <p:sp>
        <p:nvSpPr>
          <p:cNvPr id="7" name="Slide Number Placeholder 3">
            <a:extLst>
              <a:ext uri="{FF2B5EF4-FFF2-40B4-BE49-F238E27FC236}">
                <a16:creationId xmlns:a16="http://schemas.microsoft.com/office/drawing/2014/main" id="{4CC080D0-D7E9-FB41-8321-DF0CAB865932}"/>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4" name="TextBox 3">
            <a:extLst>
              <a:ext uri="{FF2B5EF4-FFF2-40B4-BE49-F238E27FC236}">
                <a16:creationId xmlns:a16="http://schemas.microsoft.com/office/drawing/2014/main" id="{C33379E4-D7A2-F84F-A63B-1975EA50D831}"/>
              </a:ext>
            </a:extLst>
          </p:cNvPr>
          <p:cNvSpPr txBox="1"/>
          <p:nvPr/>
        </p:nvSpPr>
        <p:spPr>
          <a:xfrm>
            <a:off x="2240016" y="6434153"/>
            <a:ext cx="4663969" cy="307777"/>
          </a:xfrm>
          <a:prstGeom prst="rect">
            <a:avLst/>
          </a:prstGeom>
          <a:noFill/>
        </p:spPr>
        <p:txBody>
          <a:bodyPr wrap="none" rtlCol="0">
            <a:spAutoFit/>
          </a:bodyPr>
          <a:lstStyle/>
          <a:p>
            <a:r>
              <a:rPr lang="en-US" sz="1400" dirty="0">
                <a:solidFill>
                  <a:srgbClr val="0000FF"/>
                </a:solidFill>
                <a:hlinkClick r:id="rId3">
                  <a:extLst>
                    <a:ext uri="{A12FA001-AC4F-418D-AE19-62706E023703}">
                      <ahyp:hlinkClr xmlns:ahyp="http://schemas.microsoft.com/office/drawing/2018/hyperlinkcolor" val="tx"/>
                    </a:ext>
                  </a:extLst>
                </a:hlinkClick>
              </a:rPr>
              <a:t>https://www.youtube.com/c/OnurMutluLectures/playlists</a:t>
            </a:r>
            <a:endParaRPr lang="en-US" sz="1400" dirty="0">
              <a:solidFill>
                <a:srgbClr val="0000FF"/>
              </a:solidFill>
            </a:endParaRPr>
          </a:p>
        </p:txBody>
      </p:sp>
      <p:pic>
        <p:nvPicPr>
          <p:cNvPr id="2" name="Picture 1">
            <a:extLst>
              <a:ext uri="{FF2B5EF4-FFF2-40B4-BE49-F238E27FC236}">
                <a16:creationId xmlns:a16="http://schemas.microsoft.com/office/drawing/2014/main" id="{7F3C425A-6014-2F44-9910-AEDCD13006A5}"/>
              </a:ext>
            </a:extLst>
          </p:cNvPr>
          <p:cNvPicPr>
            <a:picLocks noChangeAspect="1"/>
          </p:cNvPicPr>
          <p:nvPr/>
        </p:nvPicPr>
        <p:blipFill>
          <a:blip r:embed="rId4"/>
          <a:stretch>
            <a:fillRect/>
          </a:stretch>
        </p:blipFill>
        <p:spPr>
          <a:xfrm>
            <a:off x="3275856" y="2060848"/>
            <a:ext cx="5616624" cy="4180712"/>
          </a:xfrm>
          <a:prstGeom prst="rect">
            <a:avLst/>
          </a:prstGeom>
        </p:spPr>
      </p:pic>
    </p:spTree>
    <p:extLst>
      <p:ext uri="{BB962C8B-B14F-4D97-AF65-F5344CB8AC3E}">
        <p14:creationId xmlns:p14="http://schemas.microsoft.com/office/powerpoint/2010/main" val="74184871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Dr. Juan Gómez Luna</a:t>
            </a: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16 January 2023</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143000"/>
            <a:ext cx="8458200" cy="2209800"/>
          </a:xfrm>
        </p:spPr>
        <p:txBody>
          <a:bodyPr/>
          <a:lstStyle/>
          <a:p>
            <a:pPr algn="ctr"/>
            <a:r>
              <a:rPr lang="en-US" b="1" dirty="0">
                <a:solidFill>
                  <a:srgbClr val="C00000"/>
                </a:solidFill>
              </a:rPr>
              <a:t>P&amp;S Heterogeneous Systems</a:t>
            </a:r>
            <a:br>
              <a:rPr lang="en-US" sz="1600" b="1" dirty="0">
                <a:solidFill>
                  <a:srgbClr val="C00000"/>
                </a:solidFill>
              </a:rPr>
            </a:br>
            <a:br>
              <a:rPr lang="en-US" sz="1600" b="1" dirty="0">
                <a:solidFill>
                  <a:srgbClr val="C00000"/>
                </a:solidFill>
              </a:rPr>
            </a:br>
            <a:r>
              <a:rPr lang="en-US" sz="4600" dirty="0"/>
              <a:t>Collaborative Computing</a:t>
            </a:r>
            <a:endParaRPr lang="en-US" sz="4600" b="1" dirty="0">
              <a:solidFill>
                <a:srgbClr val="C00000"/>
              </a:solidFill>
            </a:endParaRPr>
          </a:p>
        </p:txBody>
      </p:sp>
    </p:spTree>
    <p:extLst>
      <p:ext uri="{BB962C8B-B14F-4D97-AF65-F5344CB8AC3E}">
        <p14:creationId xmlns:p14="http://schemas.microsoft.com/office/powerpoint/2010/main" val="2585743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a:xfrm>
            <a:off x="8735326" y="6504317"/>
            <a:ext cx="2844059" cy="365125"/>
          </a:xfrm>
          <a:prstGeom prst="rect">
            <a:avLst/>
          </a:prstGeom>
        </p:spPr>
        <p:txBody>
          <a:bodyPr vert="horz" lIns="117200" tIns="58600" rIns="117200" bIns="58600" rtlCol="0" anchor="ctr"/>
          <a:lstStyle>
            <a:defPPr>
              <a:defRPr lang="es-ES"/>
            </a:defPPr>
            <a:lvl1pPr marL="0" algn="r" defTabSz="585999" rtl="0" eaLnBrk="1" latinLnBrk="0" hangingPunct="1">
              <a:defRPr sz="1300" kern="1200">
                <a:solidFill>
                  <a:schemeClr val="tx1">
                    <a:tint val="75000"/>
                  </a:schemeClr>
                </a:solidFill>
                <a:latin typeface="+mn-lt"/>
                <a:ea typeface="+mn-ea"/>
                <a:cs typeface="+mn-cs"/>
              </a:defRPr>
            </a:lvl1pPr>
            <a:lvl2pPr marL="585999" algn="l" defTabSz="585999" rtl="0" eaLnBrk="1" latinLnBrk="0" hangingPunct="1">
              <a:defRPr sz="2300" kern="1200">
                <a:solidFill>
                  <a:schemeClr val="tx1"/>
                </a:solidFill>
                <a:latin typeface="+mn-lt"/>
                <a:ea typeface="+mn-ea"/>
                <a:cs typeface="+mn-cs"/>
              </a:defRPr>
            </a:lvl2pPr>
            <a:lvl3pPr marL="1171998" algn="l" defTabSz="585999" rtl="0" eaLnBrk="1" latinLnBrk="0" hangingPunct="1">
              <a:defRPr sz="2300" kern="1200">
                <a:solidFill>
                  <a:schemeClr val="tx1"/>
                </a:solidFill>
                <a:latin typeface="+mn-lt"/>
                <a:ea typeface="+mn-ea"/>
                <a:cs typeface="+mn-cs"/>
              </a:defRPr>
            </a:lvl3pPr>
            <a:lvl4pPr marL="1757998" algn="l" defTabSz="585999" rtl="0" eaLnBrk="1" latinLnBrk="0" hangingPunct="1">
              <a:defRPr sz="2300" kern="1200">
                <a:solidFill>
                  <a:schemeClr val="tx1"/>
                </a:solidFill>
                <a:latin typeface="+mn-lt"/>
                <a:ea typeface="+mn-ea"/>
                <a:cs typeface="+mn-cs"/>
              </a:defRPr>
            </a:lvl4pPr>
            <a:lvl5pPr marL="2343997" algn="l" defTabSz="585999" rtl="0" eaLnBrk="1" latinLnBrk="0" hangingPunct="1">
              <a:defRPr sz="2300" kern="1200">
                <a:solidFill>
                  <a:schemeClr val="tx1"/>
                </a:solidFill>
                <a:latin typeface="+mn-lt"/>
                <a:ea typeface="+mn-ea"/>
                <a:cs typeface="+mn-cs"/>
              </a:defRPr>
            </a:lvl5pPr>
            <a:lvl6pPr marL="2929996" algn="l" defTabSz="585999" rtl="0" eaLnBrk="1" latinLnBrk="0" hangingPunct="1">
              <a:defRPr sz="2300" kern="1200">
                <a:solidFill>
                  <a:schemeClr val="tx1"/>
                </a:solidFill>
                <a:latin typeface="+mn-lt"/>
                <a:ea typeface="+mn-ea"/>
                <a:cs typeface="+mn-cs"/>
              </a:defRPr>
            </a:lvl6pPr>
            <a:lvl7pPr marL="3515995" algn="l" defTabSz="585999" rtl="0" eaLnBrk="1" latinLnBrk="0" hangingPunct="1">
              <a:defRPr sz="2300" kern="1200">
                <a:solidFill>
                  <a:schemeClr val="tx1"/>
                </a:solidFill>
                <a:latin typeface="+mn-lt"/>
                <a:ea typeface="+mn-ea"/>
                <a:cs typeface="+mn-cs"/>
              </a:defRPr>
            </a:lvl7pPr>
            <a:lvl8pPr marL="4101995" algn="l" defTabSz="585999" rtl="0" eaLnBrk="1" latinLnBrk="0" hangingPunct="1">
              <a:defRPr sz="2300" kern="1200">
                <a:solidFill>
                  <a:schemeClr val="tx1"/>
                </a:solidFill>
                <a:latin typeface="+mn-lt"/>
                <a:ea typeface="+mn-ea"/>
                <a:cs typeface="+mn-cs"/>
              </a:defRPr>
            </a:lvl8pPr>
            <a:lvl9pPr marL="4687994" algn="l" defTabSz="585999" rtl="0" eaLnBrk="1" latinLnBrk="0" hangingPunct="1">
              <a:defRPr sz="2300" kern="1200">
                <a:solidFill>
                  <a:schemeClr val="tx1"/>
                </a:solidFill>
                <a:latin typeface="+mn-lt"/>
                <a:ea typeface="+mn-ea"/>
                <a:cs typeface="+mn-cs"/>
              </a:defRPr>
            </a:lvl9pPr>
          </a:lstStyle>
          <a:p>
            <a:pPr marL="0" marR="0" lvl="0" indent="0" algn="r" defTabSz="585999" rtl="0" eaLnBrk="1" fontAlgn="auto" latinLnBrk="0" hangingPunct="1">
              <a:lnSpc>
                <a:spcPct val="100000"/>
              </a:lnSpc>
              <a:spcBef>
                <a:spcPts val="0"/>
              </a:spcBef>
              <a:spcAft>
                <a:spcPts val="0"/>
              </a:spcAft>
              <a:buClrTx/>
              <a:buSzTx/>
              <a:buFontTx/>
              <a:buNone/>
              <a:tabLst/>
              <a:defRPr/>
            </a:pPr>
            <a:fld id="{669B3D8F-BA00-2E49-BD66-8B99874540CC}" type="slidenum">
              <a:rPr kumimoji="0" lang="en-US" sz="1300" b="0" i="0" u="none" strike="noStrike" kern="1200" cap="none" spc="0" normalizeH="0" baseline="0" noProof="0" smtClean="0">
                <a:ln>
                  <a:noFill/>
                </a:ln>
                <a:solidFill>
                  <a:srgbClr val="000000">
                    <a:tint val="75000"/>
                  </a:srgbClr>
                </a:solidFill>
                <a:effectLst/>
                <a:uLnTx/>
                <a:uFillTx/>
                <a:latin typeface="Tahoma"/>
                <a:ea typeface="+mn-ea"/>
                <a:cs typeface="+mn-cs"/>
              </a:rPr>
              <a:pPr marL="0" marR="0" lvl="0" indent="0" algn="r" defTabSz="585999" rtl="0" eaLnBrk="1" fontAlgn="auto" latinLnBrk="0" hangingPunct="1">
                <a:lnSpc>
                  <a:spcPct val="100000"/>
                </a:lnSpc>
                <a:spcBef>
                  <a:spcPts val="0"/>
                </a:spcBef>
                <a:spcAft>
                  <a:spcPts val="0"/>
                </a:spcAft>
                <a:buClrTx/>
                <a:buSzTx/>
                <a:buFontTx/>
                <a:buNone/>
                <a:tabLst/>
                <a:defRPr/>
              </a:pPr>
              <a:t>11</a:t>
            </a:fld>
            <a:endParaRPr kumimoji="0" lang="en-US" sz="1300" b="0" i="0" u="none" strike="noStrike" kern="1200" cap="none" spc="0" normalizeH="0" baseline="0" noProof="0">
              <a:ln>
                <a:noFill/>
              </a:ln>
              <a:solidFill>
                <a:srgbClr val="000000">
                  <a:tint val="75000"/>
                </a:srgbClr>
              </a:solidFill>
              <a:effectLst/>
              <a:uLnTx/>
              <a:uFillTx/>
              <a:latin typeface="Tahoma"/>
              <a:ea typeface="+mn-ea"/>
              <a:cs typeface="+mn-cs"/>
            </a:endParaRPr>
          </a:p>
        </p:txBody>
      </p:sp>
      <p:sp>
        <p:nvSpPr>
          <p:cNvPr id="234" name="Title 4">
            <a:extLst>
              <a:ext uri="{FF2B5EF4-FFF2-40B4-BE49-F238E27FC236}">
                <a16:creationId xmlns:a16="http://schemas.microsoft.com/office/drawing/2014/main" id="{5602B261-4012-0744-B1A0-A796ABC2D86D}"/>
              </a:ext>
            </a:extLst>
          </p:cNvPr>
          <p:cNvSpPr txBox="1">
            <a:spLocks/>
          </p:cNvSpPr>
          <p:nvPr/>
        </p:nvSpPr>
        <p:spPr>
          <a:xfrm>
            <a:off x="228600" y="0"/>
            <a:ext cx="8610600" cy="908720"/>
          </a:xfrm>
          <a:prstGeom prst="rect">
            <a:avLst/>
          </a:prstGeom>
        </p:spPr>
        <p:txBody>
          <a:bodyPr anchor="ct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r>
              <a:rPr lang="en-US" kern="0" dirty="0"/>
              <a:t>Lecture on Graph Search</a:t>
            </a:r>
          </a:p>
        </p:txBody>
      </p:sp>
      <p:sp>
        <p:nvSpPr>
          <p:cNvPr id="235" name="Slide Number Placeholder 3">
            <a:extLst>
              <a:ext uri="{FF2B5EF4-FFF2-40B4-BE49-F238E27FC236}">
                <a16:creationId xmlns:a16="http://schemas.microsoft.com/office/drawing/2014/main" id="{D7DE821A-3C70-304E-A471-B60BBE143285}"/>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3" name="TextBox 2">
            <a:extLst>
              <a:ext uri="{FF2B5EF4-FFF2-40B4-BE49-F238E27FC236}">
                <a16:creationId xmlns:a16="http://schemas.microsoft.com/office/drawing/2014/main" id="{BF2517A3-E3DA-BD44-BC5D-869052392A05}"/>
              </a:ext>
            </a:extLst>
          </p:cNvPr>
          <p:cNvSpPr txBox="1"/>
          <p:nvPr/>
        </p:nvSpPr>
        <p:spPr>
          <a:xfrm>
            <a:off x="3108298" y="6453336"/>
            <a:ext cx="2927404" cy="338554"/>
          </a:xfrm>
          <a:prstGeom prst="rect">
            <a:avLst/>
          </a:prstGeom>
          <a:noFill/>
        </p:spPr>
        <p:txBody>
          <a:bodyPr wrap="none" rtlCol="0">
            <a:spAutoFit/>
          </a:bodyPr>
          <a:lstStyle/>
          <a:p>
            <a:r>
              <a:rPr lang="en-US" sz="1600" dirty="0">
                <a:solidFill>
                  <a:srgbClr val="0000FF"/>
                </a:solidFill>
                <a:hlinkClick r:id="rId2">
                  <a:extLst>
                    <a:ext uri="{A12FA001-AC4F-418D-AE19-62706E023703}">
                      <ahyp:hlinkClr xmlns:ahyp="http://schemas.microsoft.com/office/drawing/2018/hyperlinkcolor" val="tx"/>
                    </a:ext>
                  </a:extLst>
                </a:hlinkClick>
              </a:rPr>
              <a:t>https://youtu.be/cvP1aH31ar4</a:t>
            </a:r>
            <a:endParaRPr lang="en-US" sz="1600" dirty="0">
              <a:solidFill>
                <a:srgbClr val="0000FF"/>
              </a:solidFill>
            </a:endParaRPr>
          </a:p>
        </p:txBody>
      </p:sp>
      <p:pic>
        <p:nvPicPr>
          <p:cNvPr id="5" name="Picture 4">
            <a:extLst>
              <a:ext uri="{FF2B5EF4-FFF2-40B4-BE49-F238E27FC236}">
                <a16:creationId xmlns:a16="http://schemas.microsoft.com/office/drawing/2014/main" id="{AAF6864B-1568-E24C-8FD3-5AF07ECA2C3A}"/>
              </a:ext>
            </a:extLst>
          </p:cNvPr>
          <p:cNvPicPr>
            <a:picLocks noChangeAspect="1"/>
          </p:cNvPicPr>
          <p:nvPr/>
        </p:nvPicPr>
        <p:blipFill>
          <a:blip r:embed="rId3"/>
          <a:stretch>
            <a:fillRect/>
          </a:stretch>
        </p:blipFill>
        <p:spPr>
          <a:xfrm>
            <a:off x="773570" y="1016684"/>
            <a:ext cx="7596860" cy="5292636"/>
          </a:xfrm>
          <a:prstGeom prst="rect">
            <a:avLst/>
          </a:prstGeom>
        </p:spPr>
      </p:pic>
    </p:spTree>
    <p:extLst>
      <p:ext uri="{BB962C8B-B14F-4D97-AF65-F5344CB8AC3E}">
        <p14:creationId xmlns:p14="http://schemas.microsoft.com/office/powerpoint/2010/main" val="2695216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ítulo 3"/>
          <p:cNvSpPr>
            <a:spLocks noGrp="1"/>
          </p:cNvSpPr>
          <p:nvPr>
            <p:ph type="title"/>
          </p:nvPr>
        </p:nvSpPr>
        <p:spPr/>
        <p:txBody>
          <a:bodyPr/>
          <a:lstStyle/>
          <a:p>
            <a:r>
              <a:rPr lang="en-US" altLang="en-US" dirty="0">
                <a:ea typeface="ＭＳ Ｐゴシック" charset="-128"/>
              </a:rPr>
              <a:t>NVIDIA Grace Hopper Superchip</a:t>
            </a:r>
          </a:p>
        </p:txBody>
      </p:sp>
      <p:sp>
        <p:nvSpPr>
          <p:cNvPr id="5" name="Marcador de contenido 4"/>
          <p:cNvSpPr>
            <a:spLocks noGrp="1"/>
          </p:cNvSpPr>
          <p:nvPr>
            <p:ph idx="1"/>
          </p:nvPr>
        </p:nvSpPr>
        <p:spPr>
          <a:xfrm>
            <a:off x="228600" y="908720"/>
            <a:ext cx="8610600" cy="3607478"/>
          </a:xfrm>
        </p:spPr>
        <p:txBody>
          <a:bodyPr/>
          <a:lstStyle/>
          <a:p>
            <a:pPr marL="342900" lvl="1" indent="-342900">
              <a:buClr>
                <a:schemeClr val="accent1"/>
              </a:buClr>
              <a:buSzPct val="65000"/>
              <a:buFont typeface="Wingdings" pitchFamily="2" charset="2"/>
              <a:buChar char="n"/>
              <a:defRPr/>
            </a:pPr>
            <a:r>
              <a:rPr lang="en-US" sz="2400" dirty="0">
                <a:ea typeface="+mn-ea"/>
                <a:cs typeface="+mn-cs"/>
              </a:rPr>
              <a:t>CPU + GPU</a:t>
            </a:r>
          </a:p>
          <a:p>
            <a:pPr marL="695325" lvl="2" indent="-342900">
              <a:defRPr/>
            </a:pPr>
            <a:r>
              <a:rPr lang="en-US" sz="2200" dirty="0">
                <a:ea typeface="+mn-ea"/>
                <a:cs typeface="+mn-cs"/>
              </a:rPr>
              <a:t>Grace CPU + Hopper GPU</a:t>
            </a:r>
          </a:p>
          <a:p>
            <a:pPr marL="342900" lvl="1" indent="-342900">
              <a:buClr>
                <a:schemeClr val="accent1"/>
              </a:buClr>
              <a:buSzPct val="65000"/>
              <a:buFont typeface="Wingdings" pitchFamily="2" charset="2"/>
              <a:buChar char="n"/>
              <a:defRPr/>
            </a:pPr>
            <a:r>
              <a:rPr lang="en-US" sz="2400" dirty="0">
                <a:ea typeface="+mn-ea"/>
                <a:cs typeface="+mn-cs"/>
              </a:rPr>
              <a:t>900 GB/s coherent interface (7x faster than PCIe Gen 5)</a:t>
            </a:r>
          </a:p>
          <a:p>
            <a:pPr marL="342900" lvl="1" indent="-342900">
              <a:buClr>
                <a:schemeClr val="accent1"/>
              </a:buClr>
              <a:buSzPct val="65000"/>
              <a:buFont typeface="Wingdings" pitchFamily="2" charset="2"/>
              <a:buChar char="n"/>
              <a:defRPr/>
            </a:pPr>
            <a:endParaRPr lang="en-US" sz="2400" dirty="0">
              <a:ea typeface="+mn-ea"/>
              <a:cs typeface="+mn-cs"/>
            </a:endParaRPr>
          </a:p>
        </p:txBody>
      </p:sp>
      <p:sp>
        <p:nvSpPr>
          <p:cNvPr id="2" name="Slide Number Placeholder 1"/>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285301-7C64-3D4A-A11D-A303F06F8BE6}"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3" name="TextBox 2">
            <a:extLst>
              <a:ext uri="{FF2B5EF4-FFF2-40B4-BE49-F238E27FC236}">
                <a16:creationId xmlns:a16="http://schemas.microsoft.com/office/drawing/2014/main" id="{FC40D374-A672-9244-B479-B6DE85E13F8A}"/>
              </a:ext>
            </a:extLst>
          </p:cNvPr>
          <p:cNvSpPr txBox="1"/>
          <p:nvPr/>
        </p:nvSpPr>
        <p:spPr>
          <a:xfrm>
            <a:off x="2022713" y="6444044"/>
            <a:ext cx="509857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FF"/>
                </a:solidFill>
                <a:effectLst/>
                <a:uLnTx/>
                <a:uFillTx/>
                <a:latin typeface="Tahoma"/>
                <a:ea typeface="+mn-ea"/>
                <a:cs typeface="+mn-cs"/>
                <a:hlinkClick r:id="rId2">
                  <a:extLst>
                    <a:ext uri="{A12FA001-AC4F-418D-AE19-62706E023703}">
                      <ahyp:hlinkClr xmlns:ahyp="http://schemas.microsoft.com/office/drawing/2018/hyperlinkcolor" val="tx"/>
                    </a:ext>
                  </a:extLst>
                </a:hlinkClick>
              </a:rPr>
              <a:t>https://www.nvidia.com/en-us/data-center/grace-cpu/</a:t>
            </a:r>
            <a:endParaRPr kumimoji="0" lang="en-US" sz="1600" b="0" i="0" u="none" strike="noStrike" kern="1200" cap="none" spc="0" normalizeH="0" baseline="0" noProof="0" dirty="0">
              <a:ln>
                <a:noFill/>
              </a:ln>
              <a:solidFill>
                <a:srgbClr val="0000FF"/>
              </a:solidFill>
              <a:effectLst/>
              <a:uLnTx/>
              <a:uFillTx/>
              <a:latin typeface="Tahoma"/>
              <a:ea typeface="+mn-ea"/>
              <a:cs typeface="+mn-cs"/>
            </a:endParaRPr>
          </a:p>
        </p:txBody>
      </p:sp>
      <p:pic>
        <p:nvPicPr>
          <p:cNvPr id="2050" name="Picture 2" descr="NVIDIA Grace Hopper Superchip">
            <a:extLst>
              <a:ext uri="{FF2B5EF4-FFF2-40B4-BE49-F238E27FC236}">
                <a16:creationId xmlns:a16="http://schemas.microsoft.com/office/drawing/2014/main" id="{5F260618-BE7A-4A4A-8025-2C989C0F10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3077" y="2492896"/>
            <a:ext cx="6583569" cy="370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44689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Title 1"/>
          <p:cNvSpPr>
            <a:spLocks noGrp="1"/>
          </p:cNvSpPr>
          <p:nvPr>
            <p:ph type="ctrTitle"/>
          </p:nvPr>
        </p:nvSpPr>
        <p:spPr>
          <a:xfrm>
            <a:off x="468313" y="1125538"/>
            <a:ext cx="8207375" cy="2232025"/>
          </a:xfrm>
        </p:spPr>
        <p:txBody>
          <a:bodyPr anchor="ctr"/>
          <a:lstStyle/>
          <a:p>
            <a:pPr algn="ctr"/>
            <a:r>
              <a:rPr lang="en-US" altLang="en-US" sz="4200" dirty="0">
                <a:ea typeface="ＭＳ Ｐゴシック" charset="-128"/>
              </a:rPr>
              <a:t>Unified Memory</a:t>
            </a:r>
          </a:p>
        </p:txBody>
      </p:sp>
    </p:spTree>
    <p:extLst>
      <p:ext uri="{BB962C8B-B14F-4D97-AF65-F5344CB8AC3E}">
        <p14:creationId xmlns:p14="http://schemas.microsoft.com/office/powerpoint/2010/main" val="870461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2" name="Marcador de contenido 7"/>
          <p:cNvSpPr>
            <a:spLocks noGrp="1"/>
          </p:cNvSpPr>
          <p:nvPr>
            <p:ph idx="1"/>
          </p:nvPr>
        </p:nvSpPr>
        <p:spPr>
          <a:xfrm>
            <a:off x="228600" y="908720"/>
            <a:ext cx="8686800" cy="5194300"/>
          </a:xfrm>
        </p:spPr>
        <p:txBody>
          <a:bodyPr/>
          <a:lstStyle/>
          <a:p>
            <a:r>
              <a:rPr lang="en-US" altLang="en-US" dirty="0">
                <a:ea typeface="ＭＳ Ｐゴシック" charset="-128"/>
              </a:rPr>
              <a:t>Traditional approach to </a:t>
            </a:r>
            <a:r>
              <a:rPr lang="en-US" altLang="en-US" dirty="0">
                <a:solidFill>
                  <a:srgbClr val="C00000"/>
                </a:solidFill>
                <a:ea typeface="ＭＳ Ｐゴシック" charset="-128"/>
              </a:rPr>
              <a:t>device allocation, CPU-GPU transfer, and GPU-CPU transfer</a:t>
            </a:r>
          </a:p>
          <a:p>
            <a:pPr lvl="1"/>
            <a:r>
              <a:rPr lang="en-US" altLang="en-US" dirty="0" err="1">
                <a:latin typeface="Courier" charset="0"/>
                <a:ea typeface="ＭＳ Ｐゴシック" charset="-128"/>
              </a:rPr>
              <a:t>cudaMalloc</a:t>
            </a:r>
            <a:r>
              <a:rPr lang="en-US" altLang="en-US" dirty="0">
                <a:latin typeface="Courier" charset="0"/>
                <a:ea typeface="ＭＳ Ｐゴシック" charset="-128"/>
              </a:rPr>
              <a:t>();</a:t>
            </a:r>
          </a:p>
          <a:p>
            <a:pPr lvl="1"/>
            <a:r>
              <a:rPr lang="en-US" altLang="en-US" dirty="0" err="1">
                <a:latin typeface="Courier" charset="0"/>
                <a:ea typeface="ＭＳ Ｐゴシック" charset="-128"/>
              </a:rPr>
              <a:t>cudaMemcpy</a:t>
            </a:r>
            <a:r>
              <a:rPr lang="en-US" altLang="en-US" dirty="0">
                <a:latin typeface="Courier" charset="0"/>
                <a:ea typeface="ＭＳ Ｐゴシック" charset="-128"/>
              </a:rPr>
              <a:t>();</a:t>
            </a:r>
          </a:p>
          <a:p>
            <a:r>
              <a:rPr lang="en-US" altLang="en-US" dirty="0">
                <a:ea typeface="ＭＳ Ｐゴシック" charset="-128"/>
              </a:rPr>
              <a:t>Naturally matches systems with </a:t>
            </a:r>
            <a:r>
              <a:rPr lang="en-US" altLang="en-US" dirty="0">
                <a:solidFill>
                  <a:srgbClr val="0070C0"/>
                </a:solidFill>
                <a:ea typeface="ＭＳ Ｐゴシック" charset="-128"/>
              </a:rPr>
              <a:t>discrete GPUs</a:t>
            </a:r>
            <a:endParaRPr lang="en-US" altLang="en-US" dirty="0">
              <a:ea typeface="ＭＳ Ｐゴシック" charset="-128"/>
            </a:endParaRPr>
          </a:p>
        </p:txBody>
      </p:sp>
      <p:sp>
        <p:nvSpPr>
          <p:cNvPr id="5" name="CuadroTexto 4"/>
          <p:cNvSpPr txBox="1"/>
          <p:nvPr/>
        </p:nvSpPr>
        <p:spPr>
          <a:xfrm>
            <a:off x="395536" y="3077666"/>
            <a:ext cx="8291264" cy="3231654"/>
          </a:xfrm>
          <a:prstGeom prst="rect">
            <a:avLst/>
          </a:prstGeom>
          <a:noFill/>
          <a:ln>
            <a:solidFill>
              <a:srgbClr val="FFFFFF"/>
            </a:solidFill>
          </a:ln>
        </p:spPr>
        <p:txBody>
          <a:bodyPr wrap="square">
            <a:spAutoFit/>
          </a:bodyPr>
          <a:lstStyle/>
          <a:p>
            <a:pPr>
              <a:defRPr/>
            </a:pPr>
            <a:r>
              <a:rPr lang="en-US" sz="1200" dirty="0">
                <a:solidFill>
                  <a:srgbClr val="9DC3E6"/>
                </a:solidFill>
                <a:latin typeface="Courier"/>
                <a:ea typeface="ＭＳ Ｐゴシック" charset="0"/>
                <a:cs typeface="Courier"/>
              </a:rPr>
              <a:t> // Allocate input</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malloc</a:t>
            </a:r>
            <a:r>
              <a:rPr lang="en-US" sz="1200" dirty="0">
                <a:solidFill>
                  <a:srgbClr val="000000"/>
                </a:solidFill>
                <a:latin typeface="Courier"/>
                <a:ea typeface="ＭＳ Ｐゴシック" charset="0"/>
                <a:cs typeface="Courier"/>
              </a:rPr>
              <a:t>(input,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cudaMalloc</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d_input</a:t>
            </a:r>
            <a:r>
              <a:rPr lang="en-US" sz="1200" dirty="0">
                <a:solidFill>
                  <a:srgbClr val="000000"/>
                </a:solidFill>
                <a:latin typeface="Courier"/>
                <a:ea typeface="ＭＳ Ｐゴシック" charset="0"/>
                <a:cs typeface="Courier"/>
              </a:rPr>
              <a:t>,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cudaMemcpy</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d_input</a:t>
            </a:r>
            <a:r>
              <a:rPr lang="en-US" sz="1200" dirty="0">
                <a:solidFill>
                  <a:srgbClr val="000000"/>
                </a:solidFill>
                <a:latin typeface="Courier"/>
                <a:ea typeface="ＭＳ Ｐゴシック" charset="0"/>
                <a:cs typeface="Courier"/>
              </a:rPr>
              <a:t>, input, ..., </a:t>
            </a:r>
            <a:r>
              <a:rPr lang="en-US" sz="1200" dirty="0" err="1">
                <a:solidFill>
                  <a:srgbClr val="000000"/>
                </a:solidFill>
                <a:latin typeface="Courier"/>
                <a:ea typeface="ＭＳ Ｐゴシック" charset="0"/>
                <a:cs typeface="Courier"/>
              </a:rPr>
              <a:t>HostToDevice</a:t>
            </a:r>
            <a:r>
              <a:rPr lang="en-US" sz="1200" dirty="0">
                <a:solidFill>
                  <a:srgbClr val="000000"/>
                </a:solidFill>
                <a:latin typeface="Courier"/>
                <a:ea typeface="ＭＳ Ｐゴシック" charset="0"/>
                <a:cs typeface="Courier"/>
              </a:rPr>
              <a:t>); </a:t>
            </a:r>
            <a:r>
              <a:rPr lang="en-US" sz="1200" dirty="0">
                <a:solidFill>
                  <a:srgbClr val="9DC3E6"/>
                </a:solidFill>
                <a:latin typeface="Courier"/>
                <a:ea typeface="ＭＳ Ｐゴシック" charset="0"/>
                <a:cs typeface="Courier"/>
              </a:rPr>
              <a:t>// Copy to device memory</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Allocate output</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malloc</a:t>
            </a:r>
            <a:r>
              <a:rPr lang="en-US" sz="1200" dirty="0">
                <a:solidFill>
                  <a:srgbClr val="000000"/>
                </a:solidFill>
                <a:latin typeface="Courier"/>
                <a:ea typeface="ＭＳ Ｐゴシック" charset="0"/>
                <a:cs typeface="Courier"/>
              </a:rPr>
              <a:t>(output,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cudaMalloc</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d_output</a:t>
            </a:r>
            <a:r>
              <a:rPr lang="en-US" sz="1200" dirty="0">
                <a:solidFill>
                  <a:srgbClr val="000000"/>
                </a:solidFill>
                <a:latin typeface="Courier"/>
                <a:ea typeface="ＭＳ Ｐゴシック" charset="0"/>
                <a:cs typeface="Courier"/>
              </a:rPr>
              <a: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Launch GPU kernel</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gpu_kernel</a:t>
            </a:r>
            <a:r>
              <a:rPr lang="en-US" sz="1200" dirty="0">
                <a:solidFill>
                  <a:srgbClr val="000000"/>
                </a:solidFill>
                <a:latin typeface="Courier"/>
                <a:ea typeface="ＭＳ Ｐゴシック" charset="0"/>
                <a:cs typeface="Courier"/>
              </a:rPr>
              <a:t>&lt;&lt;&lt;blocks, threads&gt;&gt;&gt; (</a:t>
            </a:r>
            <a:r>
              <a:rPr lang="en-US" sz="1200" dirty="0" err="1">
                <a:solidFill>
                  <a:srgbClr val="000000"/>
                </a:solidFill>
                <a:latin typeface="Courier"/>
                <a:ea typeface="ＭＳ Ｐゴシック" charset="0"/>
                <a:cs typeface="Courier"/>
              </a:rPr>
              <a:t>d_output</a:t>
            </a: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d_input</a:t>
            </a:r>
            <a:r>
              <a:rPr lang="en-US" sz="1200" dirty="0">
                <a:solidFill>
                  <a:srgbClr val="000000"/>
                </a:solidFill>
                <a:latin typeface="Courier"/>
                <a:ea typeface="ＭＳ Ｐゴシック" charset="0"/>
                <a:cs typeface="Courier"/>
              </a:rPr>
              <a: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Synchronize</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cudaDeviceSynchronize</a:t>
            </a:r>
            <a:r>
              <a:rPr lang="en-US" sz="1200" dirty="0">
                <a:solidFill>
                  <a:srgbClr val="000000"/>
                </a:solidFill>
                <a:latin typeface="Courier"/>
                <a:ea typeface="ＭＳ Ｐゴシック" charset="0"/>
                <a:cs typeface="Courier"/>
              </a:rPr>
              <a:t>();</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Copy output to host memory</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cudaMemcpy</a:t>
            </a:r>
            <a:r>
              <a:rPr lang="en-US" sz="1200" dirty="0">
                <a:solidFill>
                  <a:srgbClr val="000000"/>
                </a:solidFill>
                <a:latin typeface="Courier"/>
                <a:ea typeface="ＭＳ Ｐゴシック" charset="0"/>
                <a:cs typeface="Courier"/>
              </a:rPr>
              <a:t>(output, </a:t>
            </a:r>
            <a:r>
              <a:rPr lang="en-US" sz="1200" dirty="0" err="1">
                <a:solidFill>
                  <a:srgbClr val="000000"/>
                </a:solidFill>
                <a:latin typeface="Courier"/>
                <a:ea typeface="ＭＳ Ｐゴシック" charset="0"/>
                <a:cs typeface="Courier"/>
              </a:rPr>
              <a:t>d_output</a:t>
            </a:r>
            <a:r>
              <a:rPr lang="en-US" sz="1200" dirty="0">
                <a:solidFill>
                  <a:srgbClr val="000000"/>
                </a:solidFill>
                <a:latin typeface="Courier"/>
                <a:ea typeface="ＭＳ Ｐゴシック" charset="0"/>
                <a:cs typeface="Courier"/>
              </a:rPr>
              <a:t>, ..., </a:t>
            </a:r>
            <a:r>
              <a:rPr lang="en-US" sz="1200" dirty="0" err="1">
                <a:solidFill>
                  <a:srgbClr val="000000"/>
                </a:solidFill>
                <a:latin typeface="Courier"/>
                <a:ea typeface="ＭＳ Ｐゴシック" charset="0"/>
                <a:cs typeface="Courier"/>
              </a:rPr>
              <a:t>DeviceToHost</a:t>
            </a:r>
            <a:r>
              <a:rPr lang="en-US" sz="1200" dirty="0">
                <a:solidFill>
                  <a:srgbClr val="000000"/>
                </a:solidFill>
                <a:latin typeface="Courier"/>
                <a:ea typeface="ＭＳ Ｐゴシック" charset="0"/>
                <a:cs typeface="Courier"/>
              </a:rPr>
              <a:t>);</a:t>
            </a:r>
          </a:p>
        </p:txBody>
      </p:sp>
      <p:sp>
        <p:nvSpPr>
          <p:cNvPr id="232450" name="Título 5"/>
          <p:cNvSpPr>
            <a:spLocks noGrp="1"/>
          </p:cNvSpPr>
          <p:nvPr>
            <p:ph type="title"/>
          </p:nvPr>
        </p:nvSpPr>
        <p:spPr/>
        <p:txBody>
          <a:bodyPr/>
          <a:lstStyle/>
          <a:p>
            <a:r>
              <a:rPr lang="en-US" altLang="en-US" dirty="0">
                <a:ea typeface="ＭＳ Ｐゴシック" charset="-128"/>
              </a:rPr>
              <a:t>Memory Allocation and Data Transfers</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14</a:t>
            </a:fld>
            <a:endParaRPr lang="en-US" altLang="en-US"/>
          </a:p>
        </p:txBody>
      </p:sp>
    </p:spTree>
    <p:extLst>
      <p:ext uri="{BB962C8B-B14F-4D97-AF65-F5344CB8AC3E}">
        <p14:creationId xmlns:p14="http://schemas.microsoft.com/office/powerpoint/2010/main" val="3236428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13" end="1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15" end="1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796E4496-7E36-A549-9DC0-B0B9B6C1D562}"/>
              </a:ext>
            </a:extLst>
          </p:cNvPr>
          <p:cNvSpPr>
            <a:spLocks noGrp="1"/>
          </p:cNvSpPr>
          <p:nvPr>
            <p:ph idx="1"/>
          </p:nvPr>
        </p:nvSpPr>
        <p:spPr>
          <a:xfrm>
            <a:off x="228600" y="908720"/>
            <a:ext cx="8610600" cy="5194300"/>
          </a:xfrm>
        </p:spPr>
        <p:txBody>
          <a:bodyPr/>
          <a:lstStyle/>
          <a:p>
            <a:r>
              <a:rPr lang="en-US" altLang="en-US" dirty="0">
                <a:solidFill>
                  <a:srgbClr val="0070C0"/>
                </a:solidFill>
                <a:ea typeface="ＭＳ Ｐゴシック" charset="-128"/>
              </a:rPr>
              <a:t>Unified Virtual Address </a:t>
            </a:r>
            <a:r>
              <a:rPr lang="en-US" altLang="en-US" dirty="0">
                <a:ea typeface="ＭＳ Ｐゴシック" charset="-128"/>
              </a:rPr>
              <a:t>space</a:t>
            </a:r>
          </a:p>
          <a:p>
            <a:pPr lvl="1"/>
            <a:r>
              <a:rPr lang="en-US" altLang="en-US" dirty="0">
                <a:ea typeface="ＭＳ Ｐゴシック" charset="-128"/>
              </a:rPr>
              <a:t>Same virtual address space across host and device</a:t>
            </a:r>
          </a:p>
          <a:p>
            <a:r>
              <a:rPr lang="en-US" altLang="en-US" dirty="0">
                <a:ea typeface="ＭＳ Ｐゴシック" charset="-128"/>
              </a:rPr>
              <a:t>CUDA 6.0: </a:t>
            </a:r>
            <a:r>
              <a:rPr lang="en-US" altLang="en-US" dirty="0">
                <a:solidFill>
                  <a:srgbClr val="7030A0"/>
                </a:solidFill>
                <a:ea typeface="ＭＳ Ｐゴシック" charset="-128"/>
              </a:rPr>
              <a:t>Unified memory</a:t>
            </a:r>
          </a:p>
          <a:p>
            <a:r>
              <a:rPr lang="en-US" altLang="en-US" dirty="0">
                <a:ea typeface="ＭＳ Ｐゴシック" charset="-128"/>
              </a:rPr>
              <a:t>CUDA 8.0 + Pascal: </a:t>
            </a:r>
            <a:r>
              <a:rPr lang="en-US" altLang="en-US" dirty="0">
                <a:solidFill>
                  <a:srgbClr val="00B050"/>
                </a:solidFill>
                <a:ea typeface="ＭＳ Ｐゴシック" charset="-128"/>
              </a:rPr>
              <a:t>GPU page faults</a:t>
            </a:r>
          </a:p>
        </p:txBody>
      </p:sp>
      <p:sp>
        <p:nvSpPr>
          <p:cNvPr id="2" name="Título 1"/>
          <p:cNvSpPr>
            <a:spLocks noGrp="1"/>
          </p:cNvSpPr>
          <p:nvPr>
            <p:ph type="title"/>
          </p:nvPr>
        </p:nvSpPr>
        <p:spPr/>
        <p:txBody>
          <a:bodyPr>
            <a:normAutofit/>
          </a:bodyPr>
          <a:lstStyle/>
          <a:p>
            <a:r>
              <a:rPr lang="en-US" dirty="0"/>
              <a:t>Unified Memory</a:t>
            </a:r>
          </a:p>
        </p:txBody>
      </p:sp>
      <p:pic>
        <p:nvPicPr>
          <p:cNvPr id="6" name="Imagen 5" descr="cuda_6_unified_memor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4800" y="3075776"/>
            <a:ext cx="2712720" cy="3017520"/>
          </a:xfrm>
          <a:prstGeom prst="rect">
            <a:avLst/>
          </a:prstGeom>
        </p:spPr>
      </p:pic>
      <p:pic>
        <p:nvPicPr>
          <p:cNvPr id="7" name="Imagen 6" descr="pascal_8_unified_memory-624x44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3968" y="3140968"/>
            <a:ext cx="4099176" cy="2910152"/>
          </a:xfrm>
          <a:prstGeom prst="rect">
            <a:avLst/>
          </a:prstGeom>
        </p:spPr>
      </p:pic>
      <p:sp>
        <p:nvSpPr>
          <p:cNvPr id="9" name="Slide Number Placeholder 8"/>
          <p:cNvSpPr>
            <a:spLocks noGrp="1"/>
          </p:cNvSpPr>
          <p:nvPr>
            <p:ph type="sldNum" sz="quarter" idx="11"/>
          </p:nvPr>
        </p:nvSpPr>
        <p:spPr/>
        <p:txBody>
          <a:bodyPr/>
          <a:lstStyle/>
          <a:p>
            <a:fld id="{11285301-7C64-3D4A-A11D-A303F06F8BE6}" type="slidenum">
              <a:rPr lang="en-US" altLang="en-US" smtClean="0"/>
              <a:pPr/>
              <a:t>15</a:t>
            </a:fld>
            <a:endParaRPr lang="en-US" altLang="en-US"/>
          </a:p>
        </p:txBody>
      </p:sp>
    </p:spTree>
    <p:extLst>
      <p:ext uri="{BB962C8B-B14F-4D97-AF65-F5344CB8AC3E}">
        <p14:creationId xmlns:p14="http://schemas.microsoft.com/office/powerpoint/2010/main" val="987795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7">
            <a:extLst>
              <a:ext uri="{FF2B5EF4-FFF2-40B4-BE49-F238E27FC236}">
                <a16:creationId xmlns:a16="http://schemas.microsoft.com/office/drawing/2014/main" id="{796E4496-7E36-A549-9DC0-B0B9B6C1D562}"/>
              </a:ext>
            </a:extLst>
          </p:cNvPr>
          <p:cNvSpPr>
            <a:spLocks noGrp="1"/>
          </p:cNvSpPr>
          <p:nvPr>
            <p:ph idx="1"/>
          </p:nvPr>
        </p:nvSpPr>
        <p:spPr>
          <a:xfrm>
            <a:off x="228600" y="908720"/>
            <a:ext cx="8610600" cy="5194300"/>
          </a:xfrm>
        </p:spPr>
        <p:txBody>
          <a:bodyPr/>
          <a:lstStyle/>
          <a:p>
            <a:r>
              <a:rPr lang="en-US" altLang="en-US" dirty="0">
                <a:ea typeface="ＭＳ Ｐゴシック" charset="-128"/>
              </a:rPr>
              <a:t>HSA extends the unified memory space beyond GPUs</a:t>
            </a:r>
          </a:p>
          <a:p>
            <a:pPr lvl="1"/>
            <a:r>
              <a:rPr lang="en-US" altLang="en-US" dirty="0">
                <a:ea typeface="ＭＳ Ｐゴシック" charset="-128"/>
              </a:rPr>
              <a:t>DSPs, DMA engines, </a:t>
            </a:r>
            <a:r>
              <a:rPr lang="en-US" altLang="en-US" dirty="0" err="1">
                <a:ea typeface="ＭＳ Ｐゴシック" charset="-128"/>
              </a:rPr>
              <a:t>cryptoengines</a:t>
            </a:r>
            <a:r>
              <a:rPr lang="en-US" altLang="en-US" dirty="0">
                <a:ea typeface="ＭＳ Ｐゴシック" charset="-128"/>
              </a:rPr>
              <a:t>, and other accelerators</a:t>
            </a:r>
          </a:p>
        </p:txBody>
      </p:sp>
      <p:sp>
        <p:nvSpPr>
          <p:cNvPr id="2" name="Título 1"/>
          <p:cNvSpPr>
            <a:spLocks noGrp="1"/>
          </p:cNvSpPr>
          <p:nvPr>
            <p:ph type="title"/>
          </p:nvPr>
        </p:nvSpPr>
        <p:spPr/>
        <p:txBody>
          <a:bodyPr>
            <a:normAutofit/>
          </a:bodyPr>
          <a:lstStyle/>
          <a:p>
            <a:r>
              <a:rPr lang="en-US" dirty="0"/>
              <a:t>Heterogeneous System Architecture</a:t>
            </a:r>
          </a:p>
        </p:txBody>
      </p:sp>
      <p:sp>
        <p:nvSpPr>
          <p:cNvPr id="9" name="Slide Number Placeholder 8"/>
          <p:cNvSpPr>
            <a:spLocks noGrp="1"/>
          </p:cNvSpPr>
          <p:nvPr>
            <p:ph type="sldNum" sz="quarter" idx="11"/>
          </p:nvPr>
        </p:nvSpPr>
        <p:spPr/>
        <p:txBody>
          <a:bodyPr/>
          <a:lstStyle/>
          <a:p>
            <a:fld id="{11285301-7C64-3D4A-A11D-A303F06F8BE6}" type="slidenum">
              <a:rPr lang="en-US" altLang="en-US" smtClean="0"/>
              <a:pPr/>
              <a:t>16</a:t>
            </a:fld>
            <a:endParaRPr lang="en-US" altLang="en-US"/>
          </a:p>
        </p:txBody>
      </p:sp>
      <p:pic>
        <p:nvPicPr>
          <p:cNvPr id="3" name="Picture 2">
            <a:extLst>
              <a:ext uri="{FF2B5EF4-FFF2-40B4-BE49-F238E27FC236}">
                <a16:creationId xmlns:a16="http://schemas.microsoft.com/office/drawing/2014/main" id="{4ACA6C47-A50D-0443-A10D-0931D69A66F2}"/>
              </a:ext>
            </a:extLst>
          </p:cNvPr>
          <p:cNvPicPr>
            <a:picLocks noChangeAspect="1"/>
          </p:cNvPicPr>
          <p:nvPr/>
        </p:nvPicPr>
        <p:blipFill>
          <a:blip r:embed="rId3"/>
          <a:stretch>
            <a:fillRect/>
          </a:stretch>
        </p:blipFill>
        <p:spPr>
          <a:xfrm>
            <a:off x="648000" y="2268353"/>
            <a:ext cx="3600000" cy="1591011"/>
          </a:xfrm>
          <a:prstGeom prst="rect">
            <a:avLst/>
          </a:prstGeom>
        </p:spPr>
      </p:pic>
      <p:pic>
        <p:nvPicPr>
          <p:cNvPr id="4" name="Picture 3">
            <a:extLst>
              <a:ext uri="{FF2B5EF4-FFF2-40B4-BE49-F238E27FC236}">
                <a16:creationId xmlns:a16="http://schemas.microsoft.com/office/drawing/2014/main" id="{74E76331-7B63-F345-BC1D-DBF199501802}"/>
              </a:ext>
            </a:extLst>
          </p:cNvPr>
          <p:cNvPicPr>
            <a:picLocks noChangeAspect="1"/>
          </p:cNvPicPr>
          <p:nvPr/>
        </p:nvPicPr>
        <p:blipFill>
          <a:blip r:embed="rId4"/>
          <a:stretch>
            <a:fillRect/>
          </a:stretch>
        </p:blipFill>
        <p:spPr>
          <a:xfrm>
            <a:off x="4896000" y="2268353"/>
            <a:ext cx="3600000" cy="1618182"/>
          </a:xfrm>
          <a:prstGeom prst="rect">
            <a:avLst/>
          </a:prstGeom>
        </p:spPr>
      </p:pic>
      <p:pic>
        <p:nvPicPr>
          <p:cNvPr id="5" name="Picture 4">
            <a:extLst>
              <a:ext uri="{FF2B5EF4-FFF2-40B4-BE49-F238E27FC236}">
                <a16:creationId xmlns:a16="http://schemas.microsoft.com/office/drawing/2014/main" id="{2326AF7B-B895-A84A-A512-304D4152A7DB}"/>
              </a:ext>
            </a:extLst>
          </p:cNvPr>
          <p:cNvPicPr>
            <a:picLocks noChangeAspect="1"/>
          </p:cNvPicPr>
          <p:nvPr/>
        </p:nvPicPr>
        <p:blipFill>
          <a:blip r:embed="rId5"/>
          <a:stretch>
            <a:fillRect/>
          </a:stretch>
        </p:blipFill>
        <p:spPr>
          <a:xfrm>
            <a:off x="2772000" y="4543585"/>
            <a:ext cx="3600000" cy="1477703"/>
          </a:xfrm>
          <a:prstGeom prst="rect">
            <a:avLst/>
          </a:prstGeom>
        </p:spPr>
      </p:pic>
      <p:sp>
        <p:nvSpPr>
          <p:cNvPr id="10" name="TextBox 9">
            <a:extLst>
              <a:ext uri="{FF2B5EF4-FFF2-40B4-BE49-F238E27FC236}">
                <a16:creationId xmlns:a16="http://schemas.microsoft.com/office/drawing/2014/main" id="{9FF844FD-5A9B-694E-8062-4AA7C7DE950A}"/>
              </a:ext>
            </a:extLst>
          </p:cNvPr>
          <p:cNvSpPr txBox="1"/>
          <p:nvPr/>
        </p:nvSpPr>
        <p:spPr>
          <a:xfrm>
            <a:off x="863239" y="3861048"/>
            <a:ext cx="3169522" cy="276999"/>
          </a:xfrm>
          <a:prstGeom prst="rect">
            <a:avLst/>
          </a:prstGeom>
          <a:noFill/>
        </p:spPr>
        <p:txBody>
          <a:bodyPr wrap="none" rtlCol="0">
            <a:spAutoFit/>
          </a:bodyPr>
          <a:lstStyle/>
          <a:p>
            <a:r>
              <a:rPr lang="en-US" sz="1200" dirty="0"/>
              <a:t>Legacy GPU compute on discrete GPU cards</a:t>
            </a:r>
          </a:p>
        </p:txBody>
      </p:sp>
      <p:sp>
        <p:nvSpPr>
          <p:cNvPr id="11" name="TextBox 10">
            <a:extLst>
              <a:ext uri="{FF2B5EF4-FFF2-40B4-BE49-F238E27FC236}">
                <a16:creationId xmlns:a16="http://schemas.microsoft.com/office/drawing/2014/main" id="{4527BA09-55C4-9E4B-801C-5D516C621AE6}"/>
              </a:ext>
            </a:extLst>
          </p:cNvPr>
          <p:cNvSpPr txBox="1"/>
          <p:nvPr/>
        </p:nvSpPr>
        <p:spPr>
          <a:xfrm>
            <a:off x="5580112" y="3872081"/>
            <a:ext cx="2250937" cy="276999"/>
          </a:xfrm>
          <a:prstGeom prst="rect">
            <a:avLst/>
          </a:prstGeom>
          <a:noFill/>
        </p:spPr>
        <p:txBody>
          <a:bodyPr wrap="none" rtlCol="0">
            <a:spAutoFit/>
          </a:bodyPr>
          <a:lstStyle/>
          <a:p>
            <a:r>
              <a:rPr lang="en-US" sz="1200" dirty="0"/>
              <a:t>Legacy GPU compute on SOCs</a:t>
            </a:r>
          </a:p>
        </p:txBody>
      </p:sp>
      <p:sp>
        <p:nvSpPr>
          <p:cNvPr id="12" name="TextBox 11">
            <a:extLst>
              <a:ext uri="{FF2B5EF4-FFF2-40B4-BE49-F238E27FC236}">
                <a16:creationId xmlns:a16="http://schemas.microsoft.com/office/drawing/2014/main" id="{1837723C-CA7C-DD43-82E4-AFF05ABCBE12}"/>
              </a:ext>
            </a:extLst>
          </p:cNvPr>
          <p:cNvSpPr txBox="1"/>
          <p:nvPr/>
        </p:nvSpPr>
        <p:spPr>
          <a:xfrm>
            <a:off x="2339752" y="6021288"/>
            <a:ext cx="4502195" cy="276999"/>
          </a:xfrm>
          <a:prstGeom prst="rect">
            <a:avLst/>
          </a:prstGeom>
          <a:noFill/>
        </p:spPr>
        <p:txBody>
          <a:bodyPr wrap="none" rtlCol="0">
            <a:spAutoFit/>
          </a:bodyPr>
          <a:lstStyle/>
          <a:p>
            <a:r>
              <a:rPr lang="en-US" sz="1200" dirty="0"/>
              <a:t>An HSA enabled SOC featuring multiple processors beyond CPU</a:t>
            </a:r>
          </a:p>
        </p:txBody>
      </p:sp>
      <p:sp>
        <p:nvSpPr>
          <p:cNvPr id="13" name="TextBox 12">
            <a:extLst>
              <a:ext uri="{FF2B5EF4-FFF2-40B4-BE49-F238E27FC236}">
                <a16:creationId xmlns:a16="http://schemas.microsoft.com/office/drawing/2014/main" id="{0DD40ECD-BDAA-874B-A846-130E94BFE892}"/>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err="1">
                <a:latin typeface="Tahoma" panose="020B0604030504040204" pitchFamily="34" charset="0"/>
                <a:ea typeface="Tahoma" panose="020B0604030504040204" pitchFamily="34" charset="0"/>
                <a:cs typeface="Tahoma" panose="020B0604030504040204" pitchFamily="34" charset="0"/>
              </a:rPr>
              <a:t>Hwu</a:t>
            </a:r>
            <a:r>
              <a:rPr lang="en-US" altLang="en-US" sz="1200" dirty="0">
                <a:latin typeface="Tahoma" panose="020B0604030504040204" pitchFamily="34" charset="0"/>
                <a:ea typeface="Tahoma" panose="020B0604030504040204" pitchFamily="34" charset="0"/>
                <a:cs typeface="Tahoma" panose="020B0604030504040204" pitchFamily="34" charset="0"/>
              </a:rPr>
              <a:t> (editor), “Heterogeneous System Architecture: A New Compute Platform Infrastructure,” 2016</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9085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9" name="Título 6"/>
          <p:cNvSpPr>
            <a:spLocks noGrp="1"/>
          </p:cNvSpPr>
          <p:nvPr>
            <p:ph type="title"/>
          </p:nvPr>
        </p:nvSpPr>
        <p:spPr/>
        <p:txBody>
          <a:bodyPr/>
          <a:lstStyle/>
          <a:p>
            <a:r>
              <a:rPr lang="en-US" altLang="en-US" dirty="0">
                <a:ea typeface="ＭＳ Ｐゴシック" charset="-128"/>
              </a:rPr>
              <a:t>Unified Memory: Memory Management</a:t>
            </a:r>
          </a:p>
        </p:txBody>
      </p:sp>
      <p:sp>
        <p:nvSpPr>
          <p:cNvPr id="234500" name="Marcador de contenido 7"/>
          <p:cNvSpPr>
            <a:spLocks noGrp="1"/>
          </p:cNvSpPr>
          <p:nvPr>
            <p:ph idx="1"/>
          </p:nvPr>
        </p:nvSpPr>
        <p:spPr>
          <a:xfrm>
            <a:off x="228600" y="908720"/>
            <a:ext cx="8610600" cy="5472608"/>
          </a:xfrm>
        </p:spPr>
        <p:txBody>
          <a:bodyPr>
            <a:noAutofit/>
          </a:bodyPr>
          <a:lstStyle/>
          <a:p>
            <a:r>
              <a:rPr lang="en-US" altLang="en-US" sz="2200" dirty="0">
                <a:ea typeface="ＭＳ Ｐゴシック" charset="-128"/>
              </a:rPr>
              <a:t>Easier programming with </a:t>
            </a:r>
            <a:r>
              <a:rPr lang="en-US" altLang="en-US" sz="2200" dirty="0">
                <a:solidFill>
                  <a:srgbClr val="00B050"/>
                </a:solidFill>
                <a:ea typeface="ＭＳ Ｐゴシック" charset="-128"/>
              </a:rPr>
              <a:t>Unified Memory</a:t>
            </a:r>
          </a:p>
          <a:p>
            <a:pPr lvl="1"/>
            <a:r>
              <a:rPr lang="en-US" altLang="en-US" sz="2000" dirty="0" err="1">
                <a:latin typeface="Courier" charset="0"/>
                <a:ea typeface="ＭＳ Ｐゴシック" charset="-128"/>
              </a:rPr>
              <a:t>cudaMallocManaged</a:t>
            </a:r>
            <a:r>
              <a:rPr lang="en-US" altLang="en-US" sz="2000" dirty="0">
                <a:latin typeface="Courier" charset="0"/>
                <a:ea typeface="ＭＳ Ｐゴシック" charset="-128"/>
              </a:rPr>
              <a:t>();</a:t>
            </a:r>
          </a:p>
          <a:p>
            <a:pPr lvl="1"/>
            <a:endParaRPr lang="en-US" altLang="en-US" dirty="0">
              <a:latin typeface="Courier" charset="0"/>
              <a:ea typeface="ＭＳ Ｐゴシック" charset="-128"/>
            </a:endParaRPr>
          </a:p>
          <a:p>
            <a:pPr lvl="1"/>
            <a:endParaRPr lang="en-US" altLang="en-US" dirty="0">
              <a:latin typeface="Courier" charset="0"/>
              <a:ea typeface="ＭＳ Ｐゴシック" charset="-128"/>
            </a:endParaRPr>
          </a:p>
          <a:p>
            <a:pPr lvl="1"/>
            <a:endParaRPr lang="en-US" altLang="en-US" dirty="0">
              <a:latin typeface="Courier" charset="0"/>
              <a:ea typeface="ＭＳ Ｐゴシック" charset="-128"/>
            </a:endParaRPr>
          </a:p>
          <a:p>
            <a:pPr lvl="1"/>
            <a:endParaRPr lang="en-US" altLang="en-US" dirty="0">
              <a:latin typeface="Courier" charset="0"/>
              <a:ea typeface="ＭＳ Ｐゴシック" charset="-128"/>
            </a:endParaRPr>
          </a:p>
          <a:p>
            <a:pPr lvl="1"/>
            <a:endParaRPr lang="en-US" altLang="en-US" dirty="0">
              <a:latin typeface="Courier" charset="0"/>
              <a:ea typeface="ＭＳ Ｐゴシック" charset="-128"/>
            </a:endParaRPr>
          </a:p>
          <a:p>
            <a:pPr marL="344487" lvl="1" indent="0">
              <a:buNone/>
            </a:pPr>
            <a:endParaRPr lang="en-US" altLang="en-US" dirty="0">
              <a:latin typeface="Courier" charset="0"/>
              <a:ea typeface="ＭＳ Ｐゴシック" charset="-128"/>
            </a:endParaRPr>
          </a:p>
          <a:p>
            <a:pPr marL="344487" lvl="1" indent="0">
              <a:buNone/>
            </a:pPr>
            <a:endParaRPr lang="en-US" altLang="en-US" dirty="0">
              <a:latin typeface="Courier" charset="0"/>
              <a:ea typeface="ＭＳ Ｐゴシック" charset="-128"/>
            </a:endParaRPr>
          </a:p>
          <a:p>
            <a:r>
              <a:rPr lang="en-US" altLang="en-US" sz="2200" dirty="0">
                <a:latin typeface="Tahoma" panose="020B0604030504040204" pitchFamily="34" charset="0"/>
                <a:ea typeface="Tahoma" panose="020B0604030504040204" pitchFamily="34" charset="0"/>
                <a:cs typeface="Tahoma" panose="020B0604030504040204" pitchFamily="34" charset="0"/>
              </a:rPr>
              <a:t>No need for double allocation or explicit data transfers</a:t>
            </a:r>
          </a:p>
          <a:p>
            <a:r>
              <a:rPr lang="en-US" altLang="en-US" sz="2200" dirty="0">
                <a:latin typeface="Tahoma" panose="020B0604030504040204" pitchFamily="34" charset="0"/>
                <a:ea typeface="Tahoma" panose="020B0604030504040204" pitchFamily="34" charset="0"/>
                <a:cs typeface="Tahoma" panose="020B0604030504040204" pitchFamily="34" charset="0"/>
              </a:rPr>
              <a:t>Naturally matches physically integrated devices (e.g., CPU and GPU in the same chip) or devices with the same physical memory (e.g., CPU and GPU in the same package)</a:t>
            </a:r>
          </a:p>
          <a:p>
            <a:pPr lvl="1"/>
            <a:r>
              <a:rPr lang="en-US" altLang="en-US" sz="2000" dirty="0">
                <a:latin typeface="Tahoma" panose="020B0604030504040204" pitchFamily="34" charset="0"/>
                <a:ea typeface="Tahoma" panose="020B0604030504040204" pitchFamily="34" charset="0"/>
                <a:cs typeface="Tahoma" panose="020B0604030504040204" pitchFamily="34" charset="0"/>
              </a:rPr>
              <a:t>But it can also be implemented for discrete GPUs</a:t>
            </a:r>
          </a:p>
          <a:p>
            <a:endParaRPr lang="en-US" altLang="en-US" sz="2200" dirty="0">
              <a:ea typeface="ＭＳ Ｐゴシック" charset="-128"/>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17</a:t>
            </a:fld>
            <a:endParaRPr lang="en-US" altLang="en-US"/>
          </a:p>
        </p:txBody>
      </p:sp>
      <p:sp>
        <p:nvSpPr>
          <p:cNvPr id="5" name="CuadroTexto 4"/>
          <p:cNvSpPr txBox="1"/>
          <p:nvPr/>
        </p:nvSpPr>
        <p:spPr>
          <a:xfrm>
            <a:off x="686594" y="1759456"/>
            <a:ext cx="7770812" cy="2677656"/>
          </a:xfrm>
          <a:prstGeom prst="rect">
            <a:avLst/>
          </a:prstGeom>
          <a:noFill/>
          <a:ln>
            <a:solidFill>
              <a:srgbClr val="FFFFFF"/>
            </a:solidFill>
          </a:ln>
        </p:spPr>
        <p:txBody>
          <a:bodyPr>
            <a:spAutoFit/>
          </a:bodyPr>
          <a:lstStyle/>
          <a:p>
            <a:pPr>
              <a:defRPr/>
            </a:pPr>
            <a:r>
              <a:rPr lang="en-US" sz="1200" dirty="0">
                <a:solidFill>
                  <a:srgbClr val="9DC3E6"/>
                </a:solidFill>
                <a:latin typeface="Courier"/>
                <a:ea typeface="ＭＳ Ｐゴシック" charset="0"/>
                <a:cs typeface="Courier"/>
              </a:rPr>
              <a:t> // Allocate input</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malloc</a:t>
            </a:r>
            <a:r>
              <a:rPr lang="en-US" sz="1200" dirty="0">
                <a:solidFill>
                  <a:srgbClr val="000000"/>
                </a:solidFill>
                <a:latin typeface="Courier"/>
                <a:ea typeface="ＭＳ Ｐゴシック" charset="0"/>
                <a:cs typeface="Courier"/>
              </a:rPr>
              <a:t>(input,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cudaMallocManaged</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d_input</a:t>
            </a:r>
            <a:r>
              <a:rPr lang="en-US" sz="1200" dirty="0">
                <a:solidFill>
                  <a:srgbClr val="000000"/>
                </a:solidFill>
                <a:latin typeface="Courier"/>
                <a:ea typeface="ＭＳ Ｐゴシック" charset="0"/>
                <a:cs typeface="Courier"/>
              </a:rPr>
              <a:t>,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memcpy</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d_input</a:t>
            </a:r>
            <a:r>
              <a:rPr lang="en-US" sz="1200" dirty="0">
                <a:solidFill>
                  <a:srgbClr val="000000"/>
                </a:solidFill>
                <a:latin typeface="Courier"/>
                <a:ea typeface="ＭＳ Ｐゴシック" charset="0"/>
                <a:cs typeface="Courier"/>
              </a:rPr>
              <a:t>, input, ...); </a:t>
            </a:r>
            <a:r>
              <a:rPr lang="en-US" sz="1200" dirty="0">
                <a:solidFill>
                  <a:srgbClr val="9DC3E6"/>
                </a:solidFill>
                <a:latin typeface="Courier"/>
                <a:ea typeface="ＭＳ Ｐゴシック" charset="0"/>
                <a:cs typeface="Courier"/>
              </a:rPr>
              <a:t>// Copy to managed memory</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Allocate output</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cudaMallocManaged</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d_output</a:t>
            </a:r>
            <a:r>
              <a:rPr lang="en-US" sz="1200" dirty="0">
                <a:solidFill>
                  <a:srgbClr val="000000"/>
                </a:solidFill>
                <a:latin typeface="Courier"/>
                <a:ea typeface="ＭＳ Ｐゴシック" charset="0"/>
                <a:cs typeface="Courier"/>
              </a:rPr>
              <a: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Launch GPU kernel</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gpu_kernel</a:t>
            </a:r>
            <a:r>
              <a:rPr lang="en-US" sz="1200" dirty="0">
                <a:solidFill>
                  <a:srgbClr val="000000"/>
                </a:solidFill>
                <a:latin typeface="Courier"/>
                <a:ea typeface="ＭＳ Ｐゴシック" charset="0"/>
                <a:cs typeface="Courier"/>
              </a:rPr>
              <a:t>&lt;&lt;&lt;blocks, threads&gt;&gt;&gt; (</a:t>
            </a:r>
            <a:r>
              <a:rPr lang="en-US" sz="1200" dirty="0" err="1">
                <a:solidFill>
                  <a:srgbClr val="000000"/>
                </a:solidFill>
                <a:latin typeface="Courier"/>
                <a:ea typeface="ＭＳ Ｐゴシック" charset="0"/>
                <a:cs typeface="Courier"/>
              </a:rPr>
              <a:t>d_output</a:t>
            </a: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d_input</a:t>
            </a:r>
            <a:r>
              <a:rPr lang="en-US" sz="1200" dirty="0">
                <a:solidFill>
                  <a:srgbClr val="000000"/>
                </a:solidFill>
                <a:latin typeface="Courier"/>
                <a:ea typeface="ＭＳ Ｐゴシック" charset="0"/>
                <a:cs typeface="Courier"/>
              </a:rPr>
              <a: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Synchronize</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cudaDeviceSynchronize</a:t>
            </a:r>
            <a:r>
              <a:rPr lang="en-US" sz="1200" dirty="0">
                <a:solidFill>
                  <a:srgbClr val="000000"/>
                </a:solidFill>
                <a:latin typeface="Courier"/>
                <a:ea typeface="ＭＳ Ｐゴシック" charset="0"/>
                <a:cs typeface="Courier"/>
              </a:rPr>
              <a:t>();</a:t>
            </a:r>
          </a:p>
          <a:p>
            <a:pPr>
              <a:defRPr/>
            </a:pPr>
            <a:endParaRPr lang="en-US" sz="1200" dirty="0">
              <a:solidFill>
                <a:srgbClr val="000000"/>
              </a:solidFill>
              <a:latin typeface="Courier"/>
              <a:ea typeface="ＭＳ Ｐゴシック" charset="0"/>
              <a:cs typeface="Courier"/>
            </a:endParaRPr>
          </a:p>
        </p:txBody>
      </p:sp>
    </p:spTree>
    <p:extLst>
      <p:ext uri="{BB962C8B-B14F-4D97-AF65-F5344CB8AC3E}">
        <p14:creationId xmlns:p14="http://schemas.microsoft.com/office/powerpoint/2010/main" val="3320544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4500">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4500">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34500">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9" name="Título 6"/>
          <p:cNvSpPr>
            <a:spLocks noGrp="1"/>
          </p:cNvSpPr>
          <p:nvPr>
            <p:ph type="title"/>
          </p:nvPr>
        </p:nvSpPr>
        <p:spPr/>
        <p:txBody>
          <a:bodyPr/>
          <a:lstStyle/>
          <a:p>
            <a:r>
              <a:rPr lang="en-US" altLang="en-US" dirty="0">
                <a:ea typeface="ＭＳ Ｐゴシック" charset="-128"/>
              </a:rPr>
              <a:t>Unified Memory: Kernel Time</a:t>
            </a:r>
          </a:p>
        </p:txBody>
      </p:sp>
      <p:sp>
        <p:nvSpPr>
          <p:cNvPr id="234500" name="Marcador de contenido 7"/>
          <p:cNvSpPr>
            <a:spLocks noGrp="1"/>
          </p:cNvSpPr>
          <p:nvPr>
            <p:ph idx="1"/>
          </p:nvPr>
        </p:nvSpPr>
        <p:spPr>
          <a:xfrm>
            <a:off x="228600" y="908720"/>
            <a:ext cx="8610600" cy="5194300"/>
          </a:xfrm>
        </p:spPr>
        <p:txBody>
          <a:bodyPr/>
          <a:lstStyle/>
          <a:p>
            <a:r>
              <a:rPr lang="en-US" altLang="en-US" dirty="0">
                <a:ea typeface="ＭＳ Ｐゴシック" charset="-128"/>
              </a:rPr>
              <a:t>IBM Power8 with NVIDIA Pascal GPU</a:t>
            </a:r>
          </a:p>
          <a:p>
            <a:pPr lvl="1"/>
            <a:r>
              <a:rPr lang="en-US" altLang="en-US" dirty="0">
                <a:solidFill>
                  <a:srgbClr val="C00000"/>
                </a:solidFill>
                <a:ea typeface="ＭＳ Ｐゴシック" charset="-128"/>
              </a:rPr>
              <a:t>D</a:t>
            </a:r>
            <a:r>
              <a:rPr lang="en-US" altLang="en-US" dirty="0">
                <a:ea typeface="ＭＳ Ｐゴシック" charset="-128"/>
              </a:rPr>
              <a:t>: Discrete (or traditional, without unified memory)</a:t>
            </a:r>
          </a:p>
          <a:p>
            <a:pPr lvl="1"/>
            <a:r>
              <a:rPr lang="en-US" altLang="en-US" dirty="0">
                <a:solidFill>
                  <a:srgbClr val="00B050"/>
                </a:solidFill>
                <a:ea typeface="ＭＳ Ｐゴシック" charset="-128"/>
              </a:rPr>
              <a:t>U</a:t>
            </a:r>
            <a:r>
              <a:rPr lang="en-US" altLang="en-US" dirty="0">
                <a:ea typeface="ＭＳ Ｐゴシック" charset="-128"/>
              </a:rPr>
              <a:t>: Unified memory</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18</a:t>
            </a:fld>
            <a:endParaRPr lang="en-US" altLang="en-US"/>
          </a:p>
        </p:txBody>
      </p:sp>
      <p:grpSp>
        <p:nvGrpSpPr>
          <p:cNvPr id="6" name="Group 5">
            <a:extLst>
              <a:ext uri="{FF2B5EF4-FFF2-40B4-BE49-F238E27FC236}">
                <a16:creationId xmlns:a16="http://schemas.microsoft.com/office/drawing/2014/main" id="{7BCF441B-9A8E-4B4F-9E9C-D8B0093FE9A7}"/>
              </a:ext>
            </a:extLst>
          </p:cNvPr>
          <p:cNvGrpSpPr>
            <a:grpSpLocks noChangeAspect="1"/>
          </p:cNvGrpSpPr>
          <p:nvPr/>
        </p:nvGrpSpPr>
        <p:grpSpPr>
          <a:xfrm>
            <a:off x="936698" y="2318683"/>
            <a:ext cx="7270605" cy="3240000"/>
            <a:chOff x="2545218" y="2461364"/>
            <a:chExt cx="8727164" cy="3889086"/>
          </a:xfrm>
        </p:grpSpPr>
        <p:pic>
          <p:nvPicPr>
            <p:cNvPr id="7" name="Imagen 8" descr="kernel.pdf">
              <a:extLst>
                <a:ext uri="{FF2B5EF4-FFF2-40B4-BE49-F238E27FC236}">
                  <a16:creationId xmlns:a16="http://schemas.microsoft.com/office/drawing/2014/main" id="{C3134C1E-BE0C-FE48-BD6A-F9B057274D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5218" y="2461364"/>
              <a:ext cx="8727164" cy="3889086"/>
            </a:xfrm>
            <a:prstGeom prst="rect">
              <a:avLst/>
            </a:prstGeom>
          </p:spPr>
        </p:pic>
        <p:sp>
          <p:nvSpPr>
            <p:cNvPr id="8" name="Rectangle 7">
              <a:extLst>
                <a:ext uri="{FF2B5EF4-FFF2-40B4-BE49-F238E27FC236}">
                  <a16:creationId xmlns:a16="http://schemas.microsoft.com/office/drawing/2014/main" id="{773480AD-CA0C-ED45-850A-0D5822172788}"/>
                </a:ext>
              </a:extLst>
            </p:cNvPr>
            <p:cNvSpPr/>
            <p:nvPr/>
          </p:nvSpPr>
          <p:spPr>
            <a:xfrm>
              <a:off x="2545219" y="2517732"/>
              <a:ext cx="8727163" cy="3832718"/>
            </a:xfrm>
            <a:prstGeom prst="rect">
              <a:avLst/>
            </a:prstGeom>
            <a:noFill/>
            <a:ln w="7620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91"/>
            </a:p>
          </p:txBody>
        </p:sp>
        <p:cxnSp>
          <p:nvCxnSpPr>
            <p:cNvPr id="9" name="Straight Connector 8">
              <a:extLst>
                <a:ext uri="{FF2B5EF4-FFF2-40B4-BE49-F238E27FC236}">
                  <a16:creationId xmlns:a16="http://schemas.microsoft.com/office/drawing/2014/main" id="{80D8ED69-90C1-A742-96D8-AA689EA56634}"/>
                </a:ext>
              </a:extLst>
            </p:cNvPr>
            <p:cNvCxnSpPr/>
            <p:nvPr/>
          </p:nvCxnSpPr>
          <p:spPr>
            <a:xfrm>
              <a:off x="10039611" y="2567836"/>
              <a:ext cx="1177447" cy="0"/>
            </a:xfrm>
            <a:prstGeom prst="line">
              <a:avLst/>
            </a:prstGeom>
            <a:ln>
              <a:solidFill>
                <a:schemeClr val="bg1">
                  <a:lumMod val="65000"/>
                </a:schemeClr>
              </a:solidFill>
            </a:ln>
          </p:spPr>
          <p:style>
            <a:lnRef idx="1">
              <a:schemeClr val="dk1"/>
            </a:lnRef>
            <a:fillRef idx="0">
              <a:schemeClr val="dk1"/>
            </a:fillRef>
            <a:effectRef idx="0">
              <a:schemeClr val="dk1"/>
            </a:effectRef>
            <a:fontRef idx="minor">
              <a:schemeClr val="tx1"/>
            </a:fontRef>
          </p:style>
        </p:cxnSp>
      </p:grpSp>
      <p:sp>
        <p:nvSpPr>
          <p:cNvPr id="2" name="TextBox 1">
            <a:extLst>
              <a:ext uri="{FF2B5EF4-FFF2-40B4-BE49-F238E27FC236}">
                <a16:creationId xmlns:a16="http://schemas.microsoft.com/office/drawing/2014/main" id="{65124EA7-93CF-BF42-BF17-592D5F14B5F2}"/>
              </a:ext>
            </a:extLst>
          </p:cNvPr>
          <p:cNvSpPr txBox="1"/>
          <p:nvPr/>
        </p:nvSpPr>
        <p:spPr>
          <a:xfrm>
            <a:off x="1665618" y="5714092"/>
            <a:ext cx="1754254" cy="523220"/>
          </a:xfrm>
          <a:prstGeom prst="rect">
            <a:avLst/>
          </a:prstGeom>
          <a:noFill/>
        </p:spPr>
        <p:txBody>
          <a:bodyPr wrap="square" rtlCol="0">
            <a:spAutoFit/>
          </a:bodyPr>
          <a:lstStyle/>
          <a:p>
            <a:pPr algn="ctr"/>
            <a:r>
              <a:rPr lang="en-US" sz="1400" dirty="0">
                <a:solidFill>
                  <a:srgbClr val="0070C0"/>
                </a:solidFill>
              </a:rPr>
              <a:t>No cross-device communication</a:t>
            </a:r>
          </a:p>
        </p:txBody>
      </p:sp>
      <p:sp>
        <p:nvSpPr>
          <p:cNvPr id="11" name="TextBox 10">
            <a:extLst>
              <a:ext uri="{FF2B5EF4-FFF2-40B4-BE49-F238E27FC236}">
                <a16:creationId xmlns:a16="http://schemas.microsoft.com/office/drawing/2014/main" id="{7C04E425-20D3-8449-88A3-E16320CDAFA6}"/>
              </a:ext>
            </a:extLst>
          </p:cNvPr>
          <p:cNvSpPr txBox="1"/>
          <p:nvPr/>
        </p:nvSpPr>
        <p:spPr>
          <a:xfrm>
            <a:off x="3923928" y="5714092"/>
            <a:ext cx="3750624" cy="523220"/>
          </a:xfrm>
          <a:prstGeom prst="rect">
            <a:avLst/>
          </a:prstGeom>
          <a:noFill/>
        </p:spPr>
        <p:txBody>
          <a:bodyPr wrap="square" rtlCol="0">
            <a:spAutoFit/>
          </a:bodyPr>
          <a:lstStyle/>
          <a:p>
            <a:pPr algn="ctr"/>
            <a:r>
              <a:rPr lang="en-US" sz="1400" dirty="0">
                <a:solidFill>
                  <a:srgbClr val="C00000"/>
                </a:solidFill>
              </a:rPr>
              <a:t>Cross-device communication may heavily burden kernel performance</a:t>
            </a:r>
          </a:p>
        </p:txBody>
      </p:sp>
    </p:spTree>
    <p:extLst>
      <p:ext uri="{BB962C8B-B14F-4D97-AF65-F5344CB8AC3E}">
        <p14:creationId xmlns:p14="http://schemas.microsoft.com/office/powerpoint/2010/main" val="2318858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9" name="Título 6"/>
          <p:cNvSpPr>
            <a:spLocks noGrp="1"/>
          </p:cNvSpPr>
          <p:nvPr>
            <p:ph type="title"/>
          </p:nvPr>
        </p:nvSpPr>
        <p:spPr/>
        <p:txBody>
          <a:bodyPr/>
          <a:lstStyle/>
          <a:p>
            <a:r>
              <a:rPr lang="en-US" altLang="en-US" dirty="0">
                <a:ea typeface="ＭＳ Ｐゴシック" charset="-128"/>
              </a:rPr>
              <a:t>Unified Memory: Total Execution Time</a:t>
            </a:r>
          </a:p>
        </p:txBody>
      </p:sp>
      <p:sp>
        <p:nvSpPr>
          <p:cNvPr id="234500" name="Marcador de contenido 7"/>
          <p:cNvSpPr>
            <a:spLocks noGrp="1"/>
          </p:cNvSpPr>
          <p:nvPr>
            <p:ph idx="1"/>
          </p:nvPr>
        </p:nvSpPr>
        <p:spPr>
          <a:xfrm>
            <a:off x="228600" y="908720"/>
            <a:ext cx="8610600" cy="5194300"/>
          </a:xfrm>
        </p:spPr>
        <p:txBody>
          <a:bodyPr/>
          <a:lstStyle/>
          <a:p>
            <a:r>
              <a:rPr lang="en-US" altLang="en-US" dirty="0">
                <a:ea typeface="ＭＳ Ｐゴシック" charset="-128"/>
              </a:rPr>
              <a:t>IBM Power8 with NVIDIA Pascal GPU</a:t>
            </a:r>
          </a:p>
          <a:p>
            <a:pPr lvl="1"/>
            <a:r>
              <a:rPr lang="en-US" altLang="en-US" dirty="0">
                <a:solidFill>
                  <a:srgbClr val="C00000"/>
                </a:solidFill>
                <a:ea typeface="ＭＳ Ｐゴシック" charset="-128"/>
              </a:rPr>
              <a:t>D</a:t>
            </a:r>
            <a:r>
              <a:rPr lang="en-US" altLang="en-US" dirty="0">
                <a:ea typeface="ＭＳ Ｐゴシック" charset="-128"/>
              </a:rPr>
              <a:t>: Discrete (or traditional, without unified memory)</a:t>
            </a:r>
          </a:p>
          <a:p>
            <a:pPr lvl="1"/>
            <a:r>
              <a:rPr lang="en-US" altLang="en-US" dirty="0">
                <a:solidFill>
                  <a:srgbClr val="00B050"/>
                </a:solidFill>
                <a:ea typeface="ＭＳ Ｐゴシック" charset="-128"/>
              </a:rPr>
              <a:t>U</a:t>
            </a:r>
            <a:r>
              <a:rPr lang="en-US" altLang="en-US" dirty="0">
                <a:ea typeface="ＭＳ Ｐゴシック" charset="-128"/>
              </a:rPr>
              <a:t>: Unified memory</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19</a:t>
            </a:fld>
            <a:endParaRPr lang="en-US" altLang="en-US"/>
          </a:p>
        </p:txBody>
      </p:sp>
      <p:grpSp>
        <p:nvGrpSpPr>
          <p:cNvPr id="5" name="Group 4">
            <a:extLst>
              <a:ext uri="{FF2B5EF4-FFF2-40B4-BE49-F238E27FC236}">
                <a16:creationId xmlns:a16="http://schemas.microsoft.com/office/drawing/2014/main" id="{E02FEDE7-4E6C-D242-BC45-7612252B0A47}"/>
              </a:ext>
            </a:extLst>
          </p:cNvPr>
          <p:cNvGrpSpPr>
            <a:grpSpLocks noChangeAspect="1"/>
          </p:cNvGrpSpPr>
          <p:nvPr/>
        </p:nvGrpSpPr>
        <p:grpSpPr>
          <a:xfrm>
            <a:off x="949991" y="2348880"/>
            <a:ext cx="7244018" cy="3240000"/>
            <a:chOff x="2481901" y="2425700"/>
            <a:chExt cx="8853799" cy="3960000"/>
          </a:xfrm>
        </p:grpSpPr>
        <p:pic>
          <p:nvPicPr>
            <p:cNvPr id="6" name="Imagen 5" descr="total.pdf">
              <a:extLst>
                <a:ext uri="{FF2B5EF4-FFF2-40B4-BE49-F238E27FC236}">
                  <a16:creationId xmlns:a16="http://schemas.microsoft.com/office/drawing/2014/main" id="{66C6A591-D500-674D-93B1-53A30FF78F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1901" y="2425700"/>
              <a:ext cx="8853799" cy="3960000"/>
            </a:xfrm>
            <a:prstGeom prst="rect">
              <a:avLst/>
            </a:prstGeom>
          </p:spPr>
        </p:pic>
        <p:sp>
          <p:nvSpPr>
            <p:cNvPr id="7" name="Rectangle 6">
              <a:extLst>
                <a:ext uri="{FF2B5EF4-FFF2-40B4-BE49-F238E27FC236}">
                  <a16:creationId xmlns:a16="http://schemas.microsoft.com/office/drawing/2014/main" id="{1B436BD7-6086-414C-A934-5617DFA919D6}"/>
                </a:ext>
              </a:extLst>
            </p:cNvPr>
            <p:cNvSpPr/>
            <p:nvPr/>
          </p:nvSpPr>
          <p:spPr>
            <a:xfrm>
              <a:off x="2481901" y="2425700"/>
              <a:ext cx="8853799" cy="3960000"/>
            </a:xfrm>
            <a:prstGeom prst="rect">
              <a:avLst/>
            </a:prstGeom>
            <a:noFill/>
            <a:ln w="571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91"/>
            </a:p>
          </p:txBody>
        </p:sp>
      </p:grpSp>
      <p:sp>
        <p:nvSpPr>
          <p:cNvPr id="8" name="TextBox 7">
            <a:extLst>
              <a:ext uri="{FF2B5EF4-FFF2-40B4-BE49-F238E27FC236}">
                <a16:creationId xmlns:a16="http://schemas.microsoft.com/office/drawing/2014/main" id="{212E4CB5-FA9E-3D43-A2F3-BC228CC84D2C}"/>
              </a:ext>
            </a:extLst>
          </p:cNvPr>
          <p:cNvSpPr txBox="1"/>
          <p:nvPr/>
        </p:nvSpPr>
        <p:spPr>
          <a:xfrm>
            <a:off x="949991" y="5867980"/>
            <a:ext cx="7244018" cy="369332"/>
          </a:xfrm>
          <a:prstGeom prst="rect">
            <a:avLst/>
          </a:prstGeom>
          <a:noFill/>
        </p:spPr>
        <p:txBody>
          <a:bodyPr wrap="square" rtlCol="0">
            <a:spAutoFit/>
          </a:bodyPr>
          <a:lstStyle/>
          <a:p>
            <a:pPr algn="ctr"/>
            <a:r>
              <a:rPr lang="en-US" dirty="0">
                <a:solidFill>
                  <a:srgbClr val="00B050"/>
                </a:solidFill>
              </a:rPr>
              <a:t>Unified memory can hide data transfers with kernel execution</a:t>
            </a:r>
          </a:p>
        </p:txBody>
      </p:sp>
    </p:spTree>
    <p:extLst>
      <p:ext uri="{BB962C8B-B14F-4D97-AF65-F5344CB8AC3E}">
        <p14:creationId xmlns:p14="http://schemas.microsoft.com/office/powerpoint/2010/main" val="2120947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Title 1"/>
          <p:cNvSpPr>
            <a:spLocks noGrp="1"/>
          </p:cNvSpPr>
          <p:nvPr>
            <p:ph type="ctrTitle"/>
          </p:nvPr>
        </p:nvSpPr>
        <p:spPr>
          <a:xfrm>
            <a:off x="468313" y="1125538"/>
            <a:ext cx="8207375" cy="2232025"/>
          </a:xfrm>
        </p:spPr>
        <p:txBody>
          <a:bodyPr anchor="ctr"/>
          <a:lstStyle/>
          <a:p>
            <a:pPr algn="ctr"/>
            <a:r>
              <a:rPr lang="en-US" altLang="en-US" sz="4200" dirty="0">
                <a:ea typeface="ＭＳ Ｐゴシック" charset="-128"/>
              </a:rPr>
              <a:t>In Our Previous Lecture…</a:t>
            </a:r>
          </a:p>
        </p:txBody>
      </p:sp>
    </p:spTree>
    <p:extLst>
      <p:ext uri="{BB962C8B-B14F-4D97-AF65-F5344CB8AC3E}">
        <p14:creationId xmlns:p14="http://schemas.microsoft.com/office/powerpoint/2010/main" val="3748033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Title 1"/>
          <p:cNvSpPr>
            <a:spLocks noGrp="1"/>
          </p:cNvSpPr>
          <p:nvPr>
            <p:ph type="ctrTitle"/>
          </p:nvPr>
        </p:nvSpPr>
        <p:spPr>
          <a:xfrm>
            <a:off x="468313" y="1125538"/>
            <a:ext cx="8207375" cy="2232025"/>
          </a:xfrm>
        </p:spPr>
        <p:txBody>
          <a:bodyPr anchor="ctr"/>
          <a:lstStyle/>
          <a:p>
            <a:pPr algn="ctr"/>
            <a:r>
              <a:rPr lang="en-US" altLang="en-US" sz="4200" dirty="0">
                <a:ea typeface="ＭＳ Ｐゴシック" charset="-128"/>
              </a:rPr>
              <a:t>How to Implement </a:t>
            </a:r>
            <a:br>
              <a:rPr lang="en-US" altLang="en-US" sz="4200" dirty="0">
                <a:ea typeface="ＭＳ Ｐゴシック" charset="-128"/>
              </a:rPr>
            </a:br>
            <a:r>
              <a:rPr lang="en-US" altLang="en-US" sz="4200" dirty="0">
                <a:ea typeface="ＭＳ Ｐゴシック" charset="-128"/>
              </a:rPr>
              <a:t>Collaborative Computing Applications?</a:t>
            </a:r>
          </a:p>
        </p:txBody>
      </p:sp>
    </p:spTree>
    <p:extLst>
      <p:ext uri="{BB962C8B-B14F-4D97-AF65-F5344CB8AC3E}">
        <p14:creationId xmlns:p14="http://schemas.microsoft.com/office/powerpoint/2010/main" val="1795101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Marcador de contenido 7"/>
          <p:cNvSpPr>
            <a:spLocks noGrp="1"/>
          </p:cNvSpPr>
          <p:nvPr>
            <p:ph idx="1"/>
          </p:nvPr>
        </p:nvSpPr>
        <p:spPr>
          <a:xfrm>
            <a:off x="228600" y="908720"/>
            <a:ext cx="8610600" cy="5194300"/>
          </a:xfrm>
        </p:spPr>
        <p:txBody>
          <a:bodyPr/>
          <a:lstStyle/>
          <a:p>
            <a:r>
              <a:rPr lang="en-US" altLang="en-US" sz="2200" dirty="0">
                <a:ea typeface="ＭＳ Ｐゴシック" charset="-128"/>
              </a:rPr>
              <a:t>Case studies using CPU and GPU</a:t>
            </a:r>
          </a:p>
          <a:p>
            <a:r>
              <a:rPr lang="en-US" altLang="en-US" sz="2200" dirty="0">
                <a:solidFill>
                  <a:srgbClr val="0070C0"/>
                </a:solidFill>
                <a:ea typeface="ＭＳ Ｐゴシック" charset="-128"/>
              </a:rPr>
              <a:t>Kernel launches are asynchronous</a:t>
            </a:r>
          </a:p>
          <a:p>
            <a:pPr lvl="1"/>
            <a:r>
              <a:rPr lang="en-US" altLang="en-US" sz="2000" dirty="0">
                <a:ea typeface="ＭＳ Ｐゴシック" charset="-128"/>
              </a:rPr>
              <a:t>CPU can work while waits for GPU to finish</a:t>
            </a:r>
          </a:p>
          <a:p>
            <a:pPr lvl="1"/>
            <a:r>
              <a:rPr lang="en-US" altLang="en-US" sz="2000" dirty="0">
                <a:ea typeface="ＭＳ Ｐゴシック" charset="-128"/>
              </a:rPr>
              <a:t>Traditionally, this is the most efficient way to exploit heterogeneity</a:t>
            </a:r>
          </a:p>
          <a:p>
            <a:endParaRPr lang="en-US" altLang="en-US" sz="2200" dirty="0">
              <a:ea typeface="ＭＳ Ｐゴシック" charset="-128"/>
            </a:endParaRPr>
          </a:p>
          <a:p>
            <a:endParaRPr lang="en-US" altLang="en-US" sz="2200" dirty="0">
              <a:ea typeface="ＭＳ Ｐゴシック" charset="-128"/>
            </a:endParaRPr>
          </a:p>
        </p:txBody>
      </p:sp>
      <p:sp>
        <p:nvSpPr>
          <p:cNvPr id="7" name="CuadroTexto 6"/>
          <p:cNvSpPr txBox="1"/>
          <p:nvPr/>
        </p:nvSpPr>
        <p:spPr>
          <a:xfrm>
            <a:off x="684213" y="2636326"/>
            <a:ext cx="7770812" cy="3600986"/>
          </a:xfrm>
          <a:prstGeom prst="rect">
            <a:avLst/>
          </a:prstGeom>
          <a:noFill/>
          <a:ln>
            <a:solidFill>
              <a:srgbClr val="FFFFFF"/>
            </a:solidFill>
          </a:ln>
        </p:spPr>
        <p:txBody>
          <a:bodyPr>
            <a:spAutoFit/>
          </a:bodyPr>
          <a:lstStyle/>
          <a:p>
            <a:pPr>
              <a:defRPr/>
            </a:pPr>
            <a:r>
              <a:rPr lang="en-US" sz="1200" dirty="0">
                <a:solidFill>
                  <a:srgbClr val="9DC3E6"/>
                </a:solidFill>
                <a:latin typeface="Courier"/>
                <a:ea typeface="ＭＳ Ｐゴシック" charset="0"/>
                <a:cs typeface="Courier"/>
              </a:rPr>
              <a:t> // Allocate input</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malloc</a:t>
            </a:r>
            <a:r>
              <a:rPr lang="en-US" sz="1200" dirty="0">
                <a:solidFill>
                  <a:srgbClr val="000000"/>
                </a:solidFill>
                <a:latin typeface="Courier"/>
                <a:ea typeface="ＭＳ Ｐゴシック" charset="0"/>
                <a:cs typeface="Courier"/>
              </a:rPr>
              <a:t>(input,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cudaMalloc</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d_input</a:t>
            </a:r>
            <a:r>
              <a:rPr lang="en-US" sz="1200" dirty="0">
                <a:solidFill>
                  <a:srgbClr val="000000"/>
                </a:solidFill>
                <a:latin typeface="Courier"/>
                <a:ea typeface="ＭＳ Ｐゴシック" charset="0"/>
                <a:cs typeface="Courier"/>
              </a:rPr>
              <a:t>,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cudaMemcpy</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d_input</a:t>
            </a:r>
            <a:r>
              <a:rPr lang="en-US" sz="1200" dirty="0">
                <a:solidFill>
                  <a:srgbClr val="000000"/>
                </a:solidFill>
                <a:latin typeface="Courier"/>
                <a:ea typeface="ＭＳ Ｐゴシック" charset="0"/>
                <a:cs typeface="Courier"/>
              </a:rPr>
              <a:t>, input, ..., </a:t>
            </a:r>
            <a:r>
              <a:rPr lang="en-US" sz="1200" dirty="0" err="1">
                <a:solidFill>
                  <a:srgbClr val="000000"/>
                </a:solidFill>
                <a:latin typeface="Courier"/>
                <a:ea typeface="ＭＳ Ｐゴシック" charset="0"/>
                <a:cs typeface="Courier"/>
              </a:rPr>
              <a:t>HostToDevice</a:t>
            </a:r>
            <a:r>
              <a:rPr lang="en-US" sz="1200" dirty="0">
                <a:solidFill>
                  <a:srgbClr val="000000"/>
                </a:solidFill>
                <a:latin typeface="Courier"/>
                <a:ea typeface="ＭＳ Ｐゴシック" charset="0"/>
                <a:cs typeface="Courier"/>
              </a:rPr>
              <a:t>); </a:t>
            </a:r>
            <a:r>
              <a:rPr lang="en-US" sz="1200" dirty="0">
                <a:solidFill>
                  <a:srgbClr val="9DC3E6"/>
                </a:solidFill>
                <a:latin typeface="Courier"/>
                <a:ea typeface="ＭＳ Ｐゴシック" charset="0"/>
                <a:cs typeface="Courier"/>
              </a:rPr>
              <a:t>// Copy to device memory</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Allocate output</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malloc</a:t>
            </a:r>
            <a:r>
              <a:rPr lang="en-US" sz="1200" dirty="0">
                <a:solidFill>
                  <a:srgbClr val="000000"/>
                </a:solidFill>
                <a:latin typeface="Courier"/>
                <a:ea typeface="ＭＳ Ｐゴシック" charset="0"/>
                <a:cs typeface="Courier"/>
              </a:rPr>
              <a:t>(output,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cudaMalloc</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d_output</a:t>
            </a:r>
            <a:r>
              <a:rPr lang="en-US" sz="1200" dirty="0">
                <a:solidFill>
                  <a:srgbClr val="000000"/>
                </a:solidFill>
                <a:latin typeface="Courier"/>
                <a:ea typeface="ＭＳ Ｐゴシック" charset="0"/>
                <a:cs typeface="Courier"/>
              </a:rPr>
              <a: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Launch GPU kernel</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gpu_kernel</a:t>
            </a:r>
            <a:r>
              <a:rPr lang="en-US" sz="1200" dirty="0">
                <a:solidFill>
                  <a:srgbClr val="000000"/>
                </a:solidFill>
                <a:latin typeface="Courier"/>
                <a:ea typeface="ＭＳ Ｐゴシック" charset="0"/>
                <a:cs typeface="Courier"/>
              </a:rPr>
              <a:t>&lt;&lt;&lt;blocks, threads&gt;&gt;&gt; (</a:t>
            </a:r>
            <a:r>
              <a:rPr lang="en-US" sz="1200" dirty="0" err="1">
                <a:solidFill>
                  <a:srgbClr val="000000"/>
                </a:solidFill>
                <a:latin typeface="Courier"/>
                <a:ea typeface="ＭＳ Ｐゴシック" charset="0"/>
                <a:cs typeface="Courier"/>
              </a:rPr>
              <a:t>d_output</a:t>
            </a: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d_input</a:t>
            </a:r>
            <a:r>
              <a:rPr lang="en-US" sz="1200" dirty="0">
                <a:solidFill>
                  <a:srgbClr val="000000"/>
                </a:solidFill>
                <a:latin typeface="Courier"/>
                <a:ea typeface="ＭＳ Ｐゴシック" charset="0"/>
                <a:cs typeface="Courier"/>
              </a:rPr>
              <a:t>, ...);</a:t>
            </a:r>
          </a:p>
          <a:p>
            <a:pPr>
              <a:defRPr/>
            </a:pPr>
            <a:endParaRPr lang="en-US" sz="1200" dirty="0">
              <a:solidFill>
                <a:srgbClr val="000000"/>
              </a:solidFill>
              <a:latin typeface="Courier"/>
              <a:ea typeface="ＭＳ Ｐゴシック" charset="0"/>
              <a:cs typeface="Courier"/>
            </a:endParaRPr>
          </a:p>
          <a:p>
            <a:pPr>
              <a:defRPr/>
            </a:pPr>
            <a:r>
              <a:rPr lang="en-US" sz="1200" b="1" dirty="0">
                <a:solidFill>
                  <a:srgbClr val="7030A0"/>
                </a:solidFill>
                <a:latin typeface="Courier"/>
                <a:ea typeface="ＭＳ Ｐゴシック" charset="0"/>
                <a:cs typeface="Courier"/>
              </a:rPr>
              <a:t> // CPU can do things here</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Synchronize</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cudaDeviceSynchronize</a:t>
            </a:r>
            <a:r>
              <a:rPr lang="en-US" sz="1200" dirty="0">
                <a:solidFill>
                  <a:srgbClr val="000000"/>
                </a:solidFill>
                <a:latin typeface="Courier"/>
                <a:ea typeface="ＭＳ Ｐゴシック" charset="0"/>
                <a:cs typeface="Courier"/>
              </a:rPr>
              <a:t>();</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Copy output to host memory</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cudaMemcpy</a:t>
            </a:r>
            <a:r>
              <a:rPr lang="en-US" sz="1200" dirty="0">
                <a:solidFill>
                  <a:srgbClr val="000000"/>
                </a:solidFill>
                <a:latin typeface="Courier"/>
                <a:ea typeface="ＭＳ Ｐゴシック" charset="0"/>
                <a:cs typeface="Courier"/>
              </a:rPr>
              <a:t>(output, </a:t>
            </a:r>
            <a:r>
              <a:rPr lang="en-US" sz="1200" dirty="0" err="1">
                <a:solidFill>
                  <a:srgbClr val="000000"/>
                </a:solidFill>
                <a:latin typeface="Courier"/>
                <a:ea typeface="ＭＳ Ｐゴシック" charset="0"/>
                <a:cs typeface="Courier"/>
              </a:rPr>
              <a:t>d_output</a:t>
            </a:r>
            <a:r>
              <a:rPr lang="en-US" sz="1200" dirty="0">
                <a:solidFill>
                  <a:srgbClr val="000000"/>
                </a:solidFill>
                <a:latin typeface="Courier"/>
                <a:ea typeface="ＭＳ Ｐゴシック" charset="0"/>
                <a:cs typeface="Courier"/>
              </a:rPr>
              <a:t>, ..., </a:t>
            </a:r>
            <a:r>
              <a:rPr lang="en-US" sz="1200" dirty="0" err="1">
                <a:solidFill>
                  <a:srgbClr val="000000"/>
                </a:solidFill>
                <a:latin typeface="Courier"/>
                <a:ea typeface="ＭＳ Ｐゴシック" charset="0"/>
                <a:cs typeface="Courier"/>
              </a:rPr>
              <a:t>DeviceToHost</a:t>
            </a:r>
            <a:r>
              <a:rPr lang="en-US" sz="1200" dirty="0">
                <a:solidFill>
                  <a:srgbClr val="000000"/>
                </a:solidFill>
                <a:latin typeface="Courier"/>
                <a:ea typeface="ＭＳ Ｐゴシック" charset="0"/>
                <a:cs typeface="Courier"/>
              </a:rPr>
              <a:t>);</a:t>
            </a:r>
          </a:p>
        </p:txBody>
      </p:sp>
      <p:sp>
        <p:nvSpPr>
          <p:cNvPr id="236548" name="Título 5"/>
          <p:cNvSpPr>
            <a:spLocks noGrp="1"/>
          </p:cNvSpPr>
          <p:nvPr>
            <p:ph type="title"/>
          </p:nvPr>
        </p:nvSpPr>
        <p:spPr/>
        <p:txBody>
          <a:bodyPr/>
          <a:lstStyle/>
          <a:p>
            <a:r>
              <a:rPr lang="en-US" altLang="en-US" dirty="0">
                <a:ea typeface="ＭＳ Ｐゴシック" charset="-128"/>
              </a:rPr>
              <a:t>Collaborative Computing Applications</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21</a:t>
            </a:fld>
            <a:endParaRPr lang="en-US" altLang="en-US"/>
          </a:p>
        </p:txBody>
      </p:sp>
    </p:spTree>
    <p:extLst>
      <p:ext uri="{BB962C8B-B14F-4D97-AF65-F5344CB8AC3E}">
        <p14:creationId xmlns:p14="http://schemas.microsoft.com/office/powerpoint/2010/main" val="2291091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xEl>
                                              <p:pRg st="12" end="1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xEl>
                                              <p:pRg st="14" end="1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
                                            <p:txEl>
                                              <p:pRg st="15" end="1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17" end="17"/>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Marcador de contenido 7"/>
          <p:cNvSpPr>
            <a:spLocks noGrp="1"/>
          </p:cNvSpPr>
          <p:nvPr>
            <p:ph idx="1"/>
          </p:nvPr>
        </p:nvSpPr>
        <p:spPr>
          <a:xfrm>
            <a:off x="228600" y="908720"/>
            <a:ext cx="8610600" cy="5194300"/>
          </a:xfrm>
        </p:spPr>
        <p:txBody>
          <a:bodyPr/>
          <a:lstStyle/>
          <a:p>
            <a:r>
              <a:rPr lang="en-US" altLang="en-US" dirty="0">
                <a:solidFill>
                  <a:srgbClr val="0070C0"/>
                </a:solidFill>
                <a:ea typeface="ＭＳ Ｐゴシック" charset="-128"/>
              </a:rPr>
              <a:t>Fine-grained collaboration </a:t>
            </a:r>
            <a:r>
              <a:rPr lang="en-US" altLang="en-US" dirty="0">
                <a:ea typeface="ＭＳ Ｐゴシック" charset="-128"/>
              </a:rPr>
              <a:t>becomes possible with unified memory (post Kepler/Maxwell architecture)</a:t>
            </a:r>
          </a:p>
          <a:p>
            <a:r>
              <a:rPr lang="en-US" altLang="en-US" dirty="0">
                <a:ea typeface="ＭＳ Ｐゴシック" charset="-128"/>
              </a:rPr>
              <a:t>Pascal/Volta/Turing/Ampere Unified Memory (&amp; HSA)</a:t>
            </a:r>
          </a:p>
          <a:p>
            <a:pPr lvl="1"/>
            <a:r>
              <a:rPr lang="en-US" altLang="en-US" dirty="0">
                <a:solidFill>
                  <a:srgbClr val="00B050"/>
                </a:solidFill>
                <a:ea typeface="ＭＳ Ｐゴシック" charset="-128"/>
              </a:rPr>
              <a:t>CPU-GPU memory coherence</a:t>
            </a:r>
          </a:p>
          <a:p>
            <a:pPr lvl="1"/>
            <a:r>
              <a:rPr lang="en-US" altLang="en-US" dirty="0">
                <a:solidFill>
                  <a:srgbClr val="00B050"/>
                </a:solidFill>
                <a:ea typeface="ＭＳ Ｐゴシック" charset="-128"/>
              </a:rPr>
              <a:t>System-wide atomic operations</a:t>
            </a:r>
            <a:endParaRPr lang="en-US" altLang="en-US" sz="2000" dirty="0">
              <a:solidFill>
                <a:srgbClr val="00B050"/>
              </a:solidFill>
              <a:ea typeface="ＭＳ Ｐゴシック" charset="-128"/>
            </a:endParaRPr>
          </a:p>
          <a:p>
            <a:endParaRPr lang="en-US" altLang="en-US" dirty="0">
              <a:ea typeface="ＭＳ Ｐゴシック" charset="-128"/>
            </a:endParaRPr>
          </a:p>
          <a:p>
            <a:endParaRPr lang="en-US" altLang="en-US" dirty="0">
              <a:ea typeface="ＭＳ Ｐゴシック" charset="-128"/>
            </a:endParaRPr>
          </a:p>
        </p:txBody>
      </p:sp>
      <p:sp>
        <p:nvSpPr>
          <p:cNvPr id="7" name="CuadroTexto 6"/>
          <p:cNvSpPr txBox="1"/>
          <p:nvPr/>
        </p:nvSpPr>
        <p:spPr>
          <a:xfrm>
            <a:off x="684213" y="3284984"/>
            <a:ext cx="7770812" cy="2677656"/>
          </a:xfrm>
          <a:prstGeom prst="rect">
            <a:avLst/>
          </a:prstGeom>
          <a:noFill/>
          <a:ln>
            <a:solidFill>
              <a:srgbClr val="FFFFFF"/>
            </a:solidFill>
          </a:ln>
        </p:spPr>
        <p:txBody>
          <a:bodyPr>
            <a:spAutoFit/>
          </a:bodyPr>
          <a:lstStyle/>
          <a:p>
            <a:pPr>
              <a:defRPr/>
            </a:pPr>
            <a:r>
              <a:rPr lang="en-US" sz="1200" dirty="0">
                <a:solidFill>
                  <a:srgbClr val="9DC3E6"/>
                </a:solidFill>
                <a:latin typeface="Courier"/>
                <a:ea typeface="ＭＳ Ｐゴシック" charset="0"/>
                <a:cs typeface="Courier"/>
              </a:rPr>
              <a:t> // Allocate input</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cudaMallocManaged</a:t>
            </a:r>
            <a:r>
              <a:rPr lang="en-US" sz="1200" dirty="0">
                <a:solidFill>
                  <a:srgbClr val="000000"/>
                </a:solidFill>
                <a:latin typeface="Courier"/>
                <a:ea typeface="ＭＳ Ｐゴシック" charset="0"/>
                <a:cs typeface="Courier"/>
              </a:rPr>
              <a:t>(input,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Allocate output</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cudaMallocManaged</a:t>
            </a:r>
            <a:r>
              <a:rPr lang="en-US" sz="1200" dirty="0">
                <a:solidFill>
                  <a:srgbClr val="000000"/>
                </a:solidFill>
                <a:latin typeface="Courier"/>
                <a:ea typeface="ＭＳ Ｐゴシック" charset="0"/>
                <a:cs typeface="Courier"/>
              </a:rPr>
              <a:t>(output,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Launch GPU kernel</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gpu_kernel</a:t>
            </a:r>
            <a:r>
              <a:rPr lang="en-US" sz="1200" dirty="0">
                <a:solidFill>
                  <a:srgbClr val="000000"/>
                </a:solidFill>
                <a:latin typeface="Courier"/>
                <a:ea typeface="ＭＳ Ｐゴシック" charset="0"/>
                <a:cs typeface="Courier"/>
              </a:rPr>
              <a:t>&lt;&lt;&lt;blocks, threads&gt;&gt;&gt; (output, input,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CPU can do things here</a:t>
            </a:r>
          </a:p>
          <a:p>
            <a:pPr>
              <a:defRPr/>
            </a:pPr>
            <a:r>
              <a:rPr lang="en-US" sz="1200" dirty="0">
                <a:solidFill>
                  <a:srgbClr val="000000"/>
                </a:solidFill>
                <a:latin typeface="Courier"/>
                <a:ea typeface="ＭＳ Ｐゴシック" charset="0"/>
                <a:cs typeface="Courier"/>
              </a:rPr>
              <a:t> output[x] = input[y];</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000000"/>
                </a:solidFill>
                <a:latin typeface="Courier"/>
                <a:ea typeface="ＭＳ Ｐゴシック" charset="0"/>
                <a:cs typeface="Courier"/>
              </a:rPr>
              <a:t> output[x+1].</a:t>
            </a:r>
            <a:r>
              <a:rPr lang="en-US" sz="1200" dirty="0" err="1">
                <a:solidFill>
                  <a:srgbClr val="000000"/>
                </a:solidFill>
                <a:latin typeface="Courier"/>
                <a:ea typeface="ＭＳ Ｐゴシック" charset="0"/>
                <a:cs typeface="Courier"/>
              </a:rPr>
              <a:t>fetch_add</a:t>
            </a:r>
            <a:r>
              <a:rPr lang="en-US" sz="1200" dirty="0">
                <a:solidFill>
                  <a:srgbClr val="000000"/>
                </a:solidFill>
                <a:latin typeface="Courier"/>
                <a:ea typeface="ＭＳ Ｐゴシック" charset="0"/>
                <a:cs typeface="Courier"/>
              </a:rPr>
              <a:t>(1);</a:t>
            </a:r>
          </a:p>
          <a:p>
            <a:pPr>
              <a:defRPr/>
            </a:pPr>
            <a:endParaRPr lang="en-US" sz="1200" dirty="0">
              <a:solidFill>
                <a:srgbClr val="000000"/>
              </a:solidFill>
              <a:latin typeface="Courier"/>
              <a:ea typeface="ＭＳ Ｐゴシック" charset="0"/>
              <a:cs typeface="Courier"/>
            </a:endParaRPr>
          </a:p>
        </p:txBody>
      </p:sp>
      <p:sp>
        <p:nvSpPr>
          <p:cNvPr id="238596" name="Título 5"/>
          <p:cNvSpPr>
            <a:spLocks noGrp="1"/>
          </p:cNvSpPr>
          <p:nvPr>
            <p:ph type="title"/>
          </p:nvPr>
        </p:nvSpPr>
        <p:spPr/>
        <p:txBody>
          <a:bodyPr/>
          <a:lstStyle/>
          <a:p>
            <a:r>
              <a:rPr lang="en-US" altLang="en-US" dirty="0">
                <a:ea typeface="ＭＳ Ｐゴシック" charset="-128"/>
              </a:rPr>
              <a:t>Fine-Grained Collaboration</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22</a:t>
            </a:fld>
            <a:endParaRPr lang="en-US" altLang="en-US"/>
          </a:p>
        </p:txBody>
      </p:sp>
    </p:spTree>
    <p:extLst>
      <p:ext uri="{BB962C8B-B14F-4D97-AF65-F5344CB8AC3E}">
        <p14:creationId xmlns:p14="http://schemas.microsoft.com/office/powerpoint/2010/main" val="2573576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859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859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859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859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a:t>CUDA 8.0 and Later</a:t>
            </a:r>
          </a:p>
        </p:txBody>
      </p:sp>
      <p:sp>
        <p:nvSpPr>
          <p:cNvPr id="3" name="Marcador de contenido 2"/>
          <p:cNvSpPr>
            <a:spLocks noGrp="1"/>
          </p:cNvSpPr>
          <p:nvPr>
            <p:ph idx="1"/>
          </p:nvPr>
        </p:nvSpPr>
        <p:spPr>
          <a:xfrm>
            <a:off x="228600" y="914400"/>
            <a:ext cx="8545165" cy="4258312"/>
          </a:xfrm>
        </p:spPr>
        <p:txBody>
          <a:bodyPr>
            <a:normAutofit/>
          </a:bodyPr>
          <a:lstStyle/>
          <a:p>
            <a:pPr>
              <a:lnSpc>
                <a:spcPct val="150000"/>
              </a:lnSpc>
            </a:pPr>
            <a:r>
              <a:rPr lang="en-US" dirty="0">
                <a:solidFill>
                  <a:srgbClr val="0070C0"/>
                </a:solidFill>
              </a:rPr>
              <a:t>Unified memory</a:t>
            </a:r>
          </a:p>
          <a:p>
            <a:pPr marL="457200" lvl="1" indent="0">
              <a:lnSpc>
                <a:spcPct val="150000"/>
              </a:lnSpc>
              <a:buNone/>
            </a:pPr>
            <a:r>
              <a:rPr lang="en-US" dirty="0" err="1">
                <a:latin typeface="Courier"/>
                <a:cs typeface="Courier"/>
              </a:rPr>
              <a:t>cudaMallocManaged</a:t>
            </a:r>
            <a:r>
              <a:rPr lang="en-US" dirty="0">
                <a:latin typeface="Courier"/>
                <a:cs typeface="Courier"/>
              </a:rPr>
              <a:t>(&amp;</a:t>
            </a:r>
            <a:r>
              <a:rPr lang="en-US" dirty="0" err="1">
                <a:latin typeface="Courier"/>
                <a:cs typeface="Courier"/>
              </a:rPr>
              <a:t>h_in</a:t>
            </a:r>
            <a:r>
              <a:rPr lang="en-US" dirty="0">
                <a:latin typeface="Courier"/>
                <a:cs typeface="Courier"/>
              </a:rPr>
              <a:t>, </a:t>
            </a:r>
            <a:r>
              <a:rPr lang="en-US" dirty="0" err="1">
                <a:latin typeface="Courier"/>
                <a:cs typeface="Courier"/>
              </a:rPr>
              <a:t>in_size</a:t>
            </a:r>
            <a:r>
              <a:rPr lang="en-US" dirty="0">
                <a:latin typeface="Courier"/>
                <a:cs typeface="Courier"/>
              </a:rPr>
              <a:t>);</a:t>
            </a:r>
          </a:p>
          <a:p>
            <a:pPr>
              <a:lnSpc>
                <a:spcPct val="150000"/>
              </a:lnSpc>
            </a:pPr>
            <a:r>
              <a:rPr lang="en-US" dirty="0">
                <a:solidFill>
                  <a:srgbClr val="0070C0"/>
                </a:solidFill>
              </a:rPr>
              <a:t>System-wide atomics</a:t>
            </a:r>
          </a:p>
          <a:p>
            <a:pPr marL="457200" lvl="1" indent="0">
              <a:lnSpc>
                <a:spcPct val="150000"/>
              </a:lnSpc>
              <a:buNone/>
            </a:pPr>
            <a:r>
              <a:rPr lang="en-US" dirty="0">
                <a:latin typeface="Courier"/>
                <a:cs typeface="Courier"/>
              </a:rPr>
              <a:t>old = </a:t>
            </a:r>
            <a:r>
              <a:rPr lang="en-US" dirty="0" err="1">
                <a:latin typeface="Courier"/>
                <a:cs typeface="Courier"/>
              </a:rPr>
              <a:t>atomicAdd_system</a:t>
            </a:r>
            <a:r>
              <a:rPr lang="en-US" dirty="0">
                <a:latin typeface="Courier"/>
                <a:cs typeface="Courier"/>
              </a:rPr>
              <a:t>(&amp;</a:t>
            </a:r>
            <a:r>
              <a:rPr lang="en-US" dirty="0" err="1">
                <a:latin typeface="Courier"/>
                <a:cs typeface="Courier"/>
              </a:rPr>
              <a:t>h_out</a:t>
            </a:r>
            <a:r>
              <a:rPr lang="en-US" dirty="0">
                <a:latin typeface="Courier"/>
                <a:cs typeface="Courier"/>
              </a:rPr>
              <a:t>[x], </a:t>
            </a:r>
            <a:r>
              <a:rPr lang="en-US" dirty="0" err="1">
                <a:latin typeface="Courier"/>
                <a:cs typeface="Courier"/>
              </a:rPr>
              <a:t>inc</a:t>
            </a:r>
            <a:r>
              <a:rPr lang="en-US" dirty="0">
                <a:latin typeface="Courier"/>
                <a:cs typeface="Courier"/>
              </a:rPr>
              <a:t>);</a:t>
            </a:r>
          </a:p>
        </p:txBody>
      </p:sp>
      <p:sp>
        <p:nvSpPr>
          <p:cNvPr id="5" name="Slide Number Placeholder 4"/>
          <p:cNvSpPr>
            <a:spLocks noGrp="1"/>
          </p:cNvSpPr>
          <p:nvPr>
            <p:ph type="sldNum" sz="quarter" idx="11"/>
          </p:nvPr>
        </p:nvSpPr>
        <p:spPr/>
        <p:txBody>
          <a:bodyPr/>
          <a:lstStyle/>
          <a:p>
            <a:fld id="{11285301-7C64-3D4A-A11D-A303F06F8BE6}" type="slidenum">
              <a:rPr lang="en-US" altLang="en-US" smtClean="0"/>
              <a:pPr/>
              <a:t>23</a:t>
            </a:fld>
            <a:endParaRPr lang="en-US" altLang="en-US"/>
          </a:p>
        </p:txBody>
      </p:sp>
    </p:spTree>
    <p:extLst>
      <p:ext uri="{BB962C8B-B14F-4D97-AF65-F5344CB8AC3E}">
        <p14:creationId xmlns:p14="http://schemas.microsoft.com/office/powerpoint/2010/main" val="3598773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a:t>OpenCL 2.0 and Later</a:t>
            </a:r>
          </a:p>
        </p:txBody>
      </p:sp>
      <p:sp>
        <p:nvSpPr>
          <p:cNvPr id="3" name="Marcador de contenido 2"/>
          <p:cNvSpPr>
            <a:spLocks noGrp="1"/>
          </p:cNvSpPr>
          <p:nvPr>
            <p:ph idx="1"/>
          </p:nvPr>
        </p:nvSpPr>
        <p:spPr>
          <a:xfrm>
            <a:off x="228600" y="914400"/>
            <a:ext cx="8545165" cy="4258312"/>
          </a:xfrm>
        </p:spPr>
        <p:txBody>
          <a:bodyPr>
            <a:normAutofit lnSpcReduction="10000"/>
          </a:bodyPr>
          <a:lstStyle/>
          <a:p>
            <a:pPr>
              <a:lnSpc>
                <a:spcPct val="150000"/>
              </a:lnSpc>
            </a:pPr>
            <a:r>
              <a:rPr lang="en-US" dirty="0">
                <a:solidFill>
                  <a:srgbClr val="0070C0"/>
                </a:solidFill>
              </a:rPr>
              <a:t>Shared virtual memory</a:t>
            </a:r>
          </a:p>
          <a:p>
            <a:pPr marL="457200" lvl="1" indent="0">
              <a:lnSpc>
                <a:spcPct val="150000"/>
              </a:lnSpc>
              <a:buNone/>
            </a:pPr>
            <a:r>
              <a:rPr lang="en-US" sz="1400" dirty="0">
                <a:latin typeface="Courier"/>
                <a:cs typeface="Courier"/>
              </a:rPr>
              <a:t> XYZ * </a:t>
            </a:r>
            <a:r>
              <a:rPr lang="en-US" sz="1400" dirty="0" err="1">
                <a:latin typeface="Courier"/>
                <a:cs typeface="Courier"/>
              </a:rPr>
              <a:t>h_in</a:t>
            </a:r>
            <a:r>
              <a:rPr lang="en-US" sz="1400" dirty="0">
                <a:latin typeface="Courier"/>
                <a:cs typeface="Courier"/>
              </a:rPr>
              <a:t> = (XYZ *)</a:t>
            </a:r>
            <a:r>
              <a:rPr lang="en-US" sz="1400" dirty="0" err="1">
                <a:latin typeface="Courier"/>
                <a:cs typeface="Courier"/>
              </a:rPr>
              <a:t>clSVMAlloc</a:t>
            </a:r>
            <a:r>
              <a:rPr lang="en-US" sz="1400" dirty="0">
                <a:latin typeface="Courier"/>
                <a:cs typeface="Courier"/>
              </a:rPr>
              <a:t>(</a:t>
            </a:r>
          </a:p>
          <a:p>
            <a:pPr marL="457200" lvl="1" indent="0">
              <a:lnSpc>
                <a:spcPct val="150000"/>
              </a:lnSpc>
              <a:buNone/>
            </a:pPr>
            <a:r>
              <a:rPr lang="en-US" sz="1400" dirty="0">
                <a:latin typeface="Courier"/>
                <a:cs typeface="Courier"/>
              </a:rPr>
              <a:t>            </a:t>
            </a:r>
            <a:r>
              <a:rPr lang="en-US" sz="1400" dirty="0" err="1">
                <a:latin typeface="Courier"/>
                <a:cs typeface="Courier"/>
              </a:rPr>
              <a:t>ocl.clContext</a:t>
            </a:r>
            <a:r>
              <a:rPr lang="en-US" sz="1400" dirty="0">
                <a:latin typeface="Courier"/>
                <a:cs typeface="Courier"/>
              </a:rPr>
              <a:t>, CL_MEM_SVM_FINE_GRAIN_BUFFER, </a:t>
            </a:r>
            <a:r>
              <a:rPr lang="en-US" sz="1400" dirty="0" err="1">
                <a:latin typeface="Courier"/>
                <a:cs typeface="Courier"/>
              </a:rPr>
              <a:t>in_size</a:t>
            </a:r>
            <a:r>
              <a:rPr lang="en-US" sz="1400" dirty="0">
                <a:latin typeface="Courier"/>
                <a:cs typeface="Courier"/>
              </a:rPr>
              <a:t>, 0);</a:t>
            </a:r>
          </a:p>
          <a:p>
            <a:pPr>
              <a:lnSpc>
                <a:spcPct val="150000"/>
              </a:lnSpc>
            </a:pPr>
            <a:r>
              <a:rPr lang="en-US" dirty="0"/>
              <a:t>More flags:</a:t>
            </a:r>
          </a:p>
          <a:p>
            <a:pPr marL="457200" lvl="1" indent="0">
              <a:lnSpc>
                <a:spcPct val="150000"/>
              </a:lnSpc>
              <a:buNone/>
            </a:pPr>
            <a:r>
              <a:rPr lang="en-US" sz="1400" dirty="0">
                <a:latin typeface="Courier"/>
                <a:cs typeface="Courier"/>
              </a:rPr>
              <a:t>CL_MEM_READ_WRITE</a:t>
            </a:r>
          </a:p>
          <a:p>
            <a:pPr marL="457200" lvl="1" indent="0">
              <a:lnSpc>
                <a:spcPct val="150000"/>
              </a:lnSpc>
              <a:buNone/>
            </a:pPr>
            <a:r>
              <a:rPr lang="en-US" sz="1400" dirty="0">
                <a:latin typeface="Courier"/>
                <a:cs typeface="Courier"/>
              </a:rPr>
              <a:t>CL_MEM_SVM_ATOMICS</a:t>
            </a:r>
          </a:p>
          <a:p>
            <a:pPr>
              <a:lnSpc>
                <a:spcPct val="150000"/>
              </a:lnSpc>
            </a:pPr>
            <a:r>
              <a:rPr lang="en-US" dirty="0"/>
              <a:t>C++11 </a:t>
            </a:r>
            <a:r>
              <a:rPr lang="en-US" dirty="0">
                <a:solidFill>
                  <a:srgbClr val="0070C0"/>
                </a:solidFill>
              </a:rPr>
              <a:t>atomic operations </a:t>
            </a:r>
            <a:r>
              <a:rPr lang="en-US" dirty="0"/>
              <a:t>(</a:t>
            </a:r>
            <a:r>
              <a:rPr lang="en-US" dirty="0" err="1">
                <a:solidFill>
                  <a:srgbClr val="7030A0"/>
                </a:solidFill>
                <a:latin typeface="Courier"/>
                <a:cs typeface="Courier"/>
              </a:rPr>
              <a:t>memory_scope_all_svm_devices</a:t>
            </a:r>
            <a:r>
              <a:rPr lang="en-US" dirty="0"/>
              <a:t>)</a:t>
            </a:r>
          </a:p>
          <a:p>
            <a:pPr marL="457200" lvl="1" indent="0">
              <a:lnSpc>
                <a:spcPct val="150000"/>
              </a:lnSpc>
              <a:buNone/>
            </a:pPr>
            <a:r>
              <a:rPr lang="en-US" dirty="0">
                <a:latin typeface="Courier"/>
                <a:cs typeface="Courier"/>
              </a:rPr>
              <a:t>old = </a:t>
            </a:r>
            <a:r>
              <a:rPr lang="en-US" dirty="0" err="1">
                <a:latin typeface="Courier"/>
                <a:cs typeface="Courier"/>
              </a:rPr>
              <a:t>atomic_fetch_add</a:t>
            </a:r>
            <a:r>
              <a:rPr lang="en-US" dirty="0">
                <a:latin typeface="Courier"/>
                <a:cs typeface="Courier"/>
              </a:rPr>
              <a:t>(&amp;</a:t>
            </a:r>
            <a:r>
              <a:rPr lang="en-US" dirty="0" err="1">
                <a:latin typeface="Courier"/>
                <a:cs typeface="Courier"/>
              </a:rPr>
              <a:t>h_out</a:t>
            </a:r>
            <a:r>
              <a:rPr lang="en-US" dirty="0">
                <a:latin typeface="Courier"/>
                <a:cs typeface="Courier"/>
              </a:rPr>
              <a:t>[x], </a:t>
            </a:r>
            <a:r>
              <a:rPr lang="en-US" dirty="0" err="1">
                <a:latin typeface="Courier"/>
                <a:cs typeface="Courier"/>
              </a:rPr>
              <a:t>inc</a:t>
            </a:r>
            <a:r>
              <a:rPr lang="en-US" dirty="0">
                <a:latin typeface="Courier"/>
                <a:cs typeface="Courier"/>
              </a:rPr>
              <a:t>);</a:t>
            </a:r>
          </a:p>
          <a:p>
            <a:pPr lvl="1">
              <a:lnSpc>
                <a:spcPct val="150000"/>
              </a:lnSpc>
            </a:pPr>
            <a:endParaRPr lang="en-US" dirty="0"/>
          </a:p>
        </p:txBody>
      </p:sp>
      <p:sp>
        <p:nvSpPr>
          <p:cNvPr id="5" name="Slide Number Placeholder 4"/>
          <p:cNvSpPr>
            <a:spLocks noGrp="1"/>
          </p:cNvSpPr>
          <p:nvPr>
            <p:ph type="sldNum" sz="quarter" idx="11"/>
          </p:nvPr>
        </p:nvSpPr>
        <p:spPr/>
        <p:txBody>
          <a:bodyPr/>
          <a:lstStyle/>
          <a:p>
            <a:fld id="{11285301-7C64-3D4A-A11D-A303F06F8BE6}" type="slidenum">
              <a:rPr lang="en-US" altLang="en-US" smtClean="0"/>
              <a:pPr/>
              <a:t>24</a:t>
            </a:fld>
            <a:endParaRPr lang="en-US" altLang="en-US"/>
          </a:p>
        </p:txBody>
      </p:sp>
    </p:spTree>
    <p:extLst>
      <p:ext uri="{BB962C8B-B14F-4D97-AF65-F5344CB8AC3E}">
        <p14:creationId xmlns:p14="http://schemas.microsoft.com/office/powerpoint/2010/main" val="15264413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a:t>C++AMP (HCC)</a:t>
            </a:r>
          </a:p>
        </p:txBody>
      </p:sp>
      <p:sp>
        <p:nvSpPr>
          <p:cNvPr id="3" name="Marcador de contenido 2"/>
          <p:cNvSpPr>
            <a:spLocks noGrp="1"/>
          </p:cNvSpPr>
          <p:nvPr>
            <p:ph idx="1"/>
          </p:nvPr>
        </p:nvSpPr>
        <p:spPr>
          <a:xfrm>
            <a:off x="228600" y="914400"/>
            <a:ext cx="8545165" cy="4258312"/>
          </a:xfrm>
        </p:spPr>
        <p:txBody>
          <a:bodyPr>
            <a:normAutofit/>
          </a:bodyPr>
          <a:lstStyle/>
          <a:p>
            <a:pPr>
              <a:lnSpc>
                <a:spcPct val="150000"/>
              </a:lnSpc>
            </a:pPr>
            <a:r>
              <a:rPr lang="en-US" dirty="0">
                <a:solidFill>
                  <a:srgbClr val="0070C0"/>
                </a:solidFill>
              </a:rPr>
              <a:t>Unified memory space </a:t>
            </a:r>
            <a:r>
              <a:rPr lang="en-US" dirty="0"/>
              <a:t>(HSA)</a:t>
            </a:r>
          </a:p>
          <a:p>
            <a:pPr marL="457200" lvl="1" indent="0">
              <a:lnSpc>
                <a:spcPct val="150000"/>
              </a:lnSpc>
              <a:buNone/>
            </a:pPr>
            <a:r>
              <a:rPr lang="en-US" dirty="0">
                <a:latin typeface="Courier"/>
                <a:cs typeface="Courier"/>
              </a:rPr>
              <a:t>XYZ *</a:t>
            </a:r>
            <a:r>
              <a:rPr lang="en-US" dirty="0" err="1">
                <a:latin typeface="Courier"/>
                <a:cs typeface="Courier"/>
              </a:rPr>
              <a:t>h_in</a:t>
            </a:r>
            <a:r>
              <a:rPr lang="en-US" dirty="0">
                <a:latin typeface="Courier"/>
                <a:cs typeface="Courier"/>
              </a:rPr>
              <a:t> = (XYZ *)</a:t>
            </a:r>
            <a:r>
              <a:rPr lang="en-US" dirty="0" err="1">
                <a:latin typeface="Courier"/>
                <a:cs typeface="Courier"/>
              </a:rPr>
              <a:t>malloc</a:t>
            </a:r>
            <a:r>
              <a:rPr lang="en-US" dirty="0">
                <a:latin typeface="Courier"/>
                <a:cs typeface="Courier"/>
              </a:rPr>
              <a:t>(</a:t>
            </a:r>
            <a:r>
              <a:rPr lang="en-US" dirty="0" err="1">
                <a:latin typeface="Courier"/>
                <a:cs typeface="Courier"/>
              </a:rPr>
              <a:t>in_size</a:t>
            </a:r>
            <a:r>
              <a:rPr lang="en-US" dirty="0">
                <a:latin typeface="Courier"/>
                <a:cs typeface="Courier"/>
              </a:rPr>
              <a:t>);</a:t>
            </a:r>
          </a:p>
          <a:p>
            <a:pPr>
              <a:lnSpc>
                <a:spcPct val="150000"/>
              </a:lnSpc>
            </a:pPr>
            <a:r>
              <a:rPr lang="en-US" dirty="0"/>
              <a:t>C++11 </a:t>
            </a:r>
            <a:r>
              <a:rPr lang="en-US" dirty="0">
                <a:solidFill>
                  <a:srgbClr val="0070C0"/>
                </a:solidFill>
              </a:rPr>
              <a:t>atomic operations </a:t>
            </a:r>
            <a:r>
              <a:rPr lang="en-US" dirty="0"/>
              <a:t>(</a:t>
            </a:r>
            <a:r>
              <a:rPr lang="en-US" dirty="0" err="1">
                <a:solidFill>
                  <a:srgbClr val="7030A0"/>
                </a:solidFill>
                <a:latin typeface="Courier"/>
                <a:cs typeface="Courier"/>
              </a:rPr>
              <a:t>memory_scope_all_svm_devices</a:t>
            </a:r>
            <a:r>
              <a:rPr lang="en-US" dirty="0"/>
              <a:t>)</a:t>
            </a:r>
          </a:p>
          <a:p>
            <a:pPr lvl="1">
              <a:lnSpc>
                <a:spcPct val="150000"/>
              </a:lnSpc>
            </a:pPr>
            <a:r>
              <a:rPr lang="en-US" dirty="0"/>
              <a:t>Platform atomics (HSA)</a:t>
            </a:r>
          </a:p>
          <a:p>
            <a:pPr marL="457200" lvl="1" indent="0">
              <a:lnSpc>
                <a:spcPct val="150000"/>
              </a:lnSpc>
              <a:buNone/>
            </a:pPr>
            <a:r>
              <a:rPr lang="en-US" dirty="0">
                <a:latin typeface="Courier"/>
                <a:cs typeface="Courier"/>
              </a:rPr>
              <a:t>old = </a:t>
            </a:r>
            <a:r>
              <a:rPr lang="en-US" dirty="0" err="1">
                <a:latin typeface="Courier"/>
                <a:cs typeface="Courier"/>
              </a:rPr>
              <a:t>atomic_fetch_add</a:t>
            </a:r>
            <a:r>
              <a:rPr lang="en-US" dirty="0">
                <a:latin typeface="Courier"/>
                <a:cs typeface="Courier"/>
              </a:rPr>
              <a:t>(&amp;</a:t>
            </a:r>
            <a:r>
              <a:rPr lang="en-US" dirty="0" err="1">
                <a:latin typeface="Courier"/>
                <a:cs typeface="Courier"/>
              </a:rPr>
              <a:t>h_out</a:t>
            </a:r>
            <a:r>
              <a:rPr lang="en-US" dirty="0">
                <a:latin typeface="Courier"/>
                <a:cs typeface="Courier"/>
              </a:rPr>
              <a:t>[x], </a:t>
            </a:r>
            <a:r>
              <a:rPr lang="en-US" dirty="0" err="1">
                <a:latin typeface="Courier"/>
                <a:cs typeface="Courier"/>
              </a:rPr>
              <a:t>inc</a:t>
            </a:r>
            <a:r>
              <a:rPr lang="en-US" dirty="0">
                <a:latin typeface="Courier"/>
                <a:cs typeface="Courier"/>
              </a:rPr>
              <a:t>);</a:t>
            </a:r>
          </a:p>
        </p:txBody>
      </p:sp>
      <p:sp>
        <p:nvSpPr>
          <p:cNvPr id="5" name="Slide Number Placeholder 4"/>
          <p:cNvSpPr>
            <a:spLocks noGrp="1"/>
          </p:cNvSpPr>
          <p:nvPr>
            <p:ph type="sldNum" sz="quarter" idx="11"/>
          </p:nvPr>
        </p:nvSpPr>
        <p:spPr/>
        <p:txBody>
          <a:bodyPr/>
          <a:lstStyle/>
          <a:p>
            <a:fld id="{11285301-7C64-3D4A-A11D-A303F06F8BE6}" type="slidenum">
              <a:rPr lang="en-US" altLang="en-US" smtClean="0"/>
              <a:pPr/>
              <a:t>25</a:t>
            </a:fld>
            <a:endParaRPr lang="en-US" altLang="en-US"/>
          </a:p>
        </p:txBody>
      </p:sp>
    </p:spTree>
    <p:extLst>
      <p:ext uri="{BB962C8B-B14F-4D97-AF65-F5344CB8AC3E}">
        <p14:creationId xmlns:p14="http://schemas.microsoft.com/office/powerpoint/2010/main" val="17383806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Title 1"/>
          <p:cNvSpPr>
            <a:spLocks noGrp="1"/>
          </p:cNvSpPr>
          <p:nvPr>
            <p:ph type="ctrTitle"/>
          </p:nvPr>
        </p:nvSpPr>
        <p:spPr>
          <a:xfrm>
            <a:off x="468313" y="1125538"/>
            <a:ext cx="8207375" cy="2232025"/>
          </a:xfrm>
        </p:spPr>
        <p:txBody>
          <a:bodyPr anchor="ctr"/>
          <a:lstStyle/>
          <a:p>
            <a:pPr algn="ctr"/>
            <a:r>
              <a:rPr lang="en-US" altLang="en-US" sz="4200" dirty="0">
                <a:ea typeface="ＭＳ Ｐゴシック" charset="-128"/>
              </a:rPr>
              <a:t>Collaborative Patterns</a:t>
            </a:r>
          </a:p>
        </p:txBody>
      </p:sp>
    </p:spTree>
    <p:extLst>
      <p:ext uri="{BB962C8B-B14F-4D97-AF65-F5344CB8AC3E}">
        <p14:creationId xmlns:p14="http://schemas.microsoft.com/office/powerpoint/2010/main" val="16157414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37"/>
          <p:cNvSpPr/>
          <p:nvPr/>
        </p:nvSpPr>
        <p:spPr>
          <a:xfrm>
            <a:off x="1820863" y="2462213"/>
            <a:ext cx="138112"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2" name="Rectangle 138"/>
          <p:cNvSpPr/>
          <p:nvPr/>
        </p:nvSpPr>
        <p:spPr>
          <a:xfrm>
            <a:off x="1820863" y="2794000"/>
            <a:ext cx="138112"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3" name="Rectangle 139"/>
          <p:cNvSpPr/>
          <p:nvPr/>
        </p:nvSpPr>
        <p:spPr>
          <a:xfrm>
            <a:off x="2051050" y="2462213"/>
            <a:ext cx="138113"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4" name="Rectangle 140"/>
          <p:cNvSpPr/>
          <p:nvPr/>
        </p:nvSpPr>
        <p:spPr>
          <a:xfrm>
            <a:off x="2051050" y="2794000"/>
            <a:ext cx="138113"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5" name="Rectangle 141"/>
          <p:cNvSpPr/>
          <p:nvPr/>
        </p:nvSpPr>
        <p:spPr>
          <a:xfrm>
            <a:off x="2281238" y="2462213"/>
            <a:ext cx="138112"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6" name="Rectangle 142"/>
          <p:cNvSpPr/>
          <p:nvPr/>
        </p:nvSpPr>
        <p:spPr>
          <a:xfrm>
            <a:off x="2281238" y="2794000"/>
            <a:ext cx="138112"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7" name="Rectangle 143"/>
          <p:cNvSpPr/>
          <p:nvPr/>
        </p:nvSpPr>
        <p:spPr>
          <a:xfrm>
            <a:off x="2511425" y="2462213"/>
            <a:ext cx="138113"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8" name="Rectangle 144"/>
          <p:cNvSpPr/>
          <p:nvPr/>
        </p:nvSpPr>
        <p:spPr>
          <a:xfrm>
            <a:off x="2511425" y="2794000"/>
            <a:ext cx="138113"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9" name="Rectangle 145"/>
          <p:cNvSpPr/>
          <p:nvPr/>
        </p:nvSpPr>
        <p:spPr>
          <a:xfrm>
            <a:off x="2741613" y="2462213"/>
            <a:ext cx="138112"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0" name="Rectangle 146"/>
          <p:cNvSpPr/>
          <p:nvPr/>
        </p:nvSpPr>
        <p:spPr>
          <a:xfrm>
            <a:off x="2741613" y="2794000"/>
            <a:ext cx="138112"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1" name="Rectangle 148"/>
          <p:cNvSpPr/>
          <p:nvPr/>
        </p:nvSpPr>
        <p:spPr>
          <a:xfrm>
            <a:off x="3432175" y="2462213"/>
            <a:ext cx="138113"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2" name="Rectangle 149"/>
          <p:cNvSpPr/>
          <p:nvPr/>
        </p:nvSpPr>
        <p:spPr>
          <a:xfrm>
            <a:off x="3432175" y="2794000"/>
            <a:ext cx="138113"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3" name="Rectangle 136"/>
          <p:cNvSpPr/>
          <p:nvPr/>
        </p:nvSpPr>
        <p:spPr>
          <a:xfrm>
            <a:off x="1660525" y="2282825"/>
            <a:ext cx="2070100" cy="1022350"/>
          </a:xfrm>
          <a:prstGeom prst="rect">
            <a:avLst/>
          </a:prstGeom>
          <a:noFill/>
          <a:ln w="3175" cmpd="sng">
            <a:solidFill>
              <a:schemeClr val="tx1">
                <a:lumMod val="95000"/>
                <a:lumOff val="5000"/>
              </a:schemeClr>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4" name="Rectangle 118"/>
          <p:cNvSpPr/>
          <p:nvPr/>
        </p:nvSpPr>
        <p:spPr>
          <a:xfrm>
            <a:off x="1587500" y="3921125"/>
            <a:ext cx="138113"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5" name="Rectangle 119"/>
          <p:cNvSpPr/>
          <p:nvPr/>
        </p:nvSpPr>
        <p:spPr>
          <a:xfrm>
            <a:off x="1587500" y="4252913"/>
            <a:ext cx="138113"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6" name="Rectangle 120"/>
          <p:cNvSpPr/>
          <p:nvPr/>
        </p:nvSpPr>
        <p:spPr>
          <a:xfrm>
            <a:off x="1817688" y="3921125"/>
            <a:ext cx="139700"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7" name="Rectangle 121"/>
          <p:cNvSpPr/>
          <p:nvPr/>
        </p:nvSpPr>
        <p:spPr>
          <a:xfrm>
            <a:off x="1817688" y="4252913"/>
            <a:ext cx="139700"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8" name="Rectangle 122"/>
          <p:cNvSpPr/>
          <p:nvPr/>
        </p:nvSpPr>
        <p:spPr>
          <a:xfrm>
            <a:off x="2049463"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9" name="Rectangle 123"/>
          <p:cNvSpPr/>
          <p:nvPr/>
        </p:nvSpPr>
        <p:spPr>
          <a:xfrm>
            <a:off x="2049463"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100" name="Rectangle 124"/>
          <p:cNvSpPr/>
          <p:nvPr/>
        </p:nvSpPr>
        <p:spPr>
          <a:xfrm>
            <a:off x="2279650" y="3921125"/>
            <a:ext cx="138113"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101" name="Rectangle 125"/>
          <p:cNvSpPr/>
          <p:nvPr/>
        </p:nvSpPr>
        <p:spPr>
          <a:xfrm>
            <a:off x="2279650" y="4252913"/>
            <a:ext cx="138113"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102" name="Rectangle 126"/>
          <p:cNvSpPr/>
          <p:nvPr/>
        </p:nvSpPr>
        <p:spPr>
          <a:xfrm>
            <a:off x="2511425" y="3921125"/>
            <a:ext cx="138113"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3" name="Rectangle 127"/>
          <p:cNvSpPr/>
          <p:nvPr/>
        </p:nvSpPr>
        <p:spPr>
          <a:xfrm>
            <a:off x="2511425" y="4252913"/>
            <a:ext cx="138113"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4" name="Rectangle 128"/>
          <p:cNvSpPr/>
          <p:nvPr/>
        </p:nvSpPr>
        <p:spPr>
          <a:xfrm>
            <a:off x="2741613"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5" name="Rectangle 129"/>
          <p:cNvSpPr/>
          <p:nvPr/>
        </p:nvSpPr>
        <p:spPr>
          <a:xfrm>
            <a:off x="2741613"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6" name="Rectangle 130"/>
          <p:cNvSpPr/>
          <p:nvPr/>
        </p:nvSpPr>
        <p:spPr>
          <a:xfrm>
            <a:off x="2973388"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7" name="Rectangle 131"/>
          <p:cNvSpPr/>
          <p:nvPr/>
        </p:nvSpPr>
        <p:spPr>
          <a:xfrm>
            <a:off x="2973388"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8" name="Rectangle 133"/>
          <p:cNvSpPr/>
          <p:nvPr/>
        </p:nvSpPr>
        <p:spPr>
          <a:xfrm>
            <a:off x="3665538"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09" name="Rectangle 134"/>
          <p:cNvSpPr/>
          <p:nvPr/>
        </p:nvSpPr>
        <p:spPr>
          <a:xfrm>
            <a:off x="3665538"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10" name="Rectangle 117"/>
          <p:cNvSpPr/>
          <p:nvPr/>
        </p:nvSpPr>
        <p:spPr>
          <a:xfrm>
            <a:off x="1425575" y="3740150"/>
            <a:ext cx="2540000" cy="1025525"/>
          </a:xfrm>
          <a:prstGeom prst="rect">
            <a:avLst/>
          </a:prstGeom>
          <a:noFill/>
          <a:ln w="3175" cmpd="sng">
            <a:solidFill>
              <a:schemeClr val="tx1">
                <a:lumMod val="95000"/>
                <a:lumOff val="5000"/>
              </a:schemeClr>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cxnSp>
        <p:nvCxnSpPr>
          <p:cNvPr id="111" name="Straight Connector 104"/>
          <p:cNvCxnSpPr/>
          <p:nvPr/>
        </p:nvCxnSpPr>
        <p:spPr>
          <a:xfrm flipH="1">
            <a:off x="1292225" y="3524250"/>
            <a:ext cx="2806700" cy="0"/>
          </a:xfrm>
          <a:prstGeom prst="line">
            <a:avLst/>
          </a:prstGeom>
          <a:ln w="38100" cmpd="sng">
            <a:prstDash val="solid"/>
          </a:ln>
        </p:spPr>
        <p:style>
          <a:lnRef idx="1">
            <a:schemeClr val="dk1"/>
          </a:lnRef>
          <a:fillRef idx="0">
            <a:schemeClr val="dk1"/>
          </a:fillRef>
          <a:effectRef idx="0">
            <a:schemeClr val="dk1"/>
          </a:effectRef>
          <a:fontRef idx="minor">
            <a:schemeClr val="tx1"/>
          </a:fontRef>
        </p:style>
      </p:cxnSp>
      <p:sp>
        <p:nvSpPr>
          <p:cNvPr id="112" name="TextBox 105"/>
          <p:cNvSpPr txBox="1">
            <a:spLocks noChangeArrowheads="1"/>
          </p:cNvSpPr>
          <p:nvPr/>
        </p:nvSpPr>
        <p:spPr bwMode="auto">
          <a:xfrm>
            <a:off x="3027363" y="2654300"/>
            <a:ext cx="2857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13" name="TextBox 106"/>
          <p:cNvSpPr txBox="1">
            <a:spLocks noChangeArrowheads="1"/>
          </p:cNvSpPr>
          <p:nvPr/>
        </p:nvSpPr>
        <p:spPr bwMode="auto">
          <a:xfrm>
            <a:off x="3249613" y="4065588"/>
            <a:ext cx="2857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14" name="Right Brace 107"/>
          <p:cNvSpPr/>
          <p:nvPr/>
        </p:nvSpPr>
        <p:spPr>
          <a:xfrm rot="16200000">
            <a:off x="2562225" y="1079501"/>
            <a:ext cx="263525" cy="2095500"/>
          </a:xfrm>
          <a:prstGeom prst="rightBrace">
            <a:avLst/>
          </a:prstGeom>
          <a:ln w="19050" cmpd="sng"/>
        </p:spPr>
        <p:style>
          <a:lnRef idx="1">
            <a:schemeClr val="dk1"/>
          </a:lnRef>
          <a:fillRef idx="0">
            <a:schemeClr val="dk1"/>
          </a:fillRef>
          <a:effectRef idx="0">
            <a:schemeClr val="dk1"/>
          </a:effectRef>
          <a:fontRef idx="minor">
            <a:schemeClr val="tx1"/>
          </a:fontRef>
        </p:style>
        <p:txBody>
          <a:bodyPr lIns="91408" tIns="45705" rIns="91408" bIns="45705" anchor="ctr"/>
          <a:lstStyle/>
          <a:p>
            <a:pPr algn="ctr">
              <a:defRPr/>
            </a:pPr>
            <a:endParaRPr lang="en-US" sz="800"/>
          </a:p>
        </p:txBody>
      </p:sp>
      <p:sp>
        <p:nvSpPr>
          <p:cNvPr id="115" name="TextBox 108"/>
          <p:cNvSpPr txBox="1">
            <a:spLocks noChangeArrowheads="1"/>
          </p:cNvSpPr>
          <p:nvPr/>
        </p:nvSpPr>
        <p:spPr bwMode="auto">
          <a:xfrm>
            <a:off x="1828800" y="1670050"/>
            <a:ext cx="17065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600"/>
              <a:t>data-parallel tasks</a:t>
            </a:r>
          </a:p>
        </p:txBody>
      </p:sp>
      <p:sp>
        <p:nvSpPr>
          <p:cNvPr id="116" name="TextBox 109"/>
          <p:cNvSpPr txBox="1">
            <a:spLocks noChangeArrowheads="1"/>
          </p:cNvSpPr>
          <p:nvPr/>
        </p:nvSpPr>
        <p:spPr bwMode="auto">
          <a:xfrm rot="-5400000">
            <a:off x="-66674" y="3448050"/>
            <a:ext cx="18780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1600"/>
              <a:t>sequential sub-tasks</a:t>
            </a:r>
          </a:p>
        </p:txBody>
      </p:sp>
      <p:cxnSp>
        <p:nvCxnSpPr>
          <p:cNvPr id="117" name="Straight Connector 110"/>
          <p:cNvCxnSpPr>
            <a:stCxn id="81" idx="1"/>
            <a:endCxn id="116" idx="2"/>
          </p:cNvCxnSpPr>
          <p:nvPr/>
        </p:nvCxnSpPr>
        <p:spPr>
          <a:xfrm flipH="1">
            <a:off x="1041400" y="2627313"/>
            <a:ext cx="779463" cy="989012"/>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18" name="Straight Connector 111"/>
          <p:cNvCxnSpPr>
            <a:stCxn id="82" idx="1"/>
            <a:endCxn id="116" idx="2"/>
          </p:cNvCxnSpPr>
          <p:nvPr/>
        </p:nvCxnSpPr>
        <p:spPr>
          <a:xfrm flipH="1">
            <a:off x="1041400" y="2959100"/>
            <a:ext cx="779463" cy="657225"/>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19" name="Straight Connector 112"/>
          <p:cNvCxnSpPr>
            <a:stCxn id="94" idx="1"/>
            <a:endCxn id="116" idx="2"/>
          </p:cNvCxnSpPr>
          <p:nvPr/>
        </p:nvCxnSpPr>
        <p:spPr>
          <a:xfrm flipH="1" flipV="1">
            <a:off x="1041400" y="3616325"/>
            <a:ext cx="546100" cy="469900"/>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20" name="Straight Connector 113"/>
          <p:cNvCxnSpPr>
            <a:stCxn id="95" idx="1"/>
            <a:endCxn id="116" idx="2"/>
          </p:cNvCxnSpPr>
          <p:nvPr/>
        </p:nvCxnSpPr>
        <p:spPr>
          <a:xfrm flipH="1" flipV="1">
            <a:off x="1041400" y="3616325"/>
            <a:ext cx="546100" cy="803275"/>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sp>
        <p:nvSpPr>
          <p:cNvPr id="121" name="TextBox 114"/>
          <p:cNvSpPr txBox="1">
            <a:spLocks noChangeArrowheads="1"/>
          </p:cNvSpPr>
          <p:nvPr/>
        </p:nvSpPr>
        <p:spPr bwMode="auto">
          <a:xfrm rot="-5400000">
            <a:off x="3182144" y="3325019"/>
            <a:ext cx="2487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1600"/>
              <a:t>coarse-grained synchronization</a:t>
            </a:r>
          </a:p>
        </p:txBody>
      </p:sp>
      <p:cxnSp>
        <p:nvCxnSpPr>
          <p:cNvPr id="122" name="Straight Connector 115"/>
          <p:cNvCxnSpPr/>
          <p:nvPr/>
        </p:nvCxnSpPr>
        <p:spPr>
          <a:xfrm flipV="1">
            <a:off x="3824288" y="3305175"/>
            <a:ext cx="404812" cy="133350"/>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sp>
        <p:nvSpPr>
          <p:cNvPr id="240683" name="TextBox 302"/>
          <p:cNvSpPr txBox="1">
            <a:spLocks noChangeArrowheads="1"/>
          </p:cNvSpPr>
          <p:nvPr/>
        </p:nvSpPr>
        <p:spPr bwMode="auto">
          <a:xfrm>
            <a:off x="1684338" y="4900613"/>
            <a:ext cx="2111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2000"/>
              <a:t>Program Structure</a:t>
            </a:r>
          </a:p>
        </p:txBody>
      </p:sp>
      <p:sp>
        <p:nvSpPr>
          <p:cNvPr id="240718" name="Título 4"/>
          <p:cNvSpPr>
            <a:spLocks noGrp="1"/>
          </p:cNvSpPr>
          <p:nvPr>
            <p:ph type="title"/>
          </p:nvPr>
        </p:nvSpPr>
        <p:spPr/>
        <p:txBody>
          <a:bodyPr/>
          <a:lstStyle/>
          <a:p>
            <a:r>
              <a:rPr lang="en-US" altLang="en-US" dirty="0">
                <a:ea typeface="ＭＳ Ｐゴシック" charset="-128"/>
              </a:rPr>
              <a:t>Traditional Program Structure</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27</a:t>
            </a:fld>
            <a:endParaRPr lang="en-US" altLang="en-US"/>
          </a:p>
        </p:txBody>
      </p:sp>
      <p:sp>
        <p:nvSpPr>
          <p:cNvPr id="80" name="TextBox 79">
            <a:extLst>
              <a:ext uri="{FF2B5EF4-FFF2-40B4-BE49-F238E27FC236}">
                <a16:creationId xmlns:a16="http://schemas.microsoft.com/office/drawing/2014/main" id="{FC3074FD-C58A-5848-BD21-BDBE076155EE}"/>
              </a:ext>
            </a:extLst>
          </p:cNvPr>
          <p:cNvSpPr txBox="1">
            <a:spLocks noChangeArrowheads="1"/>
          </p:cNvSpPr>
          <p:nvPr/>
        </p:nvSpPr>
        <p:spPr bwMode="auto">
          <a:xfrm>
            <a:off x="152400" y="6381328"/>
            <a:ext cx="853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Chang+, "Collaborative Computing for Heterogeneous Integrated Systems," ICPE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632328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9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5"/>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nodeType="clickEffect">
                                  <p:stCondLst>
                                    <p:cond delay="0"/>
                                  </p:stCondLst>
                                  <p:childTnLst>
                                    <p:set>
                                      <p:cBhvr>
                                        <p:cTn id="50" dur="1" fill="hold">
                                          <p:stCondLst>
                                            <p:cond delay="0"/>
                                          </p:stCondLst>
                                        </p:cTn>
                                        <p:tgtEl>
                                          <p:spTgt spid="111"/>
                                        </p:tgtEl>
                                        <p:attrNameLst>
                                          <p:attrName>style.visibility</p:attrName>
                                        </p:attrNameLst>
                                      </p:cBhvr>
                                      <p:to>
                                        <p:strVal val="visible"/>
                                      </p:to>
                                    </p:set>
                                    <p:animEffect transition="in" filter="wipe(left)">
                                      <p:cBhvr>
                                        <p:cTn id="51" dur="500"/>
                                        <p:tgtEl>
                                          <p:spTgt spid="111"/>
                                        </p:tgtEl>
                                      </p:cBhvr>
                                    </p:animEffect>
                                  </p:childTnLst>
                                </p:cTn>
                              </p:par>
                              <p:par>
                                <p:cTn id="52" presetID="22" presetClass="entr" presetSubtype="8" fill="hold"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wipe(left)">
                                      <p:cBhvr>
                                        <p:cTn id="54" dur="500"/>
                                        <p:tgtEl>
                                          <p:spTgt spid="12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21"/>
                                        </p:tgtEl>
                                        <p:attrNameLst>
                                          <p:attrName>style.visibility</p:attrName>
                                        </p:attrNameLst>
                                      </p:cBhvr>
                                      <p:to>
                                        <p:strVal val="visible"/>
                                      </p:to>
                                    </p:set>
                                    <p:animEffect transition="in" filter="wipe(left)">
                                      <p:cBhvr>
                                        <p:cTn id="57" dur="500"/>
                                        <p:tgtEl>
                                          <p:spTgt spid="12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94"/>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96"/>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98"/>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100"/>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102"/>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104"/>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106"/>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113"/>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108"/>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109"/>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107"/>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105"/>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103"/>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101"/>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99"/>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97"/>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95"/>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110"/>
                                        </p:tgtEl>
                                        <p:attrNameLst>
                                          <p:attrName>style.visibility</p:attrName>
                                        </p:attrNameLst>
                                      </p:cBhvr>
                                      <p:to>
                                        <p:strVal val="visible"/>
                                      </p:to>
                                    </p:set>
                                  </p:childTnLst>
                                </p:cTn>
                              </p:par>
                            </p:childTnLst>
                          </p:cTn>
                        </p:par>
                      </p:childTnLst>
                    </p:cTn>
                  </p:par>
                  <p:par>
                    <p:cTn id="96" fill="hold" nodeType="clickPar">
                      <p:stCondLst>
                        <p:cond delay="indefinite"/>
                      </p:stCondLst>
                      <p:childTnLst>
                        <p:par>
                          <p:cTn id="97" fill="hold" nodeType="withGroup">
                            <p:stCondLst>
                              <p:cond delay="0"/>
                            </p:stCondLst>
                            <p:childTnLst>
                              <p:par>
                                <p:cTn id="98" presetID="1" presetClass="entr" presetSubtype="0" fill="hold" nodeType="clickEffect">
                                  <p:stCondLst>
                                    <p:cond delay="0"/>
                                  </p:stCondLst>
                                  <p:childTnLst>
                                    <p:set>
                                      <p:cBhvr>
                                        <p:cTn id="99" dur="1" fill="hold">
                                          <p:stCondLst>
                                            <p:cond delay="0"/>
                                          </p:stCondLst>
                                        </p:cTn>
                                        <p:tgtEl>
                                          <p:spTgt spid="119"/>
                                        </p:tgtEl>
                                        <p:attrNameLst>
                                          <p:attrName>style.visibility</p:attrName>
                                        </p:attrNameLst>
                                      </p:cBhvr>
                                      <p:to>
                                        <p:strVal val="visible"/>
                                      </p:to>
                                    </p:set>
                                  </p:childTnLst>
                                </p:cTn>
                              </p:par>
                              <p:par>
                                <p:cTn id="100" presetID="1" presetClass="entr" presetSubtype="0" fill="hold" nodeType="withEffect">
                                  <p:stCondLst>
                                    <p:cond delay="0"/>
                                  </p:stCondLst>
                                  <p:childTnLst>
                                    <p:set>
                                      <p:cBhvr>
                                        <p:cTn id="101" dur="1" fill="hold">
                                          <p:stCondLst>
                                            <p:cond delay="0"/>
                                          </p:stCondLst>
                                        </p:cTn>
                                        <p:tgtEl>
                                          <p:spTgt spid="1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2" grpId="0"/>
      <p:bldP spid="113" grpId="0"/>
      <p:bldP spid="114" grpId="0" animBg="1"/>
      <p:bldP spid="115" grpId="0"/>
      <p:bldP spid="116" grpId="0"/>
      <p:bldP spid="1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37"/>
          <p:cNvSpPr/>
          <p:nvPr/>
        </p:nvSpPr>
        <p:spPr>
          <a:xfrm>
            <a:off x="1820863" y="2462213"/>
            <a:ext cx="138112"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2" name="Rectangle 138"/>
          <p:cNvSpPr/>
          <p:nvPr/>
        </p:nvSpPr>
        <p:spPr>
          <a:xfrm>
            <a:off x="1820863" y="2794000"/>
            <a:ext cx="138112"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3" name="Rectangle 139"/>
          <p:cNvSpPr/>
          <p:nvPr/>
        </p:nvSpPr>
        <p:spPr>
          <a:xfrm>
            <a:off x="2051050" y="2462213"/>
            <a:ext cx="138113"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4" name="Rectangle 140"/>
          <p:cNvSpPr/>
          <p:nvPr/>
        </p:nvSpPr>
        <p:spPr>
          <a:xfrm>
            <a:off x="2051050" y="2794000"/>
            <a:ext cx="138113"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5" name="Rectangle 141"/>
          <p:cNvSpPr/>
          <p:nvPr/>
        </p:nvSpPr>
        <p:spPr>
          <a:xfrm>
            <a:off x="2281238" y="2462213"/>
            <a:ext cx="138112"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6" name="Rectangle 142"/>
          <p:cNvSpPr/>
          <p:nvPr/>
        </p:nvSpPr>
        <p:spPr>
          <a:xfrm>
            <a:off x="2281238" y="2794000"/>
            <a:ext cx="138112"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7" name="Rectangle 143"/>
          <p:cNvSpPr/>
          <p:nvPr/>
        </p:nvSpPr>
        <p:spPr>
          <a:xfrm>
            <a:off x="2511425" y="2462213"/>
            <a:ext cx="138113"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8" name="Rectangle 144"/>
          <p:cNvSpPr/>
          <p:nvPr/>
        </p:nvSpPr>
        <p:spPr>
          <a:xfrm>
            <a:off x="2511425" y="2794000"/>
            <a:ext cx="138113"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9" name="Rectangle 145"/>
          <p:cNvSpPr/>
          <p:nvPr/>
        </p:nvSpPr>
        <p:spPr>
          <a:xfrm>
            <a:off x="2741613" y="2462213"/>
            <a:ext cx="138112"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0" name="Rectangle 146"/>
          <p:cNvSpPr/>
          <p:nvPr/>
        </p:nvSpPr>
        <p:spPr>
          <a:xfrm>
            <a:off x="2741613" y="2794000"/>
            <a:ext cx="138112"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1" name="Rectangle 148"/>
          <p:cNvSpPr/>
          <p:nvPr/>
        </p:nvSpPr>
        <p:spPr>
          <a:xfrm>
            <a:off x="3432175" y="2462213"/>
            <a:ext cx="138113"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2" name="Rectangle 149"/>
          <p:cNvSpPr/>
          <p:nvPr/>
        </p:nvSpPr>
        <p:spPr>
          <a:xfrm>
            <a:off x="3432175" y="2794000"/>
            <a:ext cx="138113"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3" name="Rectangle 136"/>
          <p:cNvSpPr/>
          <p:nvPr/>
        </p:nvSpPr>
        <p:spPr>
          <a:xfrm>
            <a:off x="1660525" y="2282825"/>
            <a:ext cx="2070100" cy="1022350"/>
          </a:xfrm>
          <a:prstGeom prst="rect">
            <a:avLst/>
          </a:prstGeom>
          <a:noFill/>
          <a:ln w="3175" cmpd="sng">
            <a:solidFill>
              <a:schemeClr val="tx1">
                <a:lumMod val="95000"/>
                <a:lumOff val="5000"/>
              </a:schemeClr>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4" name="Rectangle 118"/>
          <p:cNvSpPr/>
          <p:nvPr/>
        </p:nvSpPr>
        <p:spPr>
          <a:xfrm>
            <a:off x="1587500" y="3921125"/>
            <a:ext cx="138113"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5" name="Rectangle 119"/>
          <p:cNvSpPr/>
          <p:nvPr/>
        </p:nvSpPr>
        <p:spPr>
          <a:xfrm>
            <a:off x="1587500" y="4252913"/>
            <a:ext cx="138113"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6" name="Rectangle 120"/>
          <p:cNvSpPr/>
          <p:nvPr/>
        </p:nvSpPr>
        <p:spPr>
          <a:xfrm>
            <a:off x="1817688" y="3921125"/>
            <a:ext cx="139700"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7" name="Rectangle 121"/>
          <p:cNvSpPr/>
          <p:nvPr/>
        </p:nvSpPr>
        <p:spPr>
          <a:xfrm>
            <a:off x="1817688" y="4252913"/>
            <a:ext cx="139700"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8" name="Rectangle 122"/>
          <p:cNvSpPr/>
          <p:nvPr/>
        </p:nvSpPr>
        <p:spPr>
          <a:xfrm>
            <a:off x="2049463"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9" name="Rectangle 123"/>
          <p:cNvSpPr/>
          <p:nvPr/>
        </p:nvSpPr>
        <p:spPr>
          <a:xfrm>
            <a:off x="2049463"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100" name="Rectangle 124"/>
          <p:cNvSpPr/>
          <p:nvPr/>
        </p:nvSpPr>
        <p:spPr>
          <a:xfrm>
            <a:off x="2279650" y="3921125"/>
            <a:ext cx="138113"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101" name="Rectangle 125"/>
          <p:cNvSpPr/>
          <p:nvPr/>
        </p:nvSpPr>
        <p:spPr>
          <a:xfrm>
            <a:off x="2279650" y="4252913"/>
            <a:ext cx="138113"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102" name="Rectangle 126"/>
          <p:cNvSpPr/>
          <p:nvPr/>
        </p:nvSpPr>
        <p:spPr>
          <a:xfrm>
            <a:off x="2511425" y="3921125"/>
            <a:ext cx="138113"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3" name="Rectangle 127"/>
          <p:cNvSpPr/>
          <p:nvPr/>
        </p:nvSpPr>
        <p:spPr>
          <a:xfrm>
            <a:off x="2511425" y="4252913"/>
            <a:ext cx="138113"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4" name="Rectangle 128"/>
          <p:cNvSpPr/>
          <p:nvPr/>
        </p:nvSpPr>
        <p:spPr>
          <a:xfrm>
            <a:off x="2741613"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5" name="Rectangle 129"/>
          <p:cNvSpPr/>
          <p:nvPr/>
        </p:nvSpPr>
        <p:spPr>
          <a:xfrm>
            <a:off x="2741613"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6" name="Rectangle 130"/>
          <p:cNvSpPr/>
          <p:nvPr/>
        </p:nvSpPr>
        <p:spPr>
          <a:xfrm>
            <a:off x="2973388"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7" name="Rectangle 131"/>
          <p:cNvSpPr/>
          <p:nvPr/>
        </p:nvSpPr>
        <p:spPr>
          <a:xfrm>
            <a:off x="2973388"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8" name="Rectangle 133"/>
          <p:cNvSpPr/>
          <p:nvPr/>
        </p:nvSpPr>
        <p:spPr>
          <a:xfrm>
            <a:off x="3665538"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09" name="Rectangle 134"/>
          <p:cNvSpPr/>
          <p:nvPr/>
        </p:nvSpPr>
        <p:spPr>
          <a:xfrm>
            <a:off x="3665538"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10" name="Rectangle 117"/>
          <p:cNvSpPr/>
          <p:nvPr/>
        </p:nvSpPr>
        <p:spPr>
          <a:xfrm>
            <a:off x="1425575" y="3740150"/>
            <a:ext cx="2540000" cy="1025525"/>
          </a:xfrm>
          <a:prstGeom prst="rect">
            <a:avLst/>
          </a:prstGeom>
          <a:noFill/>
          <a:ln w="3175" cmpd="sng">
            <a:solidFill>
              <a:schemeClr val="tx1">
                <a:lumMod val="95000"/>
                <a:lumOff val="5000"/>
              </a:schemeClr>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cxnSp>
        <p:nvCxnSpPr>
          <p:cNvPr id="111" name="Straight Connector 104"/>
          <p:cNvCxnSpPr/>
          <p:nvPr/>
        </p:nvCxnSpPr>
        <p:spPr>
          <a:xfrm flipH="1">
            <a:off x="1292225" y="3524250"/>
            <a:ext cx="2806700" cy="0"/>
          </a:xfrm>
          <a:prstGeom prst="line">
            <a:avLst/>
          </a:prstGeom>
          <a:ln w="38100" cmpd="sng">
            <a:prstDash val="solid"/>
          </a:ln>
        </p:spPr>
        <p:style>
          <a:lnRef idx="1">
            <a:schemeClr val="dk1"/>
          </a:lnRef>
          <a:fillRef idx="0">
            <a:schemeClr val="dk1"/>
          </a:fillRef>
          <a:effectRef idx="0">
            <a:schemeClr val="dk1"/>
          </a:effectRef>
          <a:fontRef idx="minor">
            <a:schemeClr val="tx1"/>
          </a:fontRef>
        </p:style>
      </p:cxnSp>
      <p:sp>
        <p:nvSpPr>
          <p:cNvPr id="112" name="TextBox 105"/>
          <p:cNvSpPr txBox="1">
            <a:spLocks noChangeArrowheads="1"/>
          </p:cNvSpPr>
          <p:nvPr/>
        </p:nvSpPr>
        <p:spPr bwMode="auto">
          <a:xfrm>
            <a:off x="3027363" y="2654300"/>
            <a:ext cx="2857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13" name="TextBox 106"/>
          <p:cNvSpPr txBox="1">
            <a:spLocks noChangeArrowheads="1"/>
          </p:cNvSpPr>
          <p:nvPr/>
        </p:nvSpPr>
        <p:spPr bwMode="auto">
          <a:xfrm>
            <a:off x="3249613" y="4065588"/>
            <a:ext cx="2857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14" name="Right Brace 107"/>
          <p:cNvSpPr/>
          <p:nvPr/>
        </p:nvSpPr>
        <p:spPr>
          <a:xfrm rot="16200000">
            <a:off x="2562225" y="1079501"/>
            <a:ext cx="263525" cy="2095500"/>
          </a:xfrm>
          <a:prstGeom prst="rightBrace">
            <a:avLst/>
          </a:prstGeom>
          <a:ln w="19050" cmpd="sng"/>
        </p:spPr>
        <p:style>
          <a:lnRef idx="1">
            <a:schemeClr val="dk1"/>
          </a:lnRef>
          <a:fillRef idx="0">
            <a:schemeClr val="dk1"/>
          </a:fillRef>
          <a:effectRef idx="0">
            <a:schemeClr val="dk1"/>
          </a:effectRef>
          <a:fontRef idx="minor">
            <a:schemeClr val="tx1"/>
          </a:fontRef>
        </p:style>
        <p:txBody>
          <a:bodyPr lIns="91408" tIns="45705" rIns="91408" bIns="45705" anchor="ctr"/>
          <a:lstStyle/>
          <a:p>
            <a:pPr algn="ctr">
              <a:defRPr/>
            </a:pPr>
            <a:endParaRPr lang="en-US" sz="800"/>
          </a:p>
        </p:txBody>
      </p:sp>
      <p:sp>
        <p:nvSpPr>
          <p:cNvPr id="115" name="TextBox 108"/>
          <p:cNvSpPr txBox="1">
            <a:spLocks noChangeArrowheads="1"/>
          </p:cNvSpPr>
          <p:nvPr/>
        </p:nvSpPr>
        <p:spPr bwMode="auto">
          <a:xfrm>
            <a:off x="1828800" y="1670050"/>
            <a:ext cx="17065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600"/>
              <a:t>data-parallel tasks</a:t>
            </a:r>
          </a:p>
        </p:txBody>
      </p:sp>
      <p:sp>
        <p:nvSpPr>
          <p:cNvPr id="116" name="TextBox 109"/>
          <p:cNvSpPr txBox="1">
            <a:spLocks noChangeArrowheads="1"/>
          </p:cNvSpPr>
          <p:nvPr/>
        </p:nvSpPr>
        <p:spPr bwMode="auto">
          <a:xfrm rot="-5400000">
            <a:off x="-66674" y="3448050"/>
            <a:ext cx="18780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1600"/>
              <a:t>sequential sub-tasks</a:t>
            </a:r>
          </a:p>
        </p:txBody>
      </p:sp>
      <p:cxnSp>
        <p:nvCxnSpPr>
          <p:cNvPr id="117" name="Straight Connector 110"/>
          <p:cNvCxnSpPr>
            <a:stCxn id="81" idx="1"/>
            <a:endCxn id="116" idx="2"/>
          </p:cNvCxnSpPr>
          <p:nvPr/>
        </p:nvCxnSpPr>
        <p:spPr>
          <a:xfrm flipH="1">
            <a:off x="1041400" y="2627313"/>
            <a:ext cx="779463" cy="989012"/>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18" name="Straight Connector 111"/>
          <p:cNvCxnSpPr>
            <a:stCxn id="82" idx="1"/>
            <a:endCxn id="116" idx="2"/>
          </p:cNvCxnSpPr>
          <p:nvPr/>
        </p:nvCxnSpPr>
        <p:spPr>
          <a:xfrm flipH="1">
            <a:off x="1041400" y="2959100"/>
            <a:ext cx="779463" cy="657225"/>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19" name="Straight Connector 112"/>
          <p:cNvCxnSpPr>
            <a:stCxn id="94" idx="1"/>
            <a:endCxn id="116" idx="2"/>
          </p:cNvCxnSpPr>
          <p:nvPr/>
        </p:nvCxnSpPr>
        <p:spPr>
          <a:xfrm flipH="1" flipV="1">
            <a:off x="1041400" y="3616325"/>
            <a:ext cx="546100" cy="469900"/>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20" name="Straight Connector 113"/>
          <p:cNvCxnSpPr>
            <a:stCxn id="95" idx="1"/>
            <a:endCxn id="116" idx="2"/>
          </p:cNvCxnSpPr>
          <p:nvPr/>
        </p:nvCxnSpPr>
        <p:spPr>
          <a:xfrm flipH="1" flipV="1">
            <a:off x="1041400" y="3616325"/>
            <a:ext cx="546100" cy="803275"/>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sp>
        <p:nvSpPr>
          <p:cNvPr id="121" name="TextBox 114"/>
          <p:cNvSpPr txBox="1">
            <a:spLocks noChangeArrowheads="1"/>
          </p:cNvSpPr>
          <p:nvPr/>
        </p:nvSpPr>
        <p:spPr bwMode="auto">
          <a:xfrm rot="-5400000">
            <a:off x="3182144" y="3325019"/>
            <a:ext cx="2487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1600"/>
              <a:t>coarse-grained synchronization</a:t>
            </a:r>
          </a:p>
        </p:txBody>
      </p:sp>
      <p:cxnSp>
        <p:nvCxnSpPr>
          <p:cNvPr id="122" name="Straight Connector 115"/>
          <p:cNvCxnSpPr/>
          <p:nvPr/>
        </p:nvCxnSpPr>
        <p:spPr>
          <a:xfrm flipV="1">
            <a:off x="3824288" y="3305175"/>
            <a:ext cx="404812" cy="133350"/>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sp>
        <p:nvSpPr>
          <p:cNvPr id="240683" name="TextBox 302"/>
          <p:cNvSpPr txBox="1">
            <a:spLocks noChangeArrowheads="1"/>
          </p:cNvSpPr>
          <p:nvPr/>
        </p:nvSpPr>
        <p:spPr bwMode="auto">
          <a:xfrm>
            <a:off x="1684338" y="4900613"/>
            <a:ext cx="2111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2000"/>
              <a:t>Program Structure</a:t>
            </a:r>
          </a:p>
        </p:txBody>
      </p:sp>
      <p:sp>
        <p:nvSpPr>
          <p:cNvPr id="124" name="TextBox 303"/>
          <p:cNvSpPr txBox="1">
            <a:spLocks noChangeArrowheads="1"/>
          </p:cNvSpPr>
          <p:nvPr/>
        </p:nvSpPr>
        <p:spPr bwMode="auto">
          <a:xfrm>
            <a:off x="5962650" y="4900613"/>
            <a:ext cx="20810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2000" dirty="0">
                <a:solidFill>
                  <a:srgbClr val="FF0000"/>
                </a:solidFill>
              </a:rPr>
              <a:t>Data Partitioning</a:t>
            </a:r>
          </a:p>
        </p:txBody>
      </p:sp>
      <p:cxnSp>
        <p:nvCxnSpPr>
          <p:cNvPr id="125" name="Straight Connector 246"/>
          <p:cNvCxnSpPr/>
          <p:nvPr/>
        </p:nvCxnSpPr>
        <p:spPr>
          <a:xfrm>
            <a:off x="6835775" y="1833563"/>
            <a:ext cx="0" cy="2522537"/>
          </a:xfrm>
          <a:prstGeom prst="line">
            <a:avLst/>
          </a:prstGeom>
          <a:ln w="28575" cmpd="sng">
            <a:prstDash val="dash"/>
          </a:ln>
        </p:spPr>
        <p:style>
          <a:lnRef idx="1">
            <a:schemeClr val="dk1"/>
          </a:lnRef>
          <a:fillRef idx="0">
            <a:schemeClr val="dk1"/>
          </a:fillRef>
          <a:effectRef idx="0">
            <a:schemeClr val="dk1"/>
          </a:effectRef>
          <a:fontRef idx="minor">
            <a:schemeClr val="tx1"/>
          </a:fontRef>
        </p:style>
      </p:cxnSp>
      <p:sp>
        <p:nvSpPr>
          <p:cNvPr id="126" name="Rectangle 272"/>
          <p:cNvSpPr/>
          <p:nvPr/>
        </p:nvSpPr>
        <p:spPr>
          <a:xfrm>
            <a:off x="6958013" y="2217738"/>
            <a:ext cx="153987" cy="307975"/>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27" name="Rectangle 273"/>
          <p:cNvSpPr/>
          <p:nvPr/>
        </p:nvSpPr>
        <p:spPr>
          <a:xfrm>
            <a:off x="6958013" y="2525713"/>
            <a:ext cx="153987" cy="461962"/>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28" name="Rectangle 270"/>
          <p:cNvSpPr/>
          <p:nvPr/>
        </p:nvSpPr>
        <p:spPr>
          <a:xfrm>
            <a:off x="7221538" y="2216150"/>
            <a:ext cx="153987" cy="307975"/>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29" name="Rectangle 271"/>
          <p:cNvSpPr/>
          <p:nvPr/>
        </p:nvSpPr>
        <p:spPr>
          <a:xfrm>
            <a:off x="7221538" y="2524125"/>
            <a:ext cx="153987" cy="463550"/>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0" name="Rectangle 268"/>
          <p:cNvSpPr/>
          <p:nvPr/>
        </p:nvSpPr>
        <p:spPr>
          <a:xfrm>
            <a:off x="7485063" y="2214563"/>
            <a:ext cx="153987" cy="307975"/>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1" name="Rectangle 269"/>
          <p:cNvSpPr/>
          <p:nvPr/>
        </p:nvSpPr>
        <p:spPr>
          <a:xfrm>
            <a:off x="7485063" y="2522538"/>
            <a:ext cx="153987" cy="461962"/>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2" name="Rectangle 266"/>
          <p:cNvSpPr/>
          <p:nvPr/>
        </p:nvSpPr>
        <p:spPr>
          <a:xfrm>
            <a:off x="7748588" y="2214563"/>
            <a:ext cx="153987" cy="307975"/>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3" name="Rectangle 267"/>
          <p:cNvSpPr/>
          <p:nvPr/>
        </p:nvSpPr>
        <p:spPr>
          <a:xfrm>
            <a:off x="7748588" y="2522538"/>
            <a:ext cx="153987" cy="461962"/>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4" name="Rectangle 260"/>
          <p:cNvSpPr/>
          <p:nvPr/>
        </p:nvSpPr>
        <p:spPr>
          <a:xfrm>
            <a:off x="6284913" y="2214563"/>
            <a:ext cx="153987" cy="2301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5" name="Rectangle 261"/>
          <p:cNvSpPr/>
          <p:nvPr/>
        </p:nvSpPr>
        <p:spPr>
          <a:xfrm>
            <a:off x="6284913" y="2446338"/>
            <a:ext cx="153987" cy="615950"/>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6" name="Rectangle 258"/>
          <p:cNvSpPr/>
          <p:nvPr/>
        </p:nvSpPr>
        <p:spPr>
          <a:xfrm>
            <a:off x="6537325" y="2216150"/>
            <a:ext cx="152400" cy="231775"/>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7" name="Rectangle 259"/>
          <p:cNvSpPr/>
          <p:nvPr/>
        </p:nvSpPr>
        <p:spPr>
          <a:xfrm>
            <a:off x="6537325" y="2447925"/>
            <a:ext cx="152400" cy="615950"/>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8" name="TextBox 249"/>
          <p:cNvSpPr txBox="1">
            <a:spLocks noChangeArrowheads="1"/>
          </p:cNvSpPr>
          <p:nvPr/>
        </p:nvSpPr>
        <p:spPr bwMode="auto">
          <a:xfrm rot="5400000">
            <a:off x="6373813" y="3121025"/>
            <a:ext cx="3175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39" name="TextBox 250"/>
          <p:cNvSpPr txBox="1">
            <a:spLocks noChangeArrowheads="1"/>
          </p:cNvSpPr>
          <p:nvPr/>
        </p:nvSpPr>
        <p:spPr bwMode="auto">
          <a:xfrm rot="5400000">
            <a:off x="7312025" y="3027363"/>
            <a:ext cx="3175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cxnSp>
        <p:nvCxnSpPr>
          <p:cNvPr id="140" name="Straight Connector 251"/>
          <p:cNvCxnSpPr/>
          <p:nvPr/>
        </p:nvCxnSpPr>
        <p:spPr>
          <a:xfrm flipH="1">
            <a:off x="6038850" y="3513138"/>
            <a:ext cx="2038350" cy="0"/>
          </a:xfrm>
          <a:prstGeom prst="line">
            <a:avLst/>
          </a:prstGeom>
          <a:ln w="38100" cmpd="sng">
            <a:prstDash val="solid"/>
          </a:ln>
        </p:spPr>
        <p:style>
          <a:lnRef idx="1">
            <a:schemeClr val="dk1"/>
          </a:lnRef>
          <a:fillRef idx="0">
            <a:schemeClr val="dk1"/>
          </a:fillRef>
          <a:effectRef idx="0">
            <a:schemeClr val="dk1"/>
          </a:effectRef>
          <a:fontRef idx="minor">
            <a:schemeClr val="tx1"/>
          </a:fontRef>
        </p:style>
      </p:cxnSp>
      <p:sp>
        <p:nvSpPr>
          <p:cNvPr id="141" name="TextBox 252"/>
          <p:cNvSpPr txBox="1">
            <a:spLocks noChangeArrowheads="1"/>
          </p:cNvSpPr>
          <p:nvPr/>
        </p:nvSpPr>
        <p:spPr bwMode="auto">
          <a:xfrm>
            <a:off x="5897563" y="1793875"/>
            <a:ext cx="892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600"/>
              <a:t>Device 1</a:t>
            </a:r>
          </a:p>
        </p:txBody>
      </p:sp>
      <p:sp>
        <p:nvSpPr>
          <p:cNvPr id="142" name="TextBox 253"/>
          <p:cNvSpPr txBox="1">
            <a:spLocks noChangeArrowheads="1"/>
          </p:cNvSpPr>
          <p:nvPr/>
        </p:nvSpPr>
        <p:spPr bwMode="auto">
          <a:xfrm>
            <a:off x="6948488" y="1793875"/>
            <a:ext cx="892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600"/>
              <a:t>Device 2</a:t>
            </a:r>
          </a:p>
        </p:txBody>
      </p:sp>
      <p:sp>
        <p:nvSpPr>
          <p:cNvPr id="143" name="TextBox 254"/>
          <p:cNvSpPr txBox="1">
            <a:spLocks noChangeArrowheads="1"/>
          </p:cNvSpPr>
          <p:nvPr/>
        </p:nvSpPr>
        <p:spPr bwMode="auto">
          <a:xfrm rot="5400000">
            <a:off x="6353969" y="4323557"/>
            <a:ext cx="31908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44" name="TextBox 255"/>
          <p:cNvSpPr txBox="1">
            <a:spLocks noChangeArrowheads="1"/>
          </p:cNvSpPr>
          <p:nvPr/>
        </p:nvSpPr>
        <p:spPr bwMode="auto">
          <a:xfrm rot="5400000">
            <a:off x="7312025" y="4311650"/>
            <a:ext cx="3175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45" name="Rectangle 154"/>
          <p:cNvSpPr/>
          <p:nvPr/>
        </p:nvSpPr>
        <p:spPr>
          <a:xfrm>
            <a:off x="6283325" y="3638550"/>
            <a:ext cx="153988" cy="231775"/>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46" name="Rectangle 155"/>
          <p:cNvSpPr/>
          <p:nvPr/>
        </p:nvSpPr>
        <p:spPr>
          <a:xfrm>
            <a:off x="6283325" y="3876675"/>
            <a:ext cx="153988" cy="3079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47" name="Rectangle 156"/>
          <p:cNvSpPr/>
          <p:nvPr/>
        </p:nvSpPr>
        <p:spPr>
          <a:xfrm>
            <a:off x="6537325" y="3636963"/>
            <a:ext cx="153988" cy="230187"/>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48" name="Rectangle 157"/>
          <p:cNvSpPr/>
          <p:nvPr/>
        </p:nvSpPr>
        <p:spPr>
          <a:xfrm>
            <a:off x="6537325" y="3875088"/>
            <a:ext cx="153988" cy="3079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49" name="Rectangle 158"/>
          <p:cNvSpPr/>
          <p:nvPr/>
        </p:nvSpPr>
        <p:spPr>
          <a:xfrm>
            <a:off x="6959600" y="3638550"/>
            <a:ext cx="152400" cy="385763"/>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50" name="Rectangle 159"/>
          <p:cNvSpPr/>
          <p:nvPr/>
        </p:nvSpPr>
        <p:spPr>
          <a:xfrm>
            <a:off x="6958013" y="4022725"/>
            <a:ext cx="153987" cy="2317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51" name="Rectangle 166"/>
          <p:cNvSpPr/>
          <p:nvPr/>
        </p:nvSpPr>
        <p:spPr>
          <a:xfrm>
            <a:off x="7221538" y="3638550"/>
            <a:ext cx="153987" cy="385763"/>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52" name="Rectangle 167"/>
          <p:cNvSpPr/>
          <p:nvPr/>
        </p:nvSpPr>
        <p:spPr>
          <a:xfrm>
            <a:off x="7221538" y="4022725"/>
            <a:ext cx="153987" cy="2317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53" name="Rectangle 169"/>
          <p:cNvSpPr/>
          <p:nvPr/>
        </p:nvSpPr>
        <p:spPr>
          <a:xfrm>
            <a:off x="7485063" y="3638550"/>
            <a:ext cx="153987" cy="385763"/>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54" name="Rectangle 170"/>
          <p:cNvSpPr/>
          <p:nvPr/>
        </p:nvSpPr>
        <p:spPr>
          <a:xfrm>
            <a:off x="7485063" y="4022725"/>
            <a:ext cx="153987" cy="2317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55" name="Rectangle 172"/>
          <p:cNvSpPr/>
          <p:nvPr/>
        </p:nvSpPr>
        <p:spPr>
          <a:xfrm>
            <a:off x="7748588" y="3638550"/>
            <a:ext cx="153987" cy="385763"/>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56" name="Rectangle 173"/>
          <p:cNvSpPr/>
          <p:nvPr/>
        </p:nvSpPr>
        <p:spPr>
          <a:xfrm>
            <a:off x="7748588" y="4022725"/>
            <a:ext cx="153987" cy="2317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240718" name="Título 4"/>
          <p:cNvSpPr>
            <a:spLocks noGrp="1"/>
          </p:cNvSpPr>
          <p:nvPr>
            <p:ph type="title"/>
          </p:nvPr>
        </p:nvSpPr>
        <p:spPr/>
        <p:txBody>
          <a:bodyPr/>
          <a:lstStyle/>
          <a:p>
            <a:r>
              <a:rPr lang="en-US" altLang="en-US" dirty="0">
                <a:ea typeface="ＭＳ Ｐゴシック" charset="-128"/>
              </a:rPr>
              <a:t>Collaborative Patterns: Data Partitioning</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28</a:t>
            </a:fld>
            <a:endParaRPr lang="en-US" altLang="en-US"/>
          </a:p>
        </p:txBody>
      </p:sp>
      <p:sp>
        <p:nvSpPr>
          <p:cNvPr id="80" name="TextBox 79">
            <a:extLst>
              <a:ext uri="{FF2B5EF4-FFF2-40B4-BE49-F238E27FC236}">
                <a16:creationId xmlns:a16="http://schemas.microsoft.com/office/drawing/2014/main" id="{9B94CAF2-59EA-4B42-A33F-3A990494BC12}"/>
              </a:ext>
            </a:extLst>
          </p:cNvPr>
          <p:cNvSpPr txBox="1">
            <a:spLocks noChangeArrowheads="1"/>
          </p:cNvSpPr>
          <p:nvPr/>
        </p:nvSpPr>
        <p:spPr bwMode="auto">
          <a:xfrm>
            <a:off x="152400" y="6381328"/>
            <a:ext cx="853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Chang+, "Collaborative Computing for Heterogeneous Integrated Systems," ICPE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63227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3"/>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3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39"/>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nodeType="click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wipe(left)">
                                      <p:cBhvr>
                                        <p:cTn id="51" dur="500"/>
                                        <p:tgtEl>
                                          <p:spTgt spid="140"/>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45"/>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147"/>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149"/>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151"/>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153"/>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155"/>
                                        </p:tgtEl>
                                        <p:attrNameLst>
                                          <p:attrName>style.visibility</p:attrName>
                                        </p:attrNameLst>
                                      </p:cBhvr>
                                      <p:to>
                                        <p:strVal val="visible"/>
                                      </p:to>
                                    </p:set>
                                  </p:childTnLst>
                                </p:cTn>
                              </p:par>
                            </p:childTnLst>
                          </p:cTn>
                        </p:par>
                      </p:childTnLst>
                    </p:cTn>
                  </p:par>
                  <p:par>
                    <p:cTn id="66" fill="hold" nodeType="clickPar">
                      <p:stCondLst>
                        <p:cond delay="indefinite"/>
                      </p:stCondLst>
                      <p:childTnLst>
                        <p:par>
                          <p:cTn id="67" fill="hold" nodeType="withGroup">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146"/>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148"/>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150"/>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152"/>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154"/>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156"/>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143"/>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p:bldP spid="139" grpId="0"/>
      <p:bldP spid="141" grpId="0"/>
      <p:bldP spid="142" grpId="0"/>
      <p:bldP spid="143" grpId="0"/>
      <p:bldP spid="144" grpId="0"/>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37"/>
          <p:cNvSpPr/>
          <p:nvPr/>
        </p:nvSpPr>
        <p:spPr>
          <a:xfrm>
            <a:off x="1820863" y="2462213"/>
            <a:ext cx="138112"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2" name="Rectangle 138"/>
          <p:cNvSpPr/>
          <p:nvPr/>
        </p:nvSpPr>
        <p:spPr>
          <a:xfrm>
            <a:off x="1820863" y="2794000"/>
            <a:ext cx="138112"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3" name="Rectangle 139"/>
          <p:cNvSpPr/>
          <p:nvPr/>
        </p:nvSpPr>
        <p:spPr>
          <a:xfrm>
            <a:off x="2051050" y="2462213"/>
            <a:ext cx="138113"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4" name="Rectangle 140"/>
          <p:cNvSpPr/>
          <p:nvPr/>
        </p:nvSpPr>
        <p:spPr>
          <a:xfrm>
            <a:off x="2051050" y="2794000"/>
            <a:ext cx="138113"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5" name="Rectangle 141"/>
          <p:cNvSpPr/>
          <p:nvPr/>
        </p:nvSpPr>
        <p:spPr>
          <a:xfrm>
            <a:off x="2281238" y="2462213"/>
            <a:ext cx="138112"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6" name="Rectangle 142"/>
          <p:cNvSpPr/>
          <p:nvPr/>
        </p:nvSpPr>
        <p:spPr>
          <a:xfrm>
            <a:off x="2281238" y="2794000"/>
            <a:ext cx="138112"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7" name="Rectangle 143"/>
          <p:cNvSpPr/>
          <p:nvPr/>
        </p:nvSpPr>
        <p:spPr>
          <a:xfrm>
            <a:off x="2511425" y="2462213"/>
            <a:ext cx="138113"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8" name="Rectangle 144"/>
          <p:cNvSpPr/>
          <p:nvPr/>
        </p:nvSpPr>
        <p:spPr>
          <a:xfrm>
            <a:off x="2511425" y="2794000"/>
            <a:ext cx="138113"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9" name="Rectangle 145"/>
          <p:cNvSpPr/>
          <p:nvPr/>
        </p:nvSpPr>
        <p:spPr>
          <a:xfrm>
            <a:off x="2741613" y="2462213"/>
            <a:ext cx="138112"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0" name="Rectangle 146"/>
          <p:cNvSpPr/>
          <p:nvPr/>
        </p:nvSpPr>
        <p:spPr>
          <a:xfrm>
            <a:off x="2741613" y="2794000"/>
            <a:ext cx="138112"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1" name="Rectangle 148"/>
          <p:cNvSpPr/>
          <p:nvPr/>
        </p:nvSpPr>
        <p:spPr>
          <a:xfrm>
            <a:off x="3432175" y="2462213"/>
            <a:ext cx="138113"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2" name="Rectangle 149"/>
          <p:cNvSpPr/>
          <p:nvPr/>
        </p:nvSpPr>
        <p:spPr>
          <a:xfrm>
            <a:off x="3432175" y="2794000"/>
            <a:ext cx="138113"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3" name="Rectangle 136"/>
          <p:cNvSpPr/>
          <p:nvPr/>
        </p:nvSpPr>
        <p:spPr>
          <a:xfrm>
            <a:off x="1660525" y="2282825"/>
            <a:ext cx="2070100" cy="1022350"/>
          </a:xfrm>
          <a:prstGeom prst="rect">
            <a:avLst/>
          </a:prstGeom>
          <a:noFill/>
          <a:ln w="3175" cmpd="sng">
            <a:solidFill>
              <a:schemeClr val="tx1">
                <a:lumMod val="95000"/>
                <a:lumOff val="5000"/>
              </a:schemeClr>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4" name="Rectangle 118"/>
          <p:cNvSpPr/>
          <p:nvPr/>
        </p:nvSpPr>
        <p:spPr>
          <a:xfrm>
            <a:off x="1587500" y="3921125"/>
            <a:ext cx="138113"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5" name="Rectangle 119"/>
          <p:cNvSpPr/>
          <p:nvPr/>
        </p:nvSpPr>
        <p:spPr>
          <a:xfrm>
            <a:off x="1587500" y="4252913"/>
            <a:ext cx="138113"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6" name="Rectangle 120"/>
          <p:cNvSpPr/>
          <p:nvPr/>
        </p:nvSpPr>
        <p:spPr>
          <a:xfrm>
            <a:off x="1817688" y="3921125"/>
            <a:ext cx="139700"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7" name="Rectangle 121"/>
          <p:cNvSpPr/>
          <p:nvPr/>
        </p:nvSpPr>
        <p:spPr>
          <a:xfrm>
            <a:off x="1817688" y="4252913"/>
            <a:ext cx="139700"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8" name="Rectangle 122"/>
          <p:cNvSpPr/>
          <p:nvPr/>
        </p:nvSpPr>
        <p:spPr>
          <a:xfrm>
            <a:off x="2049463"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9" name="Rectangle 123"/>
          <p:cNvSpPr/>
          <p:nvPr/>
        </p:nvSpPr>
        <p:spPr>
          <a:xfrm>
            <a:off x="2049463"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100" name="Rectangle 124"/>
          <p:cNvSpPr/>
          <p:nvPr/>
        </p:nvSpPr>
        <p:spPr>
          <a:xfrm>
            <a:off x="2279650" y="3921125"/>
            <a:ext cx="138113"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101" name="Rectangle 125"/>
          <p:cNvSpPr/>
          <p:nvPr/>
        </p:nvSpPr>
        <p:spPr>
          <a:xfrm>
            <a:off x="2279650" y="4252913"/>
            <a:ext cx="138113"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102" name="Rectangle 126"/>
          <p:cNvSpPr/>
          <p:nvPr/>
        </p:nvSpPr>
        <p:spPr>
          <a:xfrm>
            <a:off x="2511425" y="3921125"/>
            <a:ext cx="138113"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3" name="Rectangle 127"/>
          <p:cNvSpPr/>
          <p:nvPr/>
        </p:nvSpPr>
        <p:spPr>
          <a:xfrm>
            <a:off x="2511425" y="4252913"/>
            <a:ext cx="138113"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4" name="Rectangle 128"/>
          <p:cNvSpPr/>
          <p:nvPr/>
        </p:nvSpPr>
        <p:spPr>
          <a:xfrm>
            <a:off x="2741613"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5" name="Rectangle 129"/>
          <p:cNvSpPr/>
          <p:nvPr/>
        </p:nvSpPr>
        <p:spPr>
          <a:xfrm>
            <a:off x="2741613"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6" name="Rectangle 130"/>
          <p:cNvSpPr/>
          <p:nvPr/>
        </p:nvSpPr>
        <p:spPr>
          <a:xfrm>
            <a:off x="2973388"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7" name="Rectangle 131"/>
          <p:cNvSpPr/>
          <p:nvPr/>
        </p:nvSpPr>
        <p:spPr>
          <a:xfrm>
            <a:off x="2973388"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8" name="Rectangle 133"/>
          <p:cNvSpPr/>
          <p:nvPr/>
        </p:nvSpPr>
        <p:spPr>
          <a:xfrm>
            <a:off x="3665538"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09" name="Rectangle 134"/>
          <p:cNvSpPr/>
          <p:nvPr/>
        </p:nvSpPr>
        <p:spPr>
          <a:xfrm>
            <a:off x="3665538"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10" name="Rectangle 117"/>
          <p:cNvSpPr/>
          <p:nvPr/>
        </p:nvSpPr>
        <p:spPr>
          <a:xfrm>
            <a:off x="1425575" y="3740150"/>
            <a:ext cx="2540000" cy="1025525"/>
          </a:xfrm>
          <a:prstGeom prst="rect">
            <a:avLst/>
          </a:prstGeom>
          <a:noFill/>
          <a:ln w="3175" cmpd="sng">
            <a:solidFill>
              <a:schemeClr val="tx1">
                <a:lumMod val="95000"/>
                <a:lumOff val="5000"/>
              </a:schemeClr>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cxnSp>
        <p:nvCxnSpPr>
          <p:cNvPr id="111" name="Straight Connector 104"/>
          <p:cNvCxnSpPr/>
          <p:nvPr/>
        </p:nvCxnSpPr>
        <p:spPr>
          <a:xfrm flipH="1">
            <a:off x="1292225" y="3524250"/>
            <a:ext cx="2806700" cy="0"/>
          </a:xfrm>
          <a:prstGeom prst="line">
            <a:avLst/>
          </a:prstGeom>
          <a:ln w="38100" cmpd="sng">
            <a:prstDash val="solid"/>
          </a:ln>
        </p:spPr>
        <p:style>
          <a:lnRef idx="1">
            <a:schemeClr val="dk1"/>
          </a:lnRef>
          <a:fillRef idx="0">
            <a:schemeClr val="dk1"/>
          </a:fillRef>
          <a:effectRef idx="0">
            <a:schemeClr val="dk1"/>
          </a:effectRef>
          <a:fontRef idx="minor">
            <a:schemeClr val="tx1"/>
          </a:fontRef>
        </p:style>
      </p:cxnSp>
      <p:sp>
        <p:nvSpPr>
          <p:cNvPr id="242720" name="TextBox 105"/>
          <p:cNvSpPr txBox="1">
            <a:spLocks noChangeArrowheads="1"/>
          </p:cNvSpPr>
          <p:nvPr/>
        </p:nvSpPr>
        <p:spPr bwMode="auto">
          <a:xfrm>
            <a:off x="3027363" y="2654300"/>
            <a:ext cx="2857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242721" name="TextBox 106"/>
          <p:cNvSpPr txBox="1">
            <a:spLocks noChangeArrowheads="1"/>
          </p:cNvSpPr>
          <p:nvPr/>
        </p:nvSpPr>
        <p:spPr bwMode="auto">
          <a:xfrm>
            <a:off x="3249613" y="4065588"/>
            <a:ext cx="2857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14" name="Right Brace 107"/>
          <p:cNvSpPr/>
          <p:nvPr/>
        </p:nvSpPr>
        <p:spPr>
          <a:xfrm rot="16200000">
            <a:off x="2562225" y="1079501"/>
            <a:ext cx="263525" cy="2095500"/>
          </a:xfrm>
          <a:prstGeom prst="rightBrace">
            <a:avLst/>
          </a:prstGeom>
          <a:ln w="19050" cmpd="sng"/>
        </p:spPr>
        <p:style>
          <a:lnRef idx="1">
            <a:schemeClr val="dk1"/>
          </a:lnRef>
          <a:fillRef idx="0">
            <a:schemeClr val="dk1"/>
          </a:fillRef>
          <a:effectRef idx="0">
            <a:schemeClr val="dk1"/>
          </a:effectRef>
          <a:fontRef idx="minor">
            <a:schemeClr val="tx1"/>
          </a:fontRef>
        </p:style>
        <p:txBody>
          <a:bodyPr lIns="91408" tIns="45705" rIns="91408" bIns="45705" anchor="ctr"/>
          <a:lstStyle/>
          <a:p>
            <a:pPr algn="ctr">
              <a:defRPr/>
            </a:pPr>
            <a:endParaRPr lang="en-US" sz="800"/>
          </a:p>
        </p:txBody>
      </p:sp>
      <p:sp>
        <p:nvSpPr>
          <p:cNvPr id="242723" name="TextBox 108"/>
          <p:cNvSpPr txBox="1">
            <a:spLocks noChangeArrowheads="1"/>
          </p:cNvSpPr>
          <p:nvPr/>
        </p:nvSpPr>
        <p:spPr bwMode="auto">
          <a:xfrm>
            <a:off x="1828800" y="1670050"/>
            <a:ext cx="17065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600"/>
              <a:t>data-parallel tasks</a:t>
            </a:r>
          </a:p>
        </p:txBody>
      </p:sp>
      <p:sp>
        <p:nvSpPr>
          <p:cNvPr id="242724" name="TextBox 109"/>
          <p:cNvSpPr txBox="1">
            <a:spLocks noChangeArrowheads="1"/>
          </p:cNvSpPr>
          <p:nvPr/>
        </p:nvSpPr>
        <p:spPr bwMode="auto">
          <a:xfrm rot="-5400000">
            <a:off x="-66674" y="3448050"/>
            <a:ext cx="18780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1600"/>
              <a:t>sequential sub-tasks</a:t>
            </a:r>
          </a:p>
        </p:txBody>
      </p:sp>
      <p:cxnSp>
        <p:nvCxnSpPr>
          <p:cNvPr id="117" name="Straight Connector 110"/>
          <p:cNvCxnSpPr>
            <a:stCxn id="81" idx="1"/>
            <a:endCxn id="242724" idx="2"/>
          </p:cNvCxnSpPr>
          <p:nvPr/>
        </p:nvCxnSpPr>
        <p:spPr>
          <a:xfrm flipH="1">
            <a:off x="1041400" y="2627313"/>
            <a:ext cx="779463" cy="989012"/>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18" name="Straight Connector 111"/>
          <p:cNvCxnSpPr>
            <a:stCxn id="82" idx="1"/>
            <a:endCxn id="242724" idx="2"/>
          </p:cNvCxnSpPr>
          <p:nvPr/>
        </p:nvCxnSpPr>
        <p:spPr>
          <a:xfrm flipH="1">
            <a:off x="1041400" y="2959100"/>
            <a:ext cx="779463" cy="657225"/>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19" name="Straight Connector 112"/>
          <p:cNvCxnSpPr>
            <a:stCxn id="94" idx="1"/>
            <a:endCxn id="242724" idx="2"/>
          </p:cNvCxnSpPr>
          <p:nvPr/>
        </p:nvCxnSpPr>
        <p:spPr>
          <a:xfrm flipH="1" flipV="1">
            <a:off x="1041400" y="3616325"/>
            <a:ext cx="546100" cy="469900"/>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20" name="Straight Connector 113"/>
          <p:cNvCxnSpPr>
            <a:stCxn id="95" idx="1"/>
            <a:endCxn id="242724" idx="2"/>
          </p:cNvCxnSpPr>
          <p:nvPr/>
        </p:nvCxnSpPr>
        <p:spPr>
          <a:xfrm flipH="1" flipV="1">
            <a:off x="1041400" y="3616325"/>
            <a:ext cx="546100" cy="803275"/>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sp>
        <p:nvSpPr>
          <p:cNvPr id="242729" name="TextBox 114"/>
          <p:cNvSpPr txBox="1">
            <a:spLocks noChangeArrowheads="1"/>
          </p:cNvSpPr>
          <p:nvPr/>
        </p:nvSpPr>
        <p:spPr bwMode="auto">
          <a:xfrm rot="-5400000">
            <a:off x="3182144" y="3325019"/>
            <a:ext cx="2487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1600"/>
              <a:t>coarse-grained synchronization</a:t>
            </a:r>
          </a:p>
        </p:txBody>
      </p:sp>
      <p:cxnSp>
        <p:nvCxnSpPr>
          <p:cNvPr id="122" name="Straight Connector 115"/>
          <p:cNvCxnSpPr/>
          <p:nvPr/>
        </p:nvCxnSpPr>
        <p:spPr>
          <a:xfrm flipV="1">
            <a:off x="3824288" y="3305175"/>
            <a:ext cx="404812" cy="133350"/>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sp>
        <p:nvSpPr>
          <p:cNvPr id="242731" name="TextBox 302"/>
          <p:cNvSpPr txBox="1">
            <a:spLocks noChangeArrowheads="1"/>
          </p:cNvSpPr>
          <p:nvPr/>
        </p:nvSpPr>
        <p:spPr bwMode="auto">
          <a:xfrm>
            <a:off x="1684338" y="4900613"/>
            <a:ext cx="2111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2000"/>
              <a:t>Program Structure</a:t>
            </a:r>
          </a:p>
        </p:txBody>
      </p:sp>
      <p:sp>
        <p:nvSpPr>
          <p:cNvPr id="124" name="Rectangle 243"/>
          <p:cNvSpPr/>
          <p:nvPr/>
        </p:nvSpPr>
        <p:spPr>
          <a:xfrm>
            <a:off x="6886575" y="1693863"/>
            <a:ext cx="155575" cy="311150"/>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25" name="Rectangle 244"/>
          <p:cNvSpPr/>
          <p:nvPr/>
        </p:nvSpPr>
        <p:spPr>
          <a:xfrm>
            <a:off x="6886575" y="2005013"/>
            <a:ext cx="155575" cy="465137"/>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26" name="Rectangle 241"/>
          <p:cNvSpPr/>
          <p:nvPr/>
        </p:nvSpPr>
        <p:spPr>
          <a:xfrm>
            <a:off x="7151688" y="1693863"/>
            <a:ext cx="155575" cy="309562"/>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27" name="Rectangle 242"/>
          <p:cNvSpPr/>
          <p:nvPr/>
        </p:nvSpPr>
        <p:spPr>
          <a:xfrm>
            <a:off x="7151688" y="2003425"/>
            <a:ext cx="155575" cy="46513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28" name="Rectangle 239"/>
          <p:cNvSpPr/>
          <p:nvPr/>
        </p:nvSpPr>
        <p:spPr>
          <a:xfrm>
            <a:off x="7418388" y="1690688"/>
            <a:ext cx="153987" cy="311150"/>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29" name="Rectangle 240"/>
          <p:cNvSpPr/>
          <p:nvPr/>
        </p:nvSpPr>
        <p:spPr>
          <a:xfrm>
            <a:off x="7418388" y="2001838"/>
            <a:ext cx="153987" cy="465137"/>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0" name="Rectangle 237"/>
          <p:cNvSpPr/>
          <p:nvPr/>
        </p:nvSpPr>
        <p:spPr>
          <a:xfrm>
            <a:off x="7683500" y="1690688"/>
            <a:ext cx="155575" cy="311150"/>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1" name="Rectangle 238"/>
          <p:cNvSpPr/>
          <p:nvPr/>
        </p:nvSpPr>
        <p:spPr>
          <a:xfrm>
            <a:off x="7683500" y="2001838"/>
            <a:ext cx="155575" cy="465137"/>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2" name="Rectangle 205"/>
          <p:cNvSpPr/>
          <p:nvPr/>
        </p:nvSpPr>
        <p:spPr>
          <a:xfrm>
            <a:off x="6805613" y="1616075"/>
            <a:ext cx="1133475" cy="2117725"/>
          </a:xfrm>
          <a:prstGeom prst="rect">
            <a:avLst/>
          </a:prstGeom>
          <a:noFill/>
          <a:ln w="3175" cmpd="sng">
            <a:solidFill>
              <a:schemeClr val="tx1">
                <a:lumMod val="95000"/>
                <a:lumOff val="5000"/>
              </a:schemeClr>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3" name="Rectangle 231"/>
          <p:cNvSpPr/>
          <p:nvPr/>
        </p:nvSpPr>
        <p:spPr>
          <a:xfrm>
            <a:off x="6886575" y="2513013"/>
            <a:ext cx="155575" cy="309562"/>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4" name="Rectangle 232"/>
          <p:cNvSpPr/>
          <p:nvPr/>
        </p:nvSpPr>
        <p:spPr>
          <a:xfrm>
            <a:off x="6886575" y="2822575"/>
            <a:ext cx="155575" cy="46513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5" name="Rectangle 229"/>
          <p:cNvSpPr/>
          <p:nvPr/>
        </p:nvSpPr>
        <p:spPr>
          <a:xfrm>
            <a:off x="7151688" y="2511425"/>
            <a:ext cx="155575" cy="309563"/>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6" name="Rectangle 230"/>
          <p:cNvSpPr/>
          <p:nvPr/>
        </p:nvSpPr>
        <p:spPr>
          <a:xfrm>
            <a:off x="7151688" y="2820988"/>
            <a:ext cx="155575" cy="466725"/>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7" name="Rectangle 227"/>
          <p:cNvSpPr/>
          <p:nvPr/>
        </p:nvSpPr>
        <p:spPr>
          <a:xfrm>
            <a:off x="7418388" y="2508250"/>
            <a:ext cx="153987" cy="311150"/>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8" name="Rectangle 228"/>
          <p:cNvSpPr/>
          <p:nvPr/>
        </p:nvSpPr>
        <p:spPr>
          <a:xfrm>
            <a:off x="7418388" y="2819400"/>
            <a:ext cx="153987" cy="46513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39" name="Rectangle 225"/>
          <p:cNvSpPr/>
          <p:nvPr/>
        </p:nvSpPr>
        <p:spPr>
          <a:xfrm>
            <a:off x="7683500" y="2508250"/>
            <a:ext cx="155575" cy="311150"/>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40" name="Rectangle 226"/>
          <p:cNvSpPr/>
          <p:nvPr/>
        </p:nvSpPr>
        <p:spPr>
          <a:xfrm>
            <a:off x="7683500" y="2819400"/>
            <a:ext cx="155575" cy="46513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41" name="TextBox 207"/>
          <p:cNvSpPr txBox="1">
            <a:spLocks noChangeArrowheads="1"/>
          </p:cNvSpPr>
          <p:nvPr/>
        </p:nvSpPr>
        <p:spPr bwMode="auto">
          <a:xfrm rot="5400000">
            <a:off x="7247732" y="3328194"/>
            <a:ext cx="31908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42" name="Rectangle 219"/>
          <p:cNvSpPr/>
          <p:nvPr/>
        </p:nvSpPr>
        <p:spPr>
          <a:xfrm>
            <a:off x="6129338" y="4024313"/>
            <a:ext cx="155575" cy="233362"/>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43" name="Rectangle 220"/>
          <p:cNvSpPr/>
          <p:nvPr/>
        </p:nvSpPr>
        <p:spPr>
          <a:xfrm>
            <a:off x="6129338" y="4265613"/>
            <a:ext cx="155575" cy="309562"/>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44" name="Rectangle 217"/>
          <p:cNvSpPr/>
          <p:nvPr/>
        </p:nvSpPr>
        <p:spPr>
          <a:xfrm>
            <a:off x="6383338" y="4024313"/>
            <a:ext cx="155575" cy="233362"/>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45" name="Rectangle 218"/>
          <p:cNvSpPr/>
          <p:nvPr/>
        </p:nvSpPr>
        <p:spPr>
          <a:xfrm>
            <a:off x="6383338" y="4265613"/>
            <a:ext cx="155575" cy="309562"/>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46" name="Rectangle 215"/>
          <p:cNvSpPr/>
          <p:nvPr/>
        </p:nvSpPr>
        <p:spPr>
          <a:xfrm>
            <a:off x="6015038" y="3948113"/>
            <a:ext cx="631825" cy="954087"/>
          </a:xfrm>
          <a:prstGeom prst="rect">
            <a:avLst/>
          </a:prstGeom>
          <a:noFill/>
          <a:ln w="3175" cmpd="sng">
            <a:solidFill>
              <a:schemeClr val="tx1">
                <a:lumMod val="95000"/>
                <a:lumOff val="5000"/>
              </a:schemeClr>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47" name="TextBox 216"/>
          <p:cNvSpPr txBox="1">
            <a:spLocks noChangeArrowheads="1"/>
          </p:cNvSpPr>
          <p:nvPr/>
        </p:nvSpPr>
        <p:spPr bwMode="auto">
          <a:xfrm rot="5400000">
            <a:off x="6250781" y="4585494"/>
            <a:ext cx="320675"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242756" name="TextBox 209"/>
          <p:cNvSpPr txBox="1">
            <a:spLocks noChangeArrowheads="1"/>
          </p:cNvSpPr>
          <p:nvPr/>
        </p:nvSpPr>
        <p:spPr bwMode="auto">
          <a:xfrm>
            <a:off x="5805488" y="1268413"/>
            <a:ext cx="892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600"/>
              <a:t>Device 1</a:t>
            </a:r>
          </a:p>
        </p:txBody>
      </p:sp>
      <p:sp>
        <p:nvSpPr>
          <p:cNvPr id="242757" name="TextBox 210"/>
          <p:cNvSpPr txBox="1">
            <a:spLocks noChangeArrowheads="1"/>
          </p:cNvSpPr>
          <p:nvPr/>
        </p:nvSpPr>
        <p:spPr bwMode="auto">
          <a:xfrm>
            <a:off x="6846888" y="1268413"/>
            <a:ext cx="8905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600"/>
              <a:t>Device 2</a:t>
            </a:r>
          </a:p>
        </p:txBody>
      </p:sp>
      <p:cxnSp>
        <p:nvCxnSpPr>
          <p:cNvPr id="150" name="Straight Connector 211"/>
          <p:cNvCxnSpPr/>
          <p:nvPr/>
        </p:nvCxnSpPr>
        <p:spPr>
          <a:xfrm>
            <a:off x="6719888" y="1309688"/>
            <a:ext cx="0" cy="3592512"/>
          </a:xfrm>
          <a:prstGeom prst="line">
            <a:avLst/>
          </a:prstGeom>
          <a:ln w="28575" cmpd="sng">
            <a:prstDash val="dash"/>
          </a:ln>
        </p:spPr>
        <p:style>
          <a:lnRef idx="1">
            <a:schemeClr val="dk1"/>
          </a:lnRef>
          <a:fillRef idx="0">
            <a:schemeClr val="dk1"/>
          </a:fillRef>
          <a:effectRef idx="0">
            <a:schemeClr val="dk1"/>
          </a:effectRef>
          <a:fontRef idx="minor">
            <a:schemeClr val="tx1"/>
          </a:fontRef>
        </p:style>
      </p:cxnSp>
      <p:cxnSp>
        <p:nvCxnSpPr>
          <p:cNvPr id="151" name="Straight Connector 212"/>
          <p:cNvCxnSpPr/>
          <p:nvPr/>
        </p:nvCxnSpPr>
        <p:spPr>
          <a:xfrm flipH="1">
            <a:off x="5916613" y="3840163"/>
            <a:ext cx="2057400" cy="0"/>
          </a:xfrm>
          <a:prstGeom prst="line">
            <a:avLst/>
          </a:prstGeom>
          <a:ln w="38100" cmpd="sng">
            <a:prstDash val="solid"/>
          </a:ln>
        </p:spPr>
        <p:style>
          <a:lnRef idx="1">
            <a:schemeClr val="dk1"/>
          </a:lnRef>
          <a:fillRef idx="0">
            <a:schemeClr val="dk1"/>
          </a:fillRef>
          <a:effectRef idx="0">
            <a:schemeClr val="dk1"/>
          </a:effectRef>
          <a:fontRef idx="minor">
            <a:schemeClr val="tx1"/>
          </a:fontRef>
        </p:style>
      </p:cxnSp>
      <p:sp>
        <p:nvSpPr>
          <p:cNvPr id="242760" name="TextBox 305"/>
          <p:cNvSpPr txBox="1">
            <a:spLocks noChangeArrowheads="1"/>
          </p:cNvSpPr>
          <p:nvPr/>
        </p:nvSpPr>
        <p:spPr bwMode="auto">
          <a:xfrm>
            <a:off x="4995476" y="4987925"/>
            <a:ext cx="39012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2000" dirty="0">
                <a:solidFill>
                  <a:srgbClr val="FF0000"/>
                </a:solidFill>
              </a:rPr>
              <a:t>Coarse-grained Task Partitioning</a:t>
            </a:r>
          </a:p>
        </p:txBody>
      </p:sp>
      <p:sp>
        <p:nvSpPr>
          <p:cNvPr id="242762" name="Título 4"/>
          <p:cNvSpPr>
            <a:spLocks noGrp="1"/>
          </p:cNvSpPr>
          <p:nvPr>
            <p:ph type="title"/>
          </p:nvPr>
        </p:nvSpPr>
        <p:spPr>
          <a:xfrm>
            <a:off x="228599" y="0"/>
            <a:ext cx="8807885" cy="908720"/>
          </a:xfrm>
        </p:spPr>
        <p:txBody>
          <a:bodyPr/>
          <a:lstStyle/>
          <a:p>
            <a:r>
              <a:rPr lang="en-US" altLang="en-US" sz="3900" dirty="0">
                <a:ea typeface="ＭＳ Ｐゴシック" charset="-128"/>
              </a:rPr>
              <a:t>Collaborative Patterns: Task Partitioning (I)</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29</a:t>
            </a:fld>
            <a:endParaRPr lang="en-US" altLang="en-US"/>
          </a:p>
        </p:txBody>
      </p:sp>
      <p:sp>
        <p:nvSpPr>
          <p:cNvPr id="76" name="TextBox 75">
            <a:extLst>
              <a:ext uri="{FF2B5EF4-FFF2-40B4-BE49-F238E27FC236}">
                <a16:creationId xmlns:a16="http://schemas.microsoft.com/office/drawing/2014/main" id="{C1DB630C-24BE-944F-98C9-5C3CE36399EC}"/>
              </a:ext>
            </a:extLst>
          </p:cNvPr>
          <p:cNvSpPr txBox="1">
            <a:spLocks noChangeArrowheads="1"/>
          </p:cNvSpPr>
          <p:nvPr/>
        </p:nvSpPr>
        <p:spPr bwMode="auto">
          <a:xfrm>
            <a:off x="152400" y="6381328"/>
            <a:ext cx="853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Chang+, "Collaborative Computing for Heterogeneous Integrated Systems," ICPE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802146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3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32"/>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151"/>
                                        </p:tgtEl>
                                        <p:attrNameLst>
                                          <p:attrName>style.visibility</p:attrName>
                                        </p:attrNameLst>
                                      </p:cBhvr>
                                      <p:to>
                                        <p:strVal val="visible"/>
                                      </p:to>
                                    </p:set>
                                    <p:animEffect transition="in" filter="wipe(left)">
                                      <p:cBhvr>
                                        <p:cTn id="49" dur="500"/>
                                        <p:tgtEl>
                                          <p:spTgt spid="151"/>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146"/>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142"/>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143"/>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144"/>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145"/>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p:bldP spid="142" grpId="0" animBg="1"/>
      <p:bldP spid="143" grpId="0" animBg="1"/>
      <p:bldP spid="144" grpId="0" animBg="1"/>
      <p:bldP spid="145" grpId="0" animBg="1"/>
      <p:bldP spid="146" grpId="0" animBg="1"/>
      <p:bldP spid="14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0" y="908720"/>
            <a:ext cx="8568952" cy="5418856"/>
          </a:xfrm>
        </p:spPr>
        <p:txBody>
          <a:bodyPr>
            <a:normAutofit/>
          </a:bodyPr>
          <a:lstStyle/>
          <a:p>
            <a:r>
              <a:rPr lang="en-US" sz="2400" dirty="0"/>
              <a:t>GPU programming frameworks provide an interface to express </a:t>
            </a:r>
            <a:r>
              <a:rPr lang="en-US" sz="2400" dirty="0">
                <a:solidFill>
                  <a:srgbClr val="0070C0"/>
                </a:solidFill>
              </a:rPr>
              <a:t>dynamic refinement algorithms </a:t>
            </a:r>
            <a:r>
              <a:rPr lang="en-US" sz="2400" dirty="0"/>
              <a:t>in a more natural way</a:t>
            </a:r>
          </a:p>
          <a:p>
            <a:pPr lvl="1"/>
            <a:r>
              <a:rPr lang="en-US" dirty="0"/>
              <a:t>This dynamic parallelism interface allows GPU threads to launch GPU kernels when new work is dynamically discovered</a:t>
            </a:r>
          </a:p>
          <a:p>
            <a:pPr lvl="1"/>
            <a:r>
              <a:rPr lang="en-US" dirty="0"/>
              <a:t>Recall BFS</a:t>
            </a:r>
          </a:p>
          <a:p>
            <a:pPr lvl="2"/>
            <a:r>
              <a:rPr lang="en-US" dirty="0"/>
              <a:t>Each node in the frontier has a different number of neighbors</a:t>
            </a:r>
          </a:p>
          <a:p>
            <a:r>
              <a:rPr lang="en-US" dirty="0"/>
              <a:t>CUDA Dynamic Parallelism</a:t>
            </a:r>
          </a:p>
          <a:p>
            <a:pPr lvl="1"/>
            <a:r>
              <a:rPr lang="en-US" dirty="0"/>
              <a:t>Important semantics when a kernel is launched from a kernel</a:t>
            </a:r>
          </a:p>
          <a:p>
            <a:pPr lvl="1"/>
            <a:r>
              <a:rPr lang="en-US" dirty="0"/>
              <a:t>Performance considerations</a:t>
            </a:r>
          </a:p>
        </p:txBody>
      </p:sp>
      <p:sp>
        <p:nvSpPr>
          <p:cNvPr id="6" name="Title 5">
            <a:extLst>
              <a:ext uri="{FF2B5EF4-FFF2-40B4-BE49-F238E27FC236}">
                <a16:creationId xmlns:a16="http://schemas.microsoft.com/office/drawing/2014/main" id="{FA1C0B6F-1B75-384A-863D-8D11F69BFD01}"/>
              </a:ext>
            </a:extLst>
          </p:cNvPr>
          <p:cNvSpPr>
            <a:spLocks noGrp="1"/>
          </p:cNvSpPr>
          <p:nvPr>
            <p:ph type="title"/>
          </p:nvPr>
        </p:nvSpPr>
        <p:spPr/>
        <p:txBody>
          <a:bodyPr/>
          <a:lstStyle/>
          <a:p>
            <a:r>
              <a:rPr lang="en-US" dirty="0"/>
              <a:t>Dynamic Parallelism</a:t>
            </a:r>
          </a:p>
        </p:txBody>
      </p:sp>
      <p:sp>
        <p:nvSpPr>
          <p:cNvPr id="7" name="Slide Number Placeholder 3">
            <a:extLst>
              <a:ext uri="{FF2B5EF4-FFF2-40B4-BE49-F238E27FC236}">
                <a16:creationId xmlns:a16="http://schemas.microsoft.com/office/drawing/2014/main" id="{4CC080D0-D7E9-FB41-8321-DF0CAB865932}"/>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19330453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137"/>
          <p:cNvSpPr/>
          <p:nvPr/>
        </p:nvSpPr>
        <p:spPr>
          <a:xfrm>
            <a:off x="1820863" y="2462213"/>
            <a:ext cx="138112"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2" name="Rectangle 138"/>
          <p:cNvSpPr/>
          <p:nvPr/>
        </p:nvSpPr>
        <p:spPr>
          <a:xfrm>
            <a:off x="1820863" y="2794000"/>
            <a:ext cx="138112"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3" name="Rectangle 139"/>
          <p:cNvSpPr/>
          <p:nvPr/>
        </p:nvSpPr>
        <p:spPr>
          <a:xfrm>
            <a:off x="2051050" y="2462213"/>
            <a:ext cx="138113"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4" name="Rectangle 140"/>
          <p:cNvSpPr/>
          <p:nvPr/>
        </p:nvSpPr>
        <p:spPr>
          <a:xfrm>
            <a:off x="2051050" y="2794000"/>
            <a:ext cx="138113"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5" name="Rectangle 141"/>
          <p:cNvSpPr/>
          <p:nvPr/>
        </p:nvSpPr>
        <p:spPr>
          <a:xfrm>
            <a:off x="2281238" y="2462213"/>
            <a:ext cx="138112"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6" name="Rectangle 142"/>
          <p:cNvSpPr/>
          <p:nvPr/>
        </p:nvSpPr>
        <p:spPr>
          <a:xfrm>
            <a:off x="2281238" y="2794000"/>
            <a:ext cx="138112"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7" name="Rectangle 143"/>
          <p:cNvSpPr/>
          <p:nvPr/>
        </p:nvSpPr>
        <p:spPr>
          <a:xfrm>
            <a:off x="2511425" y="2462213"/>
            <a:ext cx="138113"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8" name="Rectangle 144"/>
          <p:cNvSpPr/>
          <p:nvPr/>
        </p:nvSpPr>
        <p:spPr>
          <a:xfrm>
            <a:off x="2511425" y="2794000"/>
            <a:ext cx="138113"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89" name="Rectangle 145"/>
          <p:cNvSpPr/>
          <p:nvPr/>
        </p:nvSpPr>
        <p:spPr>
          <a:xfrm>
            <a:off x="2741613" y="2462213"/>
            <a:ext cx="138112"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0" name="Rectangle 146"/>
          <p:cNvSpPr/>
          <p:nvPr/>
        </p:nvSpPr>
        <p:spPr>
          <a:xfrm>
            <a:off x="2741613" y="2794000"/>
            <a:ext cx="138112"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1" name="Rectangle 148"/>
          <p:cNvSpPr/>
          <p:nvPr/>
        </p:nvSpPr>
        <p:spPr>
          <a:xfrm>
            <a:off x="3432175" y="2462213"/>
            <a:ext cx="138113" cy="3317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2" name="Rectangle 149"/>
          <p:cNvSpPr/>
          <p:nvPr/>
        </p:nvSpPr>
        <p:spPr>
          <a:xfrm>
            <a:off x="3432175" y="2794000"/>
            <a:ext cx="138113" cy="331788"/>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3" name="Rectangle 136"/>
          <p:cNvSpPr/>
          <p:nvPr/>
        </p:nvSpPr>
        <p:spPr>
          <a:xfrm>
            <a:off x="1660525" y="2282825"/>
            <a:ext cx="2070100" cy="1022350"/>
          </a:xfrm>
          <a:prstGeom prst="rect">
            <a:avLst/>
          </a:prstGeom>
          <a:noFill/>
          <a:ln w="3175" cmpd="sng">
            <a:solidFill>
              <a:schemeClr val="tx1">
                <a:lumMod val="95000"/>
                <a:lumOff val="5000"/>
              </a:schemeClr>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94" name="Rectangle 118"/>
          <p:cNvSpPr/>
          <p:nvPr/>
        </p:nvSpPr>
        <p:spPr>
          <a:xfrm>
            <a:off x="1587500" y="3921125"/>
            <a:ext cx="138113"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5" name="Rectangle 119"/>
          <p:cNvSpPr/>
          <p:nvPr/>
        </p:nvSpPr>
        <p:spPr>
          <a:xfrm>
            <a:off x="1587500" y="4252913"/>
            <a:ext cx="138113"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6" name="Rectangle 120"/>
          <p:cNvSpPr/>
          <p:nvPr/>
        </p:nvSpPr>
        <p:spPr>
          <a:xfrm>
            <a:off x="1817688" y="3921125"/>
            <a:ext cx="139700"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7" name="Rectangle 121"/>
          <p:cNvSpPr/>
          <p:nvPr/>
        </p:nvSpPr>
        <p:spPr>
          <a:xfrm>
            <a:off x="1817688" y="4252913"/>
            <a:ext cx="139700"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8" name="Rectangle 122"/>
          <p:cNvSpPr/>
          <p:nvPr/>
        </p:nvSpPr>
        <p:spPr>
          <a:xfrm>
            <a:off x="2049463"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99" name="Rectangle 123"/>
          <p:cNvSpPr/>
          <p:nvPr/>
        </p:nvSpPr>
        <p:spPr>
          <a:xfrm>
            <a:off x="2049463"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100" name="Rectangle 124"/>
          <p:cNvSpPr/>
          <p:nvPr/>
        </p:nvSpPr>
        <p:spPr>
          <a:xfrm>
            <a:off x="2279650" y="3921125"/>
            <a:ext cx="138113"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101" name="Rectangle 125"/>
          <p:cNvSpPr/>
          <p:nvPr/>
        </p:nvSpPr>
        <p:spPr>
          <a:xfrm>
            <a:off x="2279650" y="4252913"/>
            <a:ext cx="138113"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a:p>
        </p:txBody>
      </p:sp>
      <p:sp>
        <p:nvSpPr>
          <p:cNvPr id="102" name="Rectangle 126"/>
          <p:cNvSpPr/>
          <p:nvPr/>
        </p:nvSpPr>
        <p:spPr>
          <a:xfrm>
            <a:off x="2511425" y="3921125"/>
            <a:ext cx="138113"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3" name="Rectangle 127"/>
          <p:cNvSpPr/>
          <p:nvPr/>
        </p:nvSpPr>
        <p:spPr>
          <a:xfrm>
            <a:off x="2511425" y="4252913"/>
            <a:ext cx="138113"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4" name="Rectangle 128"/>
          <p:cNvSpPr/>
          <p:nvPr/>
        </p:nvSpPr>
        <p:spPr>
          <a:xfrm>
            <a:off x="2741613"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5" name="Rectangle 129"/>
          <p:cNvSpPr/>
          <p:nvPr/>
        </p:nvSpPr>
        <p:spPr>
          <a:xfrm>
            <a:off x="2741613"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6" name="Rectangle 130"/>
          <p:cNvSpPr/>
          <p:nvPr/>
        </p:nvSpPr>
        <p:spPr>
          <a:xfrm>
            <a:off x="2973388"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7" name="Rectangle 131"/>
          <p:cNvSpPr/>
          <p:nvPr/>
        </p:nvSpPr>
        <p:spPr>
          <a:xfrm>
            <a:off x="2973388"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08" name="Rectangle 133"/>
          <p:cNvSpPr/>
          <p:nvPr/>
        </p:nvSpPr>
        <p:spPr>
          <a:xfrm>
            <a:off x="3665538" y="3921125"/>
            <a:ext cx="138112" cy="3317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09" name="Rectangle 134"/>
          <p:cNvSpPr/>
          <p:nvPr/>
        </p:nvSpPr>
        <p:spPr>
          <a:xfrm>
            <a:off x="3665538" y="4252913"/>
            <a:ext cx="138112" cy="3333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10" name="Rectangle 117"/>
          <p:cNvSpPr/>
          <p:nvPr/>
        </p:nvSpPr>
        <p:spPr>
          <a:xfrm>
            <a:off x="1425575" y="3740150"/>
            <a:ext cx="2540000" cy="1025525"/>
          </a:xfrm>
          <a:prstGeom prst="rect">
            <a:avLst/>
          </a:prstGeom>
          <a:noFill/>
          <a:ln w="3175" cmpd="sng">
            <a:solidFill>
              <a:schemeClr val="tx1">
                <a:lumMod val="95000"/>
                <a:lumOff val="5000"/>
              </a:schemeClr>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cxnSp>
        <p:nvCxnSpPr>
          <p:cNvPr id="111" name="Straight Connector 104"/>
          <p:cNvCxnSpPr/>
          <p:nvPr/>
        </p:nvCxnSpPr>
        <p:spPr>
          <a:xfrm flipH="1">
            <a:off x="1292225" y="3524250"/>
            <a:ext cx="2806700" cy="0"/>
          </a:xfrm>
          <a:prstGeom prst="line">
            <a:avLst/>
          </a:prstGeom>
          <a:ln w="38100" cmpd="sng">
            <a:prstDash val="solid"/>
          </a:ln>
        </p:spPr>
        <p:style>
          <a:lnRef idx="1">
            <a:schemeClr val="dk1"/>
          </a:lnRef>
          <a:fillRef idx="0">
            <a:schemeClr val="dk1"/>
          </a:fillRef>
          <a:effectRef idx="0">
            <a:schemeClr val="dk1"/>
          </a:effectRef>
          <a:fontRef idx="minor">
            <a:schemeClr val="tx1"/>
          </a:fontRef>
        </p:style>
      </p:cxnSp>
      <p:sp>
        <p:nvSpPr>
          <p:cNvPr id="244768" name="TextBox 105"/>
          <p:cNvSpPr txBox="1">
            <a:spLocks noChangeArrowheads="1"/>
          </p:cNvSpPr>
          <p:nvPr/>
        </p:nvSpPr>
        <p:spPr bwMode="auto">
          <a:xfrm>
            <a:off x="3027363" y="2654300"/>
            <a:ext cx="2857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244769" name="TextBox 106"/>
          <p:cNvSpPr txBox="1">
            <a:spLocks noChangeArrowheads="1"/>
          </p:cNvSpPr>
          <p:nvPr/>
        </p:nvSpPr>
        <p:spPr bwMode="auto">
          <a:xfrm>
            <a:off x="3249613" y="4065588"/>
            <a:ext cx="2857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14" name="Right Brace 107"/>
          <p:cNvSpPr/>
          <p:nvPr/>
        </p:nvSpPr>
        <p:spPr>
          <a:xfrm rot="16200000">
            <a:off x="2562225" y="1079501"/>
            <a:ext cx="263525" cy="2095500"/>
          </a:xfrm>
          <a:prstGeom prst="rightBrace">
            <a:avLst/>
          </a:prstGeom>
          <a:ln w="19050" cmpd="sng"/>
        </p:spPr>
        <p:style>
          <a:lnRef idx="1">
            <a:schemeClr val="dk1"/>
          </a:lnRef>
          <a:fillRef idx="0">
            <a:schemeClr val="dk1"/>
          </a:fillRef>
          <a:effectRef idx="0">
            <a:schemeClr val="dk1"/>
          </a:effectRef>
          <a:fontRef idx="minor">
            <a:schemeClr val="tx1"/>
          </a:fontRef>
        </p:style>
        <p:txBody>
          <a:bodyPr lIns="91408" tIns="45705" rIns="91408" bIns="45705" anchor="ctr"/>
          <a:lstStyle/>
          <a:p>
            <a:pPr algn="ctr">
              <a:defRPr/>
            </a:pPr>
            <a:endParaRPr lang="en-US" sz="800"/>
          </a:p>
        </p:txBody>
      </p:sp>
      <p:sp>
        <p:nvSpPr>
          <p:cNvPr id="244771" name="TextBox 108"/>
          <p:cNvSpPr txBox="1">
            <a:spLocks noChangeArrowheads="1"/>
          </p:cNvSpPr>
          <p:nvPr/>
        </p:nvSpPr>
        <p:spPr bwMode="auto">
          <a:xfrm>
            <a:off x="1828800" y="1670050"/>
            <a:ext cx="17065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600"/>
              <a:t>data-parallel tasks</a:t>
            </a:r>
          </a:p>
        </p:txBody>
      </p:sp>
      <p:sp>
        <p:nvSpPr>
          <p:cNvPr id="244772" name="TextBox 109"/>
          <p:cNvSpPr txBox="1">
            <a:spLocks noChangeArrowheads="1"/>
          </p:cNvSpPr>
          <p:nvPr/>
        </p:nvSpPr>
        <p:spPr bwMode="auto">
          <a:xfrm rot="-5400000">
            <a:off x="-66674" y="3448050"/>
            <a:ext cx="18780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1600"/>
              <a:t>sequential sub-tasks</a:t>
            </a:r>
          </a:p>
        </p:txBody>
      </p:sp>
      <p:cxnSp>
        <p:nvCxnSpPr>
          <p:cNvPr id="117" name="Straight Connector 110"/>
          <p:cNvCxnSpPr>
            <a:stCxn id="81" idx="1"/>
            <a:endCxn id="244772" idx="2"/>
          </p:cNvCxnSpPr>
          <p:nvPr/>
        </p:nvCxnSpPr>
        <p:spPr>
          <a:xfrm flipH="1">
            <a:off x="1041400" y="2627313"/>
            <a:ext cx="779463" cy="989012"/>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18" name="Straight Connector 111"/>
          <p:cNvCxnSpPr>
            <a:stCxn id="82" idx="1"/>
            <a:endCxn id="244772" idx="2"/>
          </p:cNvCxnSpPr>
          <p:nvPr/>
        </p:nvCxnSpPr>
        <p:spPr>
          <a:xfrm flipH="1">
            <a:off x="1041400" y="2959100"/>
            <a:ext cx="779463" cy="657225"/>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19" name="Straight Connector 112"/>
          <p:cNvCxnSpPr>
            <a:stCxn id="94" idx="1"/>
            <a:endCxn id="244772" idx="2"/>
          </p:cNvCxnSpPr>
          <p:nvPr/>
        </p:nvCxnSpPr>
        <p:spPr>
          <a:xfrm flipH="1" flipV="1">
            <a:off x="1041400" y="3616325"/>
            <a:ext cx="546100" cy="469900"/>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cxnSp>
        <p:nvCxnSpPr>
          <p:cNvPr id="120" name="Straight Connector 113"/>
          <p:cNvCxnSpPr>
            <a:stCxn id="95" idx="1"/>
            <a:endCxn id="244772" idx="2"/>
          </p:cNvCxnSpPr>
          <p:nvPr/>
        </p:nvCxnSpPr>
        <p:spPr>
          <a:xfrm flipH="1" flipV="1">
            <a:off x="1041400" y="3616325"/>
            <a:ext cx="546100" cy="803275"/>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sp>
        <p:nvSpPr>
          <p:cNvPr id="244777" name="TextBox 114"/>
          <p:cNvSpPr txBox="1">
            <a:spLocks noChangeArrowheads="1"/>
          </p:cNvSpPr>
          <p:nvPr/>
        </p:nvSpPr>
        <p:spPr bwMode="auto">
          <a:xfrm rot="-5400000">
            <a:off x="3182144" y="3325019"/>
            <a:ext cx="2487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1600"/>
              <a:t>coarse-grained synchronization</a:t>
            </a:r>
          </a:p>
        </p:txBody>
      </p:sp>
      <p:cxnSp>
        <p:nvCxnSpPr>
          <p:cNvPr id="122" name="Straight Connector 115"/>
          <p:cNvCxnSpPr/>
          <p:nvPr/>
        </p:nvCxnSpPr>
        <p:spPr>
          <a:xfrm flipV="1">
            <a:off x="3824288" y="3305175"/>
            <a:ext cx="404812" cy="133350"/>
          </a:xfrm>
          <a:prstGeom prst="line">
            <a:avLst/>
          </a:prstGeom>
          <a:ln w="19050" cmpd="sng">
            <a:solidFill>
              <a:schemeClr val="tx1">
                <a:lumMod val="50000"/>
                <a:lumOff val="50000"/>
              </a:schemeClr>
            </a:solidFill>
            <a:prstDash val="solid"/>
            <a:headEnd type="arrow"/>
            <a:tailEnd type="none"/>
          </a:ln>
        </p:spPr>
        <p:style>
          <a:lnRef idx="1">
            <a:schemeClr val="dk1"/>
          </a:lnRef>
          <a:fillRef idx="0">
            <a:schemeClr val="dk1"/>
          </a:fillRef>
          <a:effectRef idx="0">
            <a:schemeClr val="dk1"/>
          </a:effectRef>
          <a:fontRef idx="minor">
            <a:schemeClr val="tx1"/>
          </a:fontRef>
        </p:style>
      </p:cxnSp>
      <p:sp>
        <p:nvSpPr>
          <p:cNvPr id="244779" name="TextBox 302"/>
          <p:cNvSpPr txBox="1">
            <a:spLocks noChangeArrowheads="1"/>
          </p:cNvSpPr>
          <p:nvPr/>
        </p:nvSpPr>
        <p:spPr bwMode="auto">
          <a:xfrm>
            <a:off x="1684338" y="4900613"/>
            <a:ext cx="2111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2000"/>
              <a:t>Program Structure</a:t>
            </a:r>
          </a:p>
        </p:txBody>
      </p:sp>
      <p:sp>
        <p:nvSpPr>
          <p:cNvPr id="244780" name="TextBox 304"/>
          <p:cNvSpPr txBox="1">
            <a:spLocks noChangeArrowheads="1"/>
          </p:cNvSpPr>
          <p:nvPr/>
        </p:nvSpPr>
        <p:spPr bwMode="auto">
          <a:xfrm>
            <a:off x="5272088" y="4905375"/>
            <a:ext cx="34782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2000" dirty="0">
                <a:solidFill>
                  <a:srgbClr val="FF0000"/>
                </a:solidFill>
              </a:rPr>
              <a:t>Fine-grained Task Partitioning</a:t>
            </a:r>
          </a:p>
        </p:txBody>
      </p:sp>
      <p:sp>
        <p:nvSpPr>
          <p:cNvPr id="157" name="Rectangle 275"/>
          <p:cNvSpPr/>
          <p:nvPr/>
        </p:nvSpPr>
        <p:spPr>
          <a:xfrm>
            <a:off x="6086475" y="1638300"/>
            <a:ext cx="161925" cy="242888"/>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cxnSp>
        <p:nvCxnSpPr>
          <p:cNvPr id="158" name="Straight Connector 276"/>
          <p:cNvCxnSpPr/>
          <p:nvPr/>
        </p:nvCxnSpPr>
        <p:spPr>
          <a:xfrm>
            <a:off x="6667500" y="1238250"/>
            <a:ext cx="0" cy="2987675"/>
          </a:xfrm>
          <a:prstGeom prst="line">
            <a:avLst/>
          </a:prstGeom>
          <a:ln w="28575" cmpd="sng">
            <a:prstDash val="dash"/>
          </a:ln>
        </p:spPr>
        <p:style>
          <a:lnRef idx="1">
            <a:schemeClr val="dk1"/>
          </a:lnRef>
          <a:fillRef idx="0">
            <a:schemeClr val="dk1"/>
          </a:fillRef>
          <a:effectRef idx="0">
            <a:schemeClr val="dk1"/>
          </a:effectRef>
          <a:fontRef idx="minor">
            <a:schemeClr val="tx1"/>
          </a:fontRef>
        </p:style>
      </p:cxnSp>
      <p:sp>
        <p:nvSpPr>
          <p:cNvPr id="159" name="Rectangle 277"/>
          <p:cNvSpPr/>
          <p:nvPr/>
        </p:nvSpPr>
        <p:spPr>
          <a:xfrm>
            <a:off x="6797675" y="1987550"/>
            <a:ext cx="161925" cy="485775"/>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60" name="Rectangle 278"/>
          <p:cNvSpPr/>
          <p:nvPr/>
        </p:nvSpPr>
        <p:spPr>
          <a:xfrm>
            <a:off x="7075488" y="1985963"/>
            <a:ext cx="161925" cy="485775"/>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61" name="Rectangle 279"/>
          <p:cNvSpPr/>
          <p:nvPr/>
        </p:nvSpPr>
        <p:spPr>
          <a:xfrm>
            <a:off x="7353300" y="2374900"/>
            <a:ext cx="161925" cy="485775"/>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62" name="Rectangle 280"/>
          <p:cNvSpPr/>
          <p:nvPr/>
        </p:nvSpPr>
        <p:spPr>
          <a:xfrm>
            <a:off x="7631113" y="2374900"/>
            <a:ext cx="161925" cy="485775"/>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63" name="Rectangle 281"/>
          <p:cNvSpPr/>
          <p:nvPr/>
        </p:nvSpPr>
        <p:spPr>
          <a:xfrm>
            <a:off x="6351588" y="1639888"/>
            <a:ext cx="161925" cy="244475"/>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cxnSp>
        <p:nvCxnSpPr>
          <p:cNvPr id="164" name="Straight Connector 282"/>
          <p:cNvCxnSpPr>
            <a:stCxn id="157" idx="2"/>
            <a:endCxn id="159" idx="0"/>
          </p:cNvCxnSpPr>
          <p:nvPr/>
        </p:nvCxnSpPr>
        <p:spPr>
          <a:xfrm>
            <a:off x="6167438" y="1881188"/>
            <a:ext cx="711200" cy="106362"/>
          </a:xfrm>
          <a:prstGeom prst="line">
            <a:avLst/>
          </a:prstGeom>
          <a:ln w="15875" cmpd="sng">
            <a:solidFill>
              <a:srgbClr val="660066"/>
            </a:solidFill>
            <a:prstDash val="dash"/>
          </a:ln>
        </p:spPr>
        <p:style>
          <a:lnRef idx="1">
            <a:schemeClr val="dk1"/>
          </a:lnRef>
          <a:fillRef idx="0">
            <a:schemeClr val="dk1"/>
          </a:fillRef>
          <a:effectRef idx="0">
            <a:schemeClr val="dk1"/>
          </a:effectRef>
          <a:fontRef idx="minor">
            <a:schemeClr val="tx1"/>
          </a:fontRef>
        </p:style>
      </p:cxnSp>
      <p:cxnSp>
        <p:nvCxnSpPr>
          <p:cNvPr id="165" name="Straight Connector 283"/>
          <p:cNvCxnSpPr>
            <a:stCxn id="163" idx="2"/>
            <a:endCxn id="160" idx="0"/>
          </p:cNvCxnSpPr>
          <p:nvPr/>
        </p:nvCxnSpPr>
        <p:spPr>
          <a:xfrm>
            <a:off x="6432550" y="1884363"/>
            <a:ext cx="723900" cy="101600"/>
          </a:xfrm>
          <a:prstGeom prst="line">
            <a:avLst/>
          </a:prstGeom>
          <a:ln w="15875" cmpd="sng">
            <a:solidFill>
              <a:srgbClr val="660066"/>
            </a:solidFill>
            <a:prstDash val="dash"/>
          </a:ln>
        </p:spPr>
        <p:style>
          <a:lnRef idx="1">
            <a:schemeClr val="dk1"/>
          </a:lnRef>
          <a:fillRef idx="0">
            <a:schemeClr val="dk1"/>
          </a:fillRef>
          <a:effectRef idx="0">
            <a:schemeClr val="dk1"/>
          </a:effectRef>
          <a:fontRef idx="minor">
            <a:schemeClr val="tx1"/>
          </a:fontRef>
        </p:style>
      </p:cxnSp>
      <p:sp>
        <p:nvSpPr>
          <p:cNvPr id="166" name="Rectangle 284"/>
          <p:cNvSpPr/>
          <p:nvPr/>
        </p:nvSpPr>
        <p:spPr>
          <a:xfrm>
            <a:off x="6086475" y="1931988"/>
            <a:ext cx="161925" cy="2428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67" name="Rectangle 285"/>
          <p:cNvSpPr/>
          <p:nvPr/>
        </p:nvSpPr>
        <p:spPr>
          <a:xfrm>
            <a:off x="6351588" y="1935163"/>
            <a:ext cx="161925" cy="2428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cxnSp>
        <p:nvCxnSpPr>
          <p:cNvPr id="168" name="Straight Connector 286"/>
          <p:cNvCxnSpPr>
            <a:stCxn id="167" idx="2"/>
            <a:endCxn id="162" idx="0"/>
          </p:cNvCxnSpPr>
          <p:nvPr/>
        </p:nvCxnSpPr>
        <p:spPr>
          <a:xfrm>
            <a:off x="6432550" y="2178050"/>
            <a:ext cx="1279525" cy="196850"/>
          </a:xfrm>
          <a:prstGeom prst="line">
            <a:avLst/>
          </a:prstGeom>
          <a:ln w="15875" cmpd="sng">
            <a:solidFill>
              <a:srgbClr val="660066"/>
            </a:solidFill>
            <a:prstDash val="dash"/>
          </a:ln>
        </p:spPr>
        <p:style>
          <a:lnRef idx="1">
            <a:schemeClr val="dk1"/>
          </a:lnRef>
          <a:fillRef idx="0">
            <a:schemeClr val="dk1"/>
          </a:fillRef>
          <a:effectRef idx="0">
            <a:schemeClr val="dk1"/>
          </a:effectRef>
          <a:fontRef idx="minor">
            <a:schemeClr val="tx1"/>
          </a:fontRef>
        </p:style>
      </p:cxnSp>
      <p:cxnSp>
        <p:nvCxnSpPr>
          <p:cNvPr id="169" name="Straight Connector 287"/>
          <p:cNvCxnSpPr>
            <a:stCxn id="166" idx="2"/>
            <a:endCxn id="161" idx="0"/>
          </p:cNvCxnSpPr>
          <p:nvPr/>
        </p:nvCxnSpPr>
        <p:spPr>
          <a:xfrm>
            <a:off x="6167438" y="2174875"/>
            <a:ext cx="1266825" cy="200025"/>
          </a:xfrm>
          <a:prstGeom prst="line">
            <a:avLst/>
          </a:prstGeom>
          <a:ln w="15875" cmpd="sng">
            <a:solidFill>
              <a:srgbClr val="660066"/>
            </a:solidFill>
            <a:prstDash val="dash"/>
          </a:ln>
        </p:spPr>
        <p:style>
          <a:lnRef idx="1">
            <a:schemeClr val="dk1"/>
          </a:lnRef>
          <a:fillRef idx="0">
            <a:schemeClr val="dk1"/>
          </a:fillRef>
          <a:effectRef idx="0">
            <a:schemeClr val="dk1"/>
          </a:effectRef>
          <a:fontRef idx="minor">
            <a:schemeClr val="tx1"/>
          </a:fontRef>
        </p:style>
      </p:cxnSp>
      <p:sp>
        <p:nvSpPr>
          <p:cNvPr id="170" name="Rectangle 288"/>
          <p:cNvSpPr/>
          <p:nvPr/>
        </p:nvSpPr>
        <p:spPr>
          <a:xfrm>
            <a:off x="6797675" y="2590800"/>
            <a:ext cx="161925" cy="487363"/>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71" name="Rectangle 289"/>
          <p:cNvSpPr/>
          <p:nvPr/>
        </p:nvSpPr>
        <p:spPr>
          <a:xfrm>
            <a:off x="7075488" y="2589213"/>
            <a:ext cx="161925" cy="487362"/>
          </a:xfrm>
          <a:prstGeom prst="rect">
            <a:avLst/>
          </a:prstGeom>
          <a:solidFill>
            <a:schemeClr val="accent6"/>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72" name="Rectangle 290"/>
          <p:cNvSpPr/>
          <p:nvPr/>
        </p:nvSpPr>
        <p:spPr>
          <a:xfrm>
            <a:off x="6086475" y="2224088"/>
            <a:ext cx="161925" cy="242887"/>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73" name="Rectangle 291"/>
          <p:cNvSpPr/>
          <p:nvPr/>
        </p:nvSpPr>
        <p:spPr>
          <a:xfrm>
            <a:off x="6351588" y="2225675"/>
            <a:ext cx="161925" cy="244475"/>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cxnSp>
        <p:nvCxnSpPr>
          <p:cNvPr id="174" name="Straight Connector 292"/>
          <p:cNvCxnSpPr>
            <a:stCxn id="172" idx="2"/>
            <a:endCxn id="170" idx="0"/>
          </p:cNvCxnSpPr>
          <p:nvPr/>
        </p:nvCxnSpPr>
        <p:spPr>
          <a:xfrm>
            <a:off x="6167438" y="2466975"/>
            <a:ext cx="711200" cy="123825"/>
          </a:xfrm>
          <a:prstGeom prst="line">
            <a:avLst/>
          </a:prstGeom>
          <a:ln w="15875" cmpd="sng">
            <a:solidFill>
              <a:srgbClr val="660066"/>
            </a:solidFill>
            <a:prstDash val="dash"/>
          </a:ln>
        </p:spPr>
        <p:style>
          <a:lnRef idx="1">
            <a:schemeClr val="dk1"/>
          </a:lnRef>
          <a:fillRef idx="0">
            <a:schemeClr val="dk1"/>
          </a:fillRef>
          <a:effectRef idx="0">
            <a:schemeClr val="dk1"/>
          </a:effectRef>
          <a:fontRef idx="minor">
            <a:schemeClr val="tx1"/>
          </a:fontRef>
        </p:style>
      </p:cxnSp>
      <p:cxnSp>
        <p:nvCxnSpPr>
          <p:cNvPr id="175" name="Straight Connector 293"/>
          <p:cNvCxnSpPr>
            <a:stCxn id="173" idx="2"/>
            <a:endCxn id="171" idx="0"/>
          </p:cNvCxnSpPr>
          <p:nvPr/>
        </p:nvCxnSpPr>
        <p:spPr>
          <a:xfrm>
            <a:off x="6432550" y="2470150"/>
            <a:ext cx="723900" cy="119063"/>
          </a:xfrm>
          <a:prstGeom prst="line">
            <a:avLst/>
          </a:prstGeom>
          <a:ln w="15875" cmpd="sng">
            <a:solidFill>
              <a:srgbClr val="660066"/>
            </a:solidFill>
            <a:prstDash val="dash"/>
          </a:ln>
        </p:spPr>
        <p:style>
          <a:lnRef idx="1">
            <a:schemeClr val="dk1"/>
          </a:lnRef>
          <a:fillRef idx="0">
            <a:schemeClr val="dk1"/>
          </a:fillRef>
          <a:effectRef idx="0">
            <a:schemeClr val="dk1"/>
          </a:effectRef>
          <a:fontRef idx="minor">
            <a:schemeClr val="tx1"/>
          </a:fontRef>
        </p:style>
      </p:cxnSp>
      <p:sp>
        <p:nvSpPr>
          <p:cNvPr id="244800" name="TextBox 294"/>
          <p:cNvSpPr txBox="1">
            <a:spLocks noChangeArrowheads="1"/>
          </p:cNvSpPr>
          <p:nvPr/>
        </p:nvSpPr>
        <p:spPr bwMode="auto">
          <a:xfrm>
            <a:off x="5694363" y="1196975"/>
            <a:ext cx="8921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600"/>
              <a:t>Device 1</a:t>
            </a:r>
          </a:p>
        </p:txBody>
      </p:sp>
      <p:sp>
        <p:nvSpPr>
          <p:cNvPr id="244801" name="TextBox 295"/>
          <p:cNvSpPr txBox="1">
            <a:spLocks noChangeArrowheads="1"/>
          </p:cNvSpPr>
          <p:nvPr/>
        </p:nvSpPr>
        <p:spPr bwMode="auto">
          <a:xfrm>
            <a:off x="6781800" y="1208088"/>
            <a:ext cx="892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600"/>
              <a:t>Device 2</a:t>
            </a:r>
          </a:p>
        </p:txBody>
      </p:sp>
      <p:cxnSp>
        <p:nvCxnSpPr>
          <p:cNvPr id="178" name="Straight Connector 296"/>
          <p:cNvCxnSpPr/>
          <p:nvPr/>
        </p:nvCxnSpPr>
        <p:spPr>
          <a:xfrm flipH="1">
            <a:off x="5827713" y="3497263"/>
            <a:ext cx="2149475" cy="0"/>
          </a:xfrm>
          <a:prstGeom prst="line">
            <a:avLst/>
          </a:prstGeom>
          <a:ln w="38100" cmpd="sng">
            <a:prstDash val="solid"/>
          </a:ln>
        </p:spPr>
        <p:style>
          <a:lnRef idx="1">
            <a:schemeClr val="dk1"/>
          </a:lnRef>
          <a:fillRef idx="0">
            <a:schemeClr val="dk1"/>
          </a:fillRef>
          <a:effectRef idx="0">
            <a:schemeClr val="dk1"/>
          </a:effectRef>
          <a:fontRef idx="minor">
            <a:schemeClr val="tx1"/>
          </a:fontRef>
        </p:style>
      </p:cxnSp>
      <p:sp>
        <p:nvSpPr>
          <p:cNvPr id="179" name="TextBox 297"/>
          <p:cNvSpPr txBox="1">
            <a:spLocks noChangeArrowheads="1"/>
          </p:cNvSpPr>
          <p:nvPr/>
        </p:nvSpPr>
        <p:spPr bwMode="auto">
          <a:xfrm rot="5400000">
            <a:off x="6905626" y="3046412"/>
            <a:ext cx="334962"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80" name="TextBox 298"/>
          <p:cNvSpPr txBox="1">
            <a:spLocks noChangeArrowheads="1"/>
          </p:cNvSpPr>
          <p:nvPr/>
        </p:nvSpPr>
        <p:spPr bwMode="auto">
          <a:xfrm rot="5400000">
            <a:off x="7466807" y="2878931"/>
            <a:ext cx="334962"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81" name="TextBox 299"/>
          <p:cNvSpPr txBox="1">
            <a:spLocks noChangeArrowheads="1"/>
          </p:cNvSpPr>
          <p:nvPr/>
        </p:nvSpPr>
        <p:spPr bwMode="auto">
          <a:xfrm rot="5400000">
            <a:off x="6178551" y="2522537"/>
            <a:ext cx="334962"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82" name="TextBox 300"/>
          <p:cNvSpPr txBox="1">
            <a:spLocks noChangeArrowheads="1"/>
          </p:cNvSpPr>
          <p:nvPr/>
        </p:nvSpPr>
        <p:spPr bwMode="auto">
          <a:xfrm rot="5400000">
            <a:off x="6164263" y="4332288"/>
            <a:ext cx="33337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83" name="TextBox 301"/>
          <p:cNvSpPr txBox="1">
            <a:spLocks noChangeArrowheads="1"/>
          </p:cNvSpPr>
          <p:nvPr/>
        </p:nvSpPr>
        <p:spPr bwMode="auto">
          <a:xfrm rot="5400000">
            <a:off x="6900069" y="4287044"/>
            <a:ext cx="33496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184" name="Rectangle 174"/>
          <p:cNvSpPr/>
          <p:nvPr/>
        </p:nvSpPr>
        <p:spPr>
          <a:xfrm>
            <a:off x="6100763" y="3614738"/>
            <a:ext cx="161925" cy="242887"/>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85" name="Rectangle 175"/>
          <p:cNvSpPr/>
          <p:nvPr/>
        </p:nvSpPr>
        <p:spPr>
          <a:xfrm>
            <a:off x="6346825" y="3616325"/>
            <a:ext cx="163513" cy="242888"/>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86" name="Rectangle 176"/>
          <p:cNvSpPr/>
          <p:nvPr/>
        </p:nvSpPr>
        <p:spPr>
          <a:xfrm>
            <a:off x="6796088" y="3941763"/>
            <a:ext cx="163512" cy="242887"/>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87" name="Rectangle 177"/>
          <p:cNvSpPr/>
          <p:nvPr/>
        </p:nvSpPr>
        <p:spPr>
          <a:xfrm>
            <a:off x="7075488" y="3941763"/>
            <a:ext cx="161925" cy="242887"/>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cxnSp>
        <p:nvCxnSpPr>
          <p:cNvPr id="188" name="Straight Connector 178"/>
          <p:cNvCxnSpPr>
            <a:stCxn id="184" idx="2"/>
            <a:endCxn id="186" idx="0"/>
          </p:cNvCxnSpPr>
          <p:nvPr/>
        </p:nvCxnSpPr>
        <p:spPr>
          <a:xfrm>
            <a:off x="6181725" y="3857625"/>
            <a:ext cx="695325" cy="84138"/>
          </a:xfrm>
          <a:prstGeom prst="line">
            <a:avLst/>
          </a:prstGeom>
          <a:ln w="15875" cmpd="sng">
            <a:solidFill>
              <a:srgbClr val="660066"/>
            </a:solidFill>
            <a:prstDash val="dash"/>
          </a:ln>
        </p:spPr>
        <p:style>
          <a:lnRef idx="1">
            <a:schemeClr val="dk1"/>
          </a:lnRef>
          <a:fillRef idx="0">
            <a:schemeClr val="dk1"/>
          </a:fillRef>
          <a:effectRef idx="0">
            <a:schemeClr val="dk1"/>
          </a:effectRef>
          <a:fontRef idx="minor">
            <a:schemeClr val="tx1"/>
          </a:fontRef>
        </p:style>
      </p:cxnSp>
      <p:cxnSp>
        <p:nvCxnSpPr>
          <p:cNvPr id="189" name="Straight Connector 183"/>
          <p:cNvCxnSpPr>
            <a:stCxn id="185" idx="2"/>
            <a:endCxn id="187" idx="0"/>
          </p:cNvCxnSpPr>
          <p:nvPr/>
        </p:nvCxnSpPr>
        <p:spPr>
          <a:xfrm>
            <a:off x="6427788" y="3859213"/>
            <a:ext cx="728662" cy="82550"/>
          </a:xfrm>
          <a:prstGeom prst="line">
            <a:avLst/>
          </a:prstGeom>
          <a:ln w="15875" cmpd="sng">
            <a:solidFill>
              <a:srgbClr val="660066"/>
            </a:solidFill>
            <a:prstDash val="dash"/>
          </a:ln>
        </p:spPr>
        <p:style>
          <a:lnRef idx="1">
            <a:schemeClr val="dk1"/>
          </a:lnRef>
          <a:fillRef idx="0">
            <a:schemeClr val="dk1"/>
          </a:fillRef>
          <a:effectRef idx="0">
            <a:schemeClr val="dk1"/>
          </a:effectRef>
          <a:fontRef idx="minor">
            <a:schemeClr val="tx1"/>
          </a:fontRef>
        </p:style>
      </p:cxnSp>
      <p:sp>
        <p:nvSpPr>
          <p:cNvPr id="190" name="Rectangle 186"/>
          <p:cNvSpPr/>
          <p:nvPr/>
        </p:nvSpPr>
        <p:spPr>
          <a:xfrm>
            <a:off x="6105525" y="3913188"/>
            <a:ext cx="161925" cy="244475"/>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91" name="Rectangle 187"/>
          <p:cNvSpPr/>
          <p:nvPr/>
        </p:nvSpPr>
        <p:spPr>
          <a:xfrm>
            <a:off x="6351588" y="3914775"/>
            <a:ext cx="161925" cy="244475"/>
          </a:xfrm>
          <a:prstGeom prst="rect">
            <a:avLst/>
          </a:prstGeom>
          <a:solidFill>
            <a:srgbClr val="CCFFCC"/>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dirty="0"/>
          </a:p>
        </p:txBody>
      </p:sp>
      <p:sp>
        <p:nvSpPr>
          <p:cNvPr id="192" name="Rectangle 188"/>
          <p:cNvSpPr/>
          <p:nvPr/>
        </p:nvSpPr>
        <p:spPr>
          <a:xfrm>
            <a:off x="7351713" y="4270375"/>
            <a:ext cx="161925" cy="2444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sp>
        <p:nvSpPr>
          <p:cNvPr id="193" name="Rectangle 189"/>
          <p:cNvSpPr/>
          <p:nvPr/>
        </p:nvSpPr>
        <p:spPr>
          <a:xfrm>
            <a:off x="7629525" y="4270375"/>
            <a:ext cx="163513" cy="244475"/>
          </a:xfrm>
          <a:prstGeom prst="rect">
            <a:avLst/>
          </a:prstGeom>
          <a:solidFill>
            <a:srgbClr val="008000"/>
          </a:solidFill>
          <a:ln w="12700">
            <a:solidFill>
              <a:srgbClr val="008000"/>
            </a:solidFill>
          </a:ln>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en-US" sz="800" b="1"/>
          </a:p>
        </p:txBody>
      </p:sp>
      <p:cxnSp>
        <p:nvCxnSpPr>
          <p:cNvPr id="194" name="Straight Connector 190"/>
          <p:cNvCxnSpPr>
            <a:stCxn id="191" idx="2"/>
            <a:endCxn id="193" idx="0"/>
          </p:cNvCxnSpPr>
          <p:nvPr/>
        </p:nvCxnSpPr>
        <p:spPr>
          <a:xfrm>
            <a:off x="6432550" y="4159250"/>
            <a:ext cx="1277938" cy="111125"/>
          </a:xfrm>
          <a:prstGeom prst="line">
            <a:avLst/>
          </a:prstGeom>
          <a:ln w="15875" cmpd="sng">
            <a:solidFill>
              <a:srgbClr val="660066"/>
            </a:solidFill>
            <a:prstDash val="dash"/>
          </a:ln>
        </p:spPr>
        <p:style>
          <a:lnRef idx="1">
            <a:schemeClr val="dk1"/>
          </a:lnRef>
          <a:fillRef idx="0">
            <a:schemeClr val="dk1"/>
          </a:fillRef>
          <a:effectRef idx="0">
            <a:schemeClr val="dk1"/>
          </a:effectRef>
          <a:fontRef idx="minor">
            <a:schemeClr val="tx1"/>
          </a:fontRef>
        </p:style>
      </p:cxnSp>
      <p:cxnSp>
        <p:nvCxnSpPr>
          <p:cNvPr id="195" name="Straight Connector 193"/>
          <p:cNvCxnSpPr>
            <a:stCxn id="190" idx="2"/>
            <a:endCxn id="192" idx="0"/>
          </p:cNvCxnSpPr>
          <p:nvPr/>
        </p:nvCxnSpPr>
        <p:spPr>
          <a:xfrm>
            <a:off x="6186488" y="4157663"/>
            <a:ext cx="1246187" cy="112712"/>
          </a:xfrm>
          <a:prstGeom prst="line">
            <a:avLst/>
          </a:prstGeom>
          <a:ln w="15875" cmpd="sng">
            <a:solidFill>
              <a:srgbClr val="660066"/>
            </a:solidFill>
            <a:prstDash val="dash"/>
          </a:ln>
        </p:spPr>
        <p:style>
          <a:lnRef idx="1">
            <a:schemeClr val="dk1"/>
          </a:lnRef>
          <a:fillRef idx="0">
            <a:schemeClr val="dk1"/>
          </a:fillRef>
          <a:effectRef idx="0">
            <a:schemeClr val="dk1"/>
          </a:effectRef>
          <a:fontRef idx="minor">
            <a:schemeClr val="tx1"/>
          </a:fontRef>
        </p:style>
      </p:cxnSp>
      <p:sp>
        <p:nvSpPr>
          <p:cNvPr id="196" name="TextBox 196"/>
          <p:cNvSpPr txBox="1">
            <a:spLocks noChangeArrowheads="1"/>
          </p:cNvSpPr>
          <p:nvPr/>
        </p:nvSpPr>
        <p:spPr bwMode="auto">
          <a:xfrm rot="5400000">
            <a:off x="7442200" y="4537075"/>
            <a:ext cx="334963"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mr-IN" altLang="en-US" sz="1800"/>
              <a:t>…</a:t>
            </a:r>
            <a:endParaRPr lang="en-US" altLang="en-US" sz="1800"/>
          </a:p>
        </p:txBody>
      </p:sp>
      <p:sp>
        <p:nvSpPr>
          <p:cNvPr id="244822" name="Título 4"/>
          <p:cNvSpPr>
            <a:spLocks noGrp="1"/>
          </p:cNvSpPr>
          <p:nvPr>
            <p:ph type="title"/>
          </p:nvPr>
        </p:nvSpPr>
        <p:spPr>
          <a:xfrm>
            <a:off x="228599" y="0"/>
            <a:ext cx="8915391" cy="908720"/>
          </a:xfrm>
        </p:spPr>
        <p:txBody>
          <a:bodyPr>
            <a:noAutofit/>
          </a:bodyPr>
          <a:lstStyle/>
          <a:p>
            <a:r>
              <a:rPr lang="en-US" altLang="en-US" sz="3900" dirty="0">
                <a:ea typeface="ＭＳ Ｐゴシック" charset="-128"/>
              </a:rPr>
              <a:t>Collaborative Patterns: Task Partitioning (II)</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30</a:t>
            </a:fld>
            <a:endParaRPr lang="en-US" altLang="en-US"/>
          </a:p>
        </p:txBody>
      </p:sp>
      <p:sp>
        <p:nvSpPr>
          <p:cNvPr id="112" name="TextBox 111">
            <a:extLst>
              <a:ext uri="{FF2B5EF4-FFF2-40B4-BE49-F238E27FC236}">
                <a16:creationId xmlns:a16="http://schemas.microsoft.com/office/drawing/2014/main" id="{C2032865-CB73-D640-9D6C-BAE5772EFD3A}"/>
              </a:ext>
            </a:extLst>
          </p:cNvPr>
          <p:cNvSpPr txBox="1">
            <a:spLocks noChangeArrowheads="1"/>
          </p:cNvSpPr>
          <p:nvPr/>
        </p:nvSpPr>
        <p:spPr bwMode="auto">
          <a:xfrm>
            <a:off x="152400" y="6381328"/>
            <a:ext cx="853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Chang+, "Collaborative Computing for Heterogeneous Integrated Systems," ICPE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7754679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6" fill="hold" nodeType="clickEffect">
                                  <p:stCondLst>
                                    <p:cond delay="0"/>
                                  </p:stCondLst>
                                  <p:childTnLst>
                                    <p:set>
                                      <p:cBhvr>
                                        <p:cTn id="12" dur="1" fill="hold">
                                          <p:stCondLst>
                                            <p:cond delay="0"/>
                                          </p:stCondLst>
                                        </p:cTn>
                                        <p:tgtEl>
                                          <p:spTgt spid="165"/>
                                        </p:tgtEl>
                                        <p:attrNameLst>
                                          <p:attrName>style.visibility</p:attrName>
                                        </p:attrNameLst>
                                      </p:cBhvr>
                                      <p:to>
                                        <p:strVal val="visible"/>
                                      </p:to>
                                    </p:set>
                                    <p:animEffect transition="in" filter="strips(downRight)">
                                      <p:cBhvr>
                                        <p:cTn id="13" dur="500"/>
                                        <p:tgtEl>
                                          <p:spTgt spid="165"/>
                                        </p:tgtEl>
                                      </p:cBhvr>
                                    </p:animEffect>
                                  </p:childTnLst>
                                </p:cTn>
                              </p:par>
                              <p:par>
                                <p:cTn id="14" presetID="18" presetClass="entr" presetSubtype="6" fill="hold" nodeType="withEffect">
                                  <p:stCondLst>
                                    <p:cond delay="0"/>
                                  </p:stCondLst>
                                  <p:childTnLst>
                                    <p:set>
                                      <p:cBhvr>
                                        <p:cTn id="15" dur="1" fill="hold">
                                          <p:stCondLst>
                                            <p:cond delay="0"/>
                                          </p:stCondLst>
                                        </p:cTn>
                                        <p:tgtEl>
                                          <p:spTgt spid="164"/>
                                        </p:tgtEl>
                                        <p:attrNameLst>
                                          <p:attrName>style.visibility</p:attrName>
                                        </p:attrNameLst>
                                      </p:cBhvr>
                                      <p:to>
                                        <p:strVal val="visible"/>
                                      </p:to>
                                    </p:set>
                                    <p:animEffect transition="in" filter="strips(downRight)">
                                      <p:cBhvr>
                                        <p:cTn id="16" dur="500"/>
                                        <p:tgtEl>
                                          <p:spTgt spid="164"/>
                                        </p:tgtEl>
                                      </p:cBhvr>
                                    </p:animEffect>
                                  </p:childTnLst>
                                </p:cTn>
                              </p:par>
                              <p:par>
                                <p:cTn id="17" presetID="18" presetClass="entr" presetSubtype="6" fill="hold" grpId="0" nodeType="withEffect">
                                  <p:stCondLst>
                                    <p:cond delay="0"/>
                                  </p:stCondLst>
                                  <p:childTnLst>
                                    <p:set>
                                      <p:cBhvr>
                                        <p:cTn id="18" dur="1" fill="hold">
                                          <p:stCondLst>
                                            <p:cond delay="0"/>
                                          </p:stCondLst>
                                        </p:cTn>
                                        <p:tgtEl>
                                          <p:spTgt spid="159"/>
                                        </p:tgtEl>
                                        <p:attrNameLst>
                                          <p:attrName>style.visibility</p:attrName>
                                        </p:attrNameLst>
                                      </p:cBhvr>
                                      <p:to>
                                        <p:strVal val="visible"/>
                                      </p:to>
                                    </p:set>
                                    <p:animEffect transition="in" filter="strips(downRight)">
                                      <p:cBhvr>
                                        <p:cTn id="19" dur="500"/>
                                        <p:tgtEl>
                                          <p:spTgt spid="159"/>
                                        </p:tgtEl>
                                      </p:cBhvr>
                                    </p:animEffect>
                                  </p:childTnLst>
                                </p:cTn>
                              </p:par>
                              <p:par>
                                <p:cTn id="20" presetID="18" presetClass="entr" presetSubtype="6" fill="hold" grpId="0" nodeType="withEffect">
                                  <p:stCondLst>
                                    <p:cond delay="0"/>
                                  </p:stCondLst>
                                  <p:childTnLst>
                                    <p:set>
                                      <p:cBhvr>
                                        <p:cTn id="21" dur="1" fill="hold">
                                          <p:stCondLst>
                                            <p:cond delay="0"/>
                                          </p:stCondLst>
                                        </p:cTn>
                                        <p:tgtEl>
                                          <p:spTgt spid="160"/>
                                        </p:tgtEl>
                                        <p:attrNameLst>
                                          <p:attrName>style.visibility</p:attrName>
                                        </p:attrNameLst>
                                      </p:cBhvr>
                                      <p:to>
                                        <p:strVal val="visible"/>
                                      </p:to>
                                    </p:set>
                                    <p:animEffect transition="in" filter="strips(downRight)">
                                      <p:cBhvr>
                                        <p:cTn id="22" dur="500"/>
                                        <p:tgtEl>
                                          <p:spTgt spid="16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7"/>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16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6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7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7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7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7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8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7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80"/>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178"/>
                                        </p:tgtEl>
                                        <p:attrNameLst>
                                          <p:attrName>style.visibility</p:attrName>
                                        </p:attrNameLst>
                                      </p:cBhvr>
                                      <p:to>
                                        <p:strVal val="visible"/>
                                      </p:to>
                                    </p:set>
                                    <p:animEffect transition="in" filter="wipe(left)">
                                      <p:cBhvr>
                                        <p:cTn id="63" dur="500"/>
                                        <p:tgtEl>
                                          <p:spTgt spid="178"/>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184"/>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185"/>
                                        </p:tgtEl>
                                        <p:attrNameLst>
                                          <p:attrName>style.visibility</p:attrName>
                                        </p:attrNameLst>
                                      </p:cBhvr>
                                      <p:to>
                                        <p:strVal val="visible"/>
                                      </p:to>
                                    </p:set>
                                  </p:childTnLst>
                                </p:cTn>
                              </p:par>
                            </p:childTnLst>
                          </p:cTn>
                        </p:par>
                      </p:childTnLst>
                    </p:cTn>
                  </p:par>
                  <p:par>
                    <p:cTn id="70" fill="hold" nodeType="clickPar">
                      <p:stCondLst>
                        <p:cond delay="indefinite"/>
                      </p:stCondLst>
                      <p:childTnLst>
                        <p:par>
                          <p:cTn id="71" fill="hold" nodeType="withGroup">
                            <p:stCondLst>
                              <p:cond delay="0"/>
                            </p:stCondLst>
                            <p:childTnLst>
                              <p:par>
                                <p:cTn id="72" presetID="1" presetClass="entr" presetSubtype="0" fill="hold" nodeType="clickEffect">
                                  <p:stCondLst>
                                    <p:cond delay="0"/>
                                  </p:stCondLst>
                                  <p:childTnLst>
                                    <p:set>
                                      <p:cBhvr>
                                        <p:cTn id="73" dur="1" fill="hold">
                                          <p:stCondLst>
                                            <p:cond delay="0"/>
                                          </p:stCondLst>
                                        </p:cTn>
                                        <p:tgtEl>
                                          <p:spTgt spid="188"/>
                                        </p:tgtEl>
                                        <p:attrNameLst>
                                          <p:attrName>style.visibility</p:attrName>
                                        </p:attrNameLst>
                                      </p:cBhvr>
                                      <p:to>
                                        <p:strVal val="visible"/>
                                      </p:to>
                                    </p:set>
                                  </p:childTnLst>
                                </p:cTn>
                              </p:par>
                              <p:par>
                                <p:cTn id="74" presetID="1" presetClass="entr" presetSubtype="0" fill="hold" nodeType="withEffect">
                                  <p:stCondLst>
                                    <p:cond delay="0"/>
                                  </p:stCondLst>
                                  <p:childTnLst>
                                    <p:set>
                                      <p:cBhvr>
                                        <p:cTn id="75" dur="1" fill="hold">
                                          <p:stCondLst>
                                            <p:cond delay="0"/>
                                          </p:stCondLst>
                                        </p:cTn>
                                        <p:tgtEl>
                                          <p:spTgt spid="189"/>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186"/>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187"/>
                                        </p:tgtEl>
                                        <p:attrNameLst>
                                          <p:attrName>style.visibility</p:attrName>
                                        </p:attrNameLst>
                                      </p:cBhvr>
                                      <p:to>
                                        <p:strVal val="visible"/>
                                      </p:to>
                                    </p:set>
                                  </p:childTnLst>
                                </p:cTn>
                              </p:par>
                            </p:childTnLst>
                          </p:cTn>
                        </p:par>
                      </p:childTnLst>
                    </p:cTn>
                  </p:par>
                  <p:par>
                    <p:cTn id="80" fill="hold" nodeType="clickPar">
                      <p:stCondLst>
                        <p:cond delay="indefinite"/>
                      </p:stCondLst>
                      <p:childTnLst>
                        <p:par>
                          <p:cTn id="81" fill="hold" nodeType="withGroup">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190"/>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191"/>
                                        </p:tgtEl>
                                        <p:attrNameLst>
                                          <p:attrName>style.visibility</p:attrName>
                                        </p:attrNameLst>
                                      </p:cBhvr>
                                      <p:to>
                                        <p:strVal val="visible"/>
                                      </p:to>
                                    </p:set>
                                  </p:childTnLst>
                                </p:cTn>
                              </p:par>
                              <p:par>
                                <p:cTn id="86" presetID="1" presetClass="entr" presetSubtype="0" fill="hold" nodeType="withEffect">
                                  <p:stCondLst>
                                    <p:cond delay="0"/>
                                  </p:stCondLst>
                                  <p:childTnLst>
                                    <p:set>
                                      <p:cBhvr>
                                        <p:cTn id="87" dur="1" fill="hold">
                                          <p:stCondLst>
                                            <p:cond delay="0"/>
                                          </p:stCondLst>
                                        </p:cTn>
                                        <p:tgtEl>
                                          <p:spTgt spid="195"/>
                                        </p:tgtEl>
                                        <p:attrNameLst>
                                          <p:attrName>style.visibility</p:attrName>
                                        </p:attrNameLst>
                                      </p:cBhvr>
                                      <p:to>
                                        <p:strVal val="visible"/>
                                      </p:to>
                                    </p:set>
                                  </p:childTnLst>
                                </p:cTn>
                              </p:par>
                              <p:par>
                                <p:cTn id="88" presetID="1" presetClass="entr" presetSubtype="0" fill="hold" nodeType="withEffect">
                                  <p:stCondLst>
                                    <p:cond delay="0"/>
                                  </p:stCondLst>
                                  <p:childTnLst>
                                    <p:set>
                                      <p:cBhvr>
                                        <p:cTn id="89" dur="1" fill="hold">
                                          <p:stCondLst>
                                            <p:cond delay="0"/>
                                          </p:stCondLst>
                                        </p:cTn>
                                        <p:tgtEl>
                                          <p:spTgt spid="194"/>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192"/>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193"/>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182"/>
                                        </p:tgtEl>
                                        <p:attrNameLst>
                                          <p:attrName>style.visibility</p:attrName>
                                        </p:attrNameLst>
                                      </p:cBhvr>
                                      <p:to>
                                        <p:strVal val="visible"/>
                                      </p:to>
                                    </p:set>
                                  </p:childTnLst>
                                </p:cTn>
                              </p:par>
                              <p:par>
                                <p:cTn id="96" presetID="1" presetClass="entr" presetSubtype="0" fill="hold" grpId="0" nodeType="withEffect">
                                  <p:stCondLst>
                                    <p:cond delay="0"/>
                                  </p:stCondLst>
                                  <p:childTnLst>
                                    <p:set>
                                      <p:cBhvr>
                                        <p:cTn id="97" dur="1" fill="hold">
                                          <p:stCondLst>
                                            <p:cond delay="0"/>
                                          </p:stCondLst>
                                        </p:cTn>
                                        <p:tgtEl>
                                          <p:spTgt spid="183"/>
                                        </p:tgtEl>
                                        <p:attrNameLst>
                                          <p:attrName>style.visibility</p:attrName>
                                        </p:attrNameLst>
                                      </p:cBhvr>
                                      <p:to>
                                        <p:strVal val="visible"/>
                                      </p:to>
                                    </p:set>
                                  </p:childTnLst>
                                </p:cTn>
                              </p:par>
                              <p:par>
                                <p:cTn id="98" presetID="1" presetClass="entr" presetSubtype="0" fill="hold" grpId="0" nodeType="withEffect">
                                  <p:stCondLst>
                                    <p:cond delay="0"/>
                                  </p:stCondLst>
                                  <p:childTnLst>
                                    <p:set>
                                      <p:cBhvr>
                                        <p:cTn id="99" dur="1" fill="hold">
                                          <p:stCondLst>
                                            <p:cond delay="0"/>
                                          </p:stCondLst>
                                        </p:cTn>
                                        <p:tgtEl>
                                          <p:spTgt spid="1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animBg="1"/>
      <p:bldP spid="159" grpId="0" animBg="1"/>
      <p:bldP spid="160" grpId="0" animBg="1"/>
      <p:bldP spid="161" grpId="0" animBg="1"/>
      <p:bldP spid="162" grpId="0" animBg="1"/>
      <p:bldP spid="163" grpId="0" animBg="1"/>
      <p:bldP spid="166" grpId="0" animBg="1"/>
      <p:bldP spid="167" grpId="0" animBg="1"/>
      <p:bldP spid="170" grpId="0" animBg="1"/>
      <p:bldP spid="171" grpId="0" animBg="1"/>
      <p:bldP spid="172" grpId="0" animBg="1"/>
      <p:bldP spid="173" grpId="0" animBg="1"/>
      <p:bldP spid="179" grpId="0"/>
      <p:bldP spid="180" grpId="0"/>
      <p:bldP spid="181" grpId="0"/>
      <p:bldP spid="182" grpId="0"/>
      <p:bldP spid="183" grpId="0"/>
      <p:bldP spid="184" grpId="0" animBg="1"/>
      <p:bldP spid="185" grpId="0" animBg="1"/>
      <p:bldP spid="186" grpId="0" animBg="1"/>
      <p:bldP spid="187" grpId="0" animBg="1"/>
      <p:bldP spid="190" grpId="0" animBg="1"/>
      <p:bldP spid="191" grpId="0" animBg="1"/>
      <p:bldP spid="192" grpId="0" animBg="1"/>
      <p:bldP spid="193" grpId="0" animBg="1"/>
      <p:bldP spid="19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57C62-2DBB-4A70-9F6F-E33C89E74D6D}"/>
              </a:ext>
            </a:extLst>
          </p:cNvPr>
          <p:cNvSpPr>
            <a:spLocks noGrp="1"/>
          </p:cNvSpPr>
          <p:nvPr>
            <p:ph type="title"/>
          </p:nvPr>
        </p:nvSpPr>
        <p:spPr/>
        <p:txBody>
          <a:bodyPr/>
          <a:lstStyle/>
          <a:p>
            <a:r>
              <a:rPr lang="en-US" dirty="0"/>
              <a:t>Analytical Modeling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8DE6D3E-0C5E-4D3A-93DB-1F6BE583B9E5}"/>
                  </a:ext>
                </a:extLst>
              </p:cNvPr>
              <p:cNvSpPr>
                <a:spLocks noGrp="1"/>
              </p:cNvSpPr>
              <p:nvPr>
                <p:ph idx="1"/>
              </p:nvPr>
            </p:nvSpPr>
            <p:spPr/>
            <p:txBody>
              <a:bodyPr/>
              <a:lstStyle/>
              <a:p>
                <a:pPr>
                  <a:lnSpc>
                    <a:spcPct val="150000"/>
                  </a:lnSpc>
                  <a:spcBef>
                    <a:spcPts val="400"/>
                  </a:spcBef>
                </a:pPr>
                <a14:m>
                  <m:oMath xmlns:m="http://schemas.openxmlformats.org/officeDocument/2006/math">
                    <m:r>
                      <a:rPr lang="en-US" b="0" i="1" smtClean="0">
                        <a:latin typeface="Cambria Math" panose="02040503050406030204" pitchFamily="18" charset="0"/>
                      </a:rPr>
                      <m:t>𝑁</m:t>
                    </m:r>
                  </m:oMath>
                </a14:m>
                <a:r>
                  <a:rPr lang="en-US" dirty="0"/>
                  <a:t>: Number of data parallel tasks in the application</a:t>
                </a:r>
              </a:p>
              <a:p>
                <a:pPr>
                  <a:lnSpc>
                    <a:spcPct val="150000"/>
                  </a:lnSpc>
                  <a:spcBef>
                    <a:spcPts val="400"/>
                  </a:spcBef>
                </a:pP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𝑖</m:t>
                        </m:r>
                        <m:r>
                          <a:rPr lang="en-US" b="0" i="1" smtClean="0">
                            <a:latin typeface="Cambria Math" panose="02040503050406030204" pitchFamily="18" charset="0"/>
                          </a:rPr>
                          <m:t>, </m:t>
                        </m:r>
                        <m:r>
                          <a:rPr lang="es-ES" b="0" i="1" smtClean="0">
                            <a:latin typeface="Cambria Math" panose="02040503050406030204" pitchFamily="18" charset="0"/>
                          </a:rPr>
                          <m:t>𝐷</m:t>
                        </m:r>
                        <m:r>
                          <a:rPr lang="es-ES" b="0" i="1" smtClean="0">
                            <a:latin typeface="Cambria Math" panose="02040503050406030204" pitchFamily="18" charset="0"/>
                          </a:rPr>
                          <m:t>1</m:t>
                        </m:r>
                      </m:sub>
                    </m:sSub>
                  </m:oMath>
                </a14:m>
                <a:r>
                  <a:rPr lang="en-US" dirty="0"/>
                  <a:t>: Execution time of sub-task </a:t>
                </a:r>
                <a14:m>
                  <m:oMath xmlns:m="http://schemas.openxmlformats.org/officeDocument/2006/math">
                    <m:r>
                      <a:rPr lang="en-US" b="0" i="1" smtClean="0">
                        <a:latin typeface="Cambria Math" panose="02040503050406030204" pitchFamily="18" charset="0"/>
                      </a:rPr>
                      <m:t>𝑖</m:t>
                    </m:r>
                  </m:oMath>
                </a14:m>
                <a:r>
                  <a:rPr lang="en-US" dirty="0"/>
                  <a:t> by a Device 1 worker</a:t>
                </a:r>
              </a:p>
              <a:p>
                <a:pPr>
                  <a:lnSpc>
                    <a:spcPct val="150000"/>
                  </a:lnSpc>
                  <a:spcBef>
                    <a:spcPts val="400"/>
                  </a:spcBef>
                </a:pP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𝑡</m:t>
                        </m:r>
                      </m:e>
                      <m:sub>
                        <m:r>
                          <a:rPr lang="en-US" i="1">
                            <a:latin typeface="Cambria Math" panose="02040503050406030204" pitchFamily="18" charset="0"/>
                          </a:rPr>
                          <m:t>𝑖</m:t>
                        </m:r>
                        <m:r>
                          <a:rPr lang="en-US" i="1">
                            <a:latin typeface="Cambria Math" panose="02040503050406030204" pitchFamily="18" charset="0"/>
                          </a:rPr>
                          <m:t>, </m:t>
                        </m:r>
                        <m:r>
                          <a:rPr lang="es-ES" b="0" i="1" smtClean="0">
                            <a:latin typeface="Cambria Math" panose="02040503050406030204" pitchFamily="18" charset="0"/>
                          </a:rPr>
                          <m:t>𝐷</m:t>
                        </m:r>
                        <m:r>
                          <a:rPr lang="es-ES" b="0" i="1" smtClean="0">
                            <a:latin typeface="Cambria Math" panose="02040503050406030204" pitchFamily="18" charset="0"/>
                          </a:rPr>
                          <m:t>2</m:t>
                        </m:r>
                      </m:sub>
                    </m:sSub>
                  </m:oMath>
                </a14:m>
                <a:r>
                  <a:rPr lang="en-US" dirty="0"/>
                  <a:t>: Execution time of sub-task </a:t>
                </a:r>
                <a14:m>
                  <m:oMath xmlns:m="http://schemas.openxmlformats.org/officeDocument/2006/math">
                    <m:r>
                      <a:rPr lang="en-US" i="1">
                        <a:latin typeface="Cambria Math" panose="02040503050406030204" pitchFamily="18" charset="0"/>
                      </a:rPr>
                      <m:t>𝑖</m:t>
                    </m:r>
                  </m:oMath>
                </a14:m>
                <a:r>
                  <a:rPr lang="en-US" dirty="0"/>
                  <a:t> by a Device 2 worker</a:t>
                </a:r>
              </a:p>
              <a:p>
                <a:pPr>
                  <a:lnSpc>
                    <a:spcPct val="150000"/>
                  </a:lnSpc>
                  <a:spcBef>
                    <a:spcPts val="400"/>
                  </a:spcBef>
                </a:pPr>
                <a14:m>
                  <m:oMath xmlns:m="http://schemas.openxmlformats.org/officeDocument/2006/math">
                    <m:sSub>
                      <m:sSubPr>
                        <m:ctrlPr>
                          <a:rPr lang="en-US" i="1">
                            <a:latin typeface="Cambria Math" panose="02040503050406030204" pitchFamily="18" charset="0"/>
                          </a:rPr>
                        </m:ctrlPr>
                      </m:sSubPr>
                      <m:e>
                        <m:r>
                          <a:rPr lang="en-US" b="0" i="1" smtClean="0">
                            <a:latin typeface="Cambria Math" panose="02040503050406030204" pitchFamily="18" charset="0"/>
                          </a:rPr>
                          <m:t>𝑤</m:t>
                        </m:r>
                      </m:e>
                      <m:sub>
                        <m:r>
                          <a:rPr lang="es-ES" b="0" i="1" smtClean="0">
                            <a:latin typeface="Cambria Math" panose="02040503050406030204" pitchFamily="18" charset="0"/>
                          </a:rPr>
                          <m:t>𝐷</m:t>
                        </m:r>
                        <m:r>
                          <a:rPr lang="es-ES" b="0" i="1" smtClean="0">
                            <a:latin typeface="Cambria Math" panose="02040503050406030204" pitchFamily="18" charset="0"/>
                          </a:rPr>
                          <m:t>1</m:t>
                        </m:r>
                      </m:sub>
                    </m:sSub>
                  </m:oMath>
                </a14:m>
                <a:r>
                  <a:rPr lang="en-US" dirty="0"/>
                  <a:t>: Number of available Device 1 workers</a:t>
                </a:r>
              </a:p>
              <a:p>
                <a:pPr>
                  <a:lnSpc>
                    <a:spcPct val="150000"/>
                  </a:lnSpc>
                  <a:spcBef>
                    <a:spcPts val="400"/>
                  </a:spcBef>
                </a:pP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𝑤</m:t>
                        </m:r>
                      </m:e>
                      <m:sub>
                        <m:r>
                          <a:rPr lang="es-ES" b="0" i="1" smtClean="0">
                            <a:latin typeface="Cambria Math" panose="02040503050406030204" pitchFamily="18" charset="0"/>
                          </a:rPr>
                          <m:t>𝐷</m:t>
                        </m:r>
                        <m:r>
                          <a:rPr lang="es-ES" b="0" i="1" smtClean="0">
                            <a:latin typeface="Cambria Math" panose="02040503050406030204" pitchFamily="18" charset="0"/>
                          </a:rPr>
                          <m:t>2</m:t>
                        </m:r>
                      </m:sub>
                    </m:sSub>
                  </m:oMath>
                </a14:m>
                <a:r>
                  <a:rPr lang="en-US" dirty="0"/>
                  <a:t>: Number of available Device 2 workers</a:t>
                </a:r>
              </a:p>
              <a:p>
                <a:pPr>
                  <a:lnSpc>
                    <a:spcPct val="150000"/>
                  </a:lnSpc>
                  <a:spcBef>
                    <a:spcPts val="400"/>
                  </a:spcBef>
                </a:pPr>
                <a14:m>
                  <m:oMath xmlns:m="http://schemas.openxmlformats.org/officeDocument/2006/math">
                    <m:r>
                      <a:rPr lang="en-US" i="1" smtClean="0">
                        <a:latin typeface="Cambria Math" panose="02040503050406030204" pitchFamily="18" charset="0"/>
                        <a:ea typeface="Cambria Math" panose="02040503050406030204" pitchFamily="18" charset="0"/>
                      </a:rPr>
                      <m:t>𝛽</m:t>
                    </m:r>
                  </m:oMath>
                </a14:m>
                <a:r>
                  <a:rPr lang="en-US" dirty="0"/>
                  <a:t>: Distribution and aggregation overhead factor</a:t>
                </a:r>
              </a:p>
              <a:p>
                <a:pPr>
                  <a:lnSpc>
                    <a:spcPct val="150000"/>
                  </a:lnSpc>
                  <a:spcBef>
                    <a:spcPts val="400"/>
                  </a:spcBef>
                </a:pPr>
                <a14:m>
                  <m:oMath xmlns:m="http://schemas.openxmlformats.org/officeDocument/2006/math">
                    <m:r>
                      <a:rPr lang="en-US" i="1" smtClean="0">
                        <a:solidFill>
                          <a:srgbClr val="C00000"/>
                        </a:solidFill>
                        <a:latin typeface="Cambria Math" panose="02040503050406030204" pitchFamily="18" charset="0"/>
                        <a:ea typeface="Cambria Math" panose="02040503050406030204" pitchFamily="18" charset="0"/>
                      </a:rPr>
                      <m:t>𝛼</m:t>
                    </m:r>
                  </m:oMath>
                </a14:m>
                <a:r>
                  <a:rPr lang="en-US" dirty="0">
                    <a:solidFill>
                      <a:srgbClr val="C00000"/>
                    </a:solidFill>
                  </a:rPr>
                  <a:t>: Fraction of data parallel tasks assigned to Device 1</a:t>
                </a:r>
              </a:p>
              <a:p>
                <a:pPr>
                  <a:lnSpc>
                    <a:spcPct val="150000"/>
                  </a:lnSpc>
                  <a:spcBef>
                    <a:spcPts val="400"/>
                  </a:spcBef>
                </a:pPr>
                <a14:m>
                  <m:oMath xmlns:m="http://schemas.openxmlformats.org/officeDocument/2006/math">
                    <m:sSub>
                      <m:sSubPr>
                        <m:ctrlPr>
                          <a:rPr lang="en-US" i="1">
                            <a:solidFill>
                              <a:srgbClr val="0070C0"/>
                            </a:solidFill>
                            <a:latin typeface="Cambria Math" panose="02040503050406030204" pitchFamily="18" charset="0"/>
                            <a:ea typeface="Cambria Math" panose="02040503050406030204" pitchFamily="18" charset="0"/>
                          </a:rPr>
                        </m:ctrlPr>
                      </m:sSubPr>
                      <m:e>
                        <m:r>
                          <a:rPr lang="en-US" i="1">
                            <a:solidFill>
                              <a:srgbClr val="0070C0"/>
                            </a:solidFill>
                            <a:latin typeface="Cambria Math" panose="02040503050406030204" pitchFamily="18" charset="0"/>
                            <a:ea typeface="Cambria Math" panose="02040503050406030204" pitchFamily="18" charset="0"/>
                          </a:rPr>
                          <m:t>𝑆</m:t>
                        </m:r>
                      </m:e>
                      <m:sub>
                        <m:r>
                          <a:rPr lang="es-ES" i="1">
                            <a:solidFill>
                              <a:srgbClr val="0070C0"/>
                            </a:solidFill>
                            <a:latin typeface="Cambria Math" panose="02040503050406030204" pitchFamily="18" charset="0"/>
                            <a:ea typeface="Cambria Math" panose="02040503050406030204" pitchFamily="18" charset="0"/>
                          </a:rPr>
                          <m:t>𝐷</m:t>
                        </m:r>
                        <m:r>
                          <a:rPr lang="es-ES" i="1">
                            <a:solidFill>
                              <a:srgbClr val="0070C0"/>
                            </a:solidFill>
                            <a:latin typeface="Cambria Math" panose="02040503050406030204" pitchFamily="18" charset="0"/>
                            <a:ea typeface="Cambria Math" panose="02040503050406030204" pitchFamily="18" charset="0"/>
                          </a:rPr>
                          <m:t>1</m:t>
                        </m:r>
                      </m:sub>
                    </m:sSub>
                  </m:oMath>
                </a14:m>
                <a:r>
                  <a:rPr lang="en-US" dirty="0">
                    <a:solidFill>
                      <a:srgbClr val="0070C0"/>
                    </a:solidFill>
                  </a:rPr>
                  <a:t> and </a:t>
                </a:r>
                <a14:m>
                  <m:oMath xmlns:m="http://schemas.openxmlformats.org/officeDocument/2006/math">
                    <m:sSub>
                      <m:sSubPr>
                        <m:ctrlPr>
                          <a:rPr lang="en-US" i="1">
                            <a:solidFill>
                              <a:srgbClr val="0070C0"/>
                            </a:solidFill>
                            <a:latin typeface="Cambria Math" panose="02040503050406030204" pitchFamily="18" charset="0"/>
                            <a:ea typeface="Cambria Math" panose="02040503050406030204" pitchFamily="18" charset="0"/>
                          </a:rPr>
                        </m:ctrlPr>
                      </m:sSubPr>
                      <m:e>
                        <m:r>
                          <a:rPr lang="en-US" i="1">
                            <a:solidFill>
                              <a:srgbClr val="0070C0"/>
                            </a:solidFill>
                            <a:latin typeface="Cambria Math" panose="02040503050406030204" pitchFamily="18" charset="0"/>
                            <a:ea typeface="Cambria Math" panose="02040503050406030204" pitchFamily="18" charset="0"/>
                          </a:rPr>
                          <m:t>𝑆</m:t>
                        </m:r>
                      </m:e>
                      <m:sub>
                        <m:r>
                          <a:rPr lang="es-ES" i="1">
                            <a:solidFill>
                              <a:srgbClr val="0070C0"/>
                            </a:solidFill>
                            <a:latin typeface="Cambria Math" panose="02040503050406030204" pitchFamily="18" charset="0"/>
                            <a:ea typeface="Cambria Math" panose="02040503050406030204" pitchFamily="18" charset="0"/>
                          </a:rPr>
                          <m:t>𝐷</m:t>
                        </m:r>
                        <m:r>
                          <a:rPr lang="es-ES" i="1">
                            <a:solidFill>
                              <a:srgbClr val="0070C0"/>
                            </a:solidFill>
                            <a:latin typeface="Cambria Math" panose="02040503050406030204" pitchFamily="18" charset="0"/>
                            <a:ea typeface="Cambria Math" panose="02040503050406030204" pitchFamily="18" charset="0"/>
                          </a:rPr>
                          <m:t>2</m:t>
                        </m:r>
                      </m:sub>
                    </m:sSub>
                  </m:oMath>
                </a14:m>
                <a:r>
                  <a:rPr lang="en-US" dirty="0">
                    <a:solidFill>
                      <a:srgbClr val="0070C0"/>
                    </a:solidFill>
                  </a:rPr>
                  <a:t> are, respectively, the set of subtasks/</a:t>
                </a:r>
                <a:r>
                  <a:rPr lang="en-US" dirty="0">
                    <a:solidFill>
                      <a:srgbClr val="002060"/>
                    </a:solidFill>
                  </a:rPr>
                  <a:t>tasks</a:t>
                </a:r>
                <a:r>
                  <a:rPr lang="en-US" dirty="0">
                    <a:solidFill>
                      <a:srgbClr val="0070C0"/>
                    </a:solidFill>
                  </a:rPr>
                  <a:t> executed in Device 1 and Device 2</a:t>
                </a:r>
              </a:p>
            </p:txBody>
          </p:sp>
        </mc:Choice>
        <mc:Fallback xmlns="">
          <p:sp>
            <p:nvSpPr>
              <p:cNvPr id="3" name="Content Placeholder 2">
                <a:extLst>
                  <a:ext uri="{FF2B5EF4-FFF2-40B4-BE49-F238E27FC236}">
                    <a16:creationId xmlns:a16="http://schemas.microsoft.com/office/drawing/2014/main" id="{68DE6D3E-0C5E-4D3A-93DB-1F6BE583B9E5}"/>
                  </a:ext>
                </a:extLst>
              </p:cNvPr>
              <p:cNvSpPr>
                <a:spLocks noGrp="1" noRot="1" noChangeAspect="1" noMove="1" noResize="1" noEditPoints="1" noAdjustHandles="1" noChangeArrowheads="1" noChangeShapeType="1" noTextEdit="1"/>
              </p:cNvSpPr>
              <p:nvPr>
                <p:ph idx="1"/>
              </p:nvPr>
            </p:nvSpPr>
            <p:spPr>
              <a:blipFill>
                <a:blip r:embed="rId3"/>
                <a:stretch>
                  <a:fillRect l="-295" b="-463"/>
                </a:stretch>
              </a:blipFill>
            </p:spPr>
            <p:txBody>
              <a:bodyPr/>
              <a:lstStyle/>
              <a:p>
                <a:r>
                  <a:rPr lang="en-US">
                    <a:noFill/>
                  </a:rPr>
                  <a:t> </a:t>
                </a:r>
              </a:p>
            </p:txBody>
          </p:sp>
        </mc:Fallback>
      </mc:AlternateContent>
      <p:sp>
        <p:nvSpPr>
          <p:cNvPr id="4" name="Slide Number Placeholder 2">
            <a:extLst>
              <a:ext uri="{FF2B5EF4-FFF2-40B4-BE49-F238E27FC236}">
                <a16:creationId xmlns:a16="http://schemas.microsoft.com/office/drawing/2014/main" id="{E24E7B5B-534A-4442-A7FD-54C91C06DD0D}"/>
              </a:ext>
            </a:extLst>
          </p:cNvPr>
          <p:cNvSpPr>
            <a:spLocks noGrp="1"/>
          </p:cNvSpPr>
          <p:nvPr>
            <p:ph type="sldNum" sz="quarter" idx="11"/>
          </p:nvPr>
        </p:nvSpPr>
        <p:spPr>
          <a:xfrm>
            <a:off x="6553200" y="6243638"/>
            <a:ext cx="2133600" cy="457200"/>
          </a:xfrm>
        </p:spPr>
        <p:txBody>
          <a:bodyPr/>
          <a:lstStyle/>
          <a:p>
            <a:fld id="{11285301-7C64-3D4A-A11D-A303F06F8BE6}" type="slidenum">
              <a:rPr lang="en-US" altLang="en-US" smtClean="0"/>
              <a:pPr/>
              <a:t>31</a:t>
            </a:fld>
            <a:endParaRPr lang="en-US" altLang="en-US"/>
          </a:p>
        </p:txBody>
      </p:sp>
      <p:sp>
        <p:nvSpPr>
          <p:cNvPr id="5" name="TextBox 4">
            <a:extLst>
              <a:ext uri="{FF2B5EF4-FFF2-40B4-BE49-F238E27FC236}">
                <a16:creationId xmlns:a16="http://schemas.microsoft.com/office/drawing/2014/main" id="{12648CC2-1BDE-F344-B75B-782A624A0737}"/>
              </a:ext>
            </a:extLst>
          </p:cNvPr>
          <p:cNvSpPr txBox="1">
            <a:spLocks noChangeArrowheads="1"/>
          </p:cNvSpPr>
          <p:nvPr/>
        </p:nvSpPr>
        <p:spPr bwMode="auto">
          <a:xfrm>
            <a:off x="152400" y="6381328"/>
            <a:ext cx="8092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Huang+, "Analysis and Modeling of Collaborative Execution Strategies for Heterogeneous CPU-FPGA Architectures," ICPE 2019</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31319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57C62-2DBB-4A70-9F6F-E33C89E74D6D}"/>
              </a:ext>
            </a:extLst>
          </p:cNvPr>
          <p:cNvSpPr>
            <a:spLocks noGrp="1"/>
          </p:cNvSpPr>
          <p:nvPr>
            <p:ph type="title"/>
          </p:nvPr>
        </p:nvSpPr>
        <p:spPr/>
        <p:txBody>
          <a:bodyPr/>
          <a:lstStyle/>
          <a:p>
            <a:r>
              <a:rPr lang="en-US" dirty="0"/>
              <a:t>Analytical Model: Data Partitioning</a:t>
            </a:r>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4E3AE8FD-125D-4312-A848-94A3DF343C79}"/>
                  </a:ext>
                </a:extLst>
              </p:cNvPr>
              <p:cNvSpPr txBox="1">
                <a:spLocks/>
              </p:cNvSpPr>
              <p:nvPr/>
            </p:nvSpPr>
            <p:spPr>
              <a:xfrm>
                <a:off x="344868" y="3027485"/>
                <a:ext cx="8399082" cy="33503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b="1" dirty="0"/>
                  <a:t>Data partitioning</a:t>
                </a:r>
              </a:p>
              <a:p>
                <a:pPr marL="0" indent="0">
                  <a:lnSpc>
                    <a:spcPct val="100000"/>
                  </a:lnSpc>
                  <a:spcBef>
                    <a:spcPts val="0"/>
                  </a:spcBef>
                  <a:buNone/>
                </a:pPr>
                <a:endParaRPr lang="en-US" sz="1800" dirty="0"/>
              </a:p>
              <a:p>
                <a:pPr marL="0" indent="0">
                  <a:lnSpc>
                    <a:spcPct val="100000"/>
                  </a:lnSpc>
                  <a:spcBef>
                    <a:spcPts val="0"/>
                  </a:spcBef>
                  <a:buNone/>
                </a:pPr>
                <a:r>
                  <a:rPr lang="en-US" sz="1600" dirty="0"/>
                  <a:t>The total execution time is</a:t>
                </a:r>
              </a:p>
              <a:p>
                <a:pPr marL="0" indent="0" algn="ctr">
                  <a:lnSpc>
                    <a:spcPct val="100000"/>
                  </a:lnSpc>
                  <a:spcBef>
                    <a:spcPts val="0"/>
                  </a:spcBef>
                  <a:buNone/>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r>
                            <a:rPr lang="en-US" sz="1600" b="0" i="1" smtClean="0">
                              <a:latin typeface="Cambria Math" panose="02040503050406030204" pitchFamily="18" charset="0"/>
                            </a:rPr>
                            <m:t>𝑡</m:t>
                          </m:r>
                        </m:e>
                        <m:sub>
                          <m:r>
                            <m:rPr>
                              <m:nor/>
                            </m:rPr>
                            <a:rPr lang="en-US" sz="1600" b="0" i="0" smtClean="0">
                              <a:latin typeface="Cambria Math" panose="02040503050406030204" pitchFamily="18" charset="0"/>
                            </a:rPr>
                            <m:t>data</m:t>
                          </m:r>
                          <m:r>
                            <m:rPr>
                              <m:nor/>
                            </m:rPr>
                            <a:rPr lang="en-US" sz="1600" b="0" i="0" smtClean="0">
                              <a:latin typeface="Cambria Math" panose="02040503050406030204" pitchFamily="18" charset="0"/>
                            </a:rPr>
                            <m:t>, </m:t>
                          </m:r>
                          <m:r>
                            <m:rPr>
                              <m:nor/>
                            </m:rPr>
                            <a:rPr lang="en-US" sz="1600" b="0" i="0" smtClean="0">
                              <a:latin typeface="Cambria Math" panose="02040503050406030204" pitchFamily="18" charset="0"/>
                            </a:rPr>
                            <m:t>total</m:t>
                          </m:r>
                        </m:sub>
                      </m:sSub>
                      <m:r>
                        <a:rPr lang="en-US" sz="1600" b="0" i="1" smtClean="0">
                          <a:latin typeface="Cambria Math" panose="02040503050406030204" pitchFamily="18" charset="0"/>
                        </a:rPr>
                        <m:t>=</m:t>
                      </m:r>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ea typeface="Cambria Math" panose="02040503050406030204" pitchFamily="18" charset="0"/>
                            </a:rPr>
                            <m:t>𝛽</m:t>
                          </m:r>
                        </m:e>
                        <m:sub>
                          <m:r>
                            <m:rPr>
                              <m:nor/>
                            </m:rPr>
                            <a:rPr lang="en-US" sz="1600" b="0" i="0" smtClean="0">
                              <a:latin typeface="Cambria Math" panose="02040503050406030204" pitchFamily="18" charset="0"/>
                            </a:rPr>
                            <m:t>data</m:t>
                          </m:r>
                        </m:sub>
                      </m:sSub>
                      <m:r>
                        <a:rPr lang="en-US" sz="1600" b="0" i="1" smtClean="0">
                          <a:latin typeface="Cambria Math" panose="02040503050406030204" pitchFamily="18" charset="0"/>
                          <a:ea typeface="Cambria Math" panose="02040503050406030204" pitchFamily="18" charset="0"/>
                        </a:rPr>
                        <m:t>∙</m:t>
                      </m:r>
                      <m:r>
                        <m:rPr>
                          <m:sty m:val="p"/>
                        </m:rPr>
                        <a:rPr lang="en-US" sz="1600" b="0" i="0" smtClean="0">
                          <a:latin typeface="Cambria Math" panose="02040503050406030204" pitchFamily="18" charset="0"/>
                          <a:ea typeface="Cambria Math" panose="02040503050406030204" pitchFamily="18" charset="0"/>
                        </a:rPr>
                        <m:t>max</m:t>
                      </m:r>
                      <m:r>
                        <a:rPr lang="en-US" sz="1600" b="0" i="1" smtClean="0">
                          <a:latin typeface="Cambria Math" panose="02040503050406030204" pitchFamily="18" charset="0"/>
                          <a:ea typeface="Cambria Math" panose="02040503050406030204" pitchFamily="18" charset="0"/>
                        </a:rPr>
                        <m:t>⁡</m:t>
                      </m:r>
                      <m:d>
                        <m:dPr>
                          <m:ctrlPr>
                            <a:rPr lang="en-US" sz="1600" b="0" i="1" smtClean="0">
                              <a:latin typeface="Cambria Math" panose="02040503050406030204" pitchFamily="18" charset="0"/>
                              <a:ea typeface="Cambria Math" panose="02040503050406030204" pitchFamily="18" charset="0"/>
                            </a:rPr>
                          </m:ctrlPr>
                        </m:dPr>
                        <m:e>
                          <m:f>
                            <m:fPr>
                              <m:ctrlPr>
                                <a:rPr lang="en-US" sz="1600" b="0" i="1" smtClean="0">
                                  <a:latin typeface="Cambria Math" panose="02040503050406030204" pitchFamily="18" charset="0"/>
                                  <a:ea typeface="Cambria Math" panose="02040503050406030204" pitchFamily="18" charset="0"/>
                                </a:rPr>
                              </m:ctrlPr>
                            </m:fPr>
                            <m:num>
                              <m:r>
                                <a:rPr lang="en-US" sz="1600" b="0" i="1" smtClean="0">
                                  <a:latin typeface="Cambria Math" panose="02040503050406030204" pitchFamily="18" charset="0"/>
                                  <a:ea typeface="Cambria Math" panose="02040503050406030204" pitchFamily="18" charset="0"/>
                                </a:rPr>
                                <m:t>𝛼</m:t>
                              </m:r>
                              <m:r>
                                <a:rPr lang="en-US" sz="1600" b="0" i="1" smtClean="0">
                                  <a:latin typeface="Cambria Math" panose="02040503050406030204" pitchFamily="18" charset="0"/>
                                  <a:ea typeface="Cambria Math" panose="02040503050406030204" pitchFamily="18" charset="0"/>
                                </a:rPr>
                                <m:t>𝑁</m:t>
                              </m:r>
                              <m:nary>
                                <m:naryPr>
                                  <m:chr m:val="∑"/>
                                  <m:limLoc m:val="subSup"/>
                                  <m:supHide m:val="on"/>
                                  <m:ctrlPr>
                                    <a:rPr lang="en-US" sz="1600" b="0" i="1" smtClean="0">
                                      <a:latin typeface="Cambria Math" panose="02040503050406030204" pitchFamily="18" charset="0"/>
                                      <a:ea typeface="Cambria Math" panose="02040503050406030204" pitchFamily="18" charset="0"/>
                                    </a:rPr>
                                  </m:ctrlPr>
                                </m:naryPr>
                                <m:sub>
                                  <m:r>
                                    <m:rPr>
                                      <m:brk m:alnAt="9"/>
                                    </m:rPr>
                                    <a:rPr lang="en-US" sz="1600" b="0" i="1" smtClean="0">
                                      <a:latin typeface="Cambria Math" panose="02040503050406030204" pitchFamily="18" charset="0"/>
                                      <a:ea typeface="Cambria Math" panose="02040503050406030204" pitchFamily="18" charset="0"/>
                                    </a:rPr>
                                    <m:t>𝑖</m:t>
                                  </m:r>
                                </m:sub>
                                <m:sup/>
                                <m:e>
                                  <m:sSub>
                                    <m:sSubPr>
                                      <m:ctrlPr>
                                        <a:rPr lang="en-US" sz="1600" b="0" i="1" smtClean="0">
                                          <a:latin typeface="Cambria Math" panose="02040503050406030204" pitchFamily="18" charset="0"/>
                                          <a:ea typeface="Cambria Math" panose="02040503050406030204" pitchFamily="18" charset="0"/>
                                        </a:rPr>
                                      </m:ctrlPr>
                                    </m:sSubPr>
                                    <m:e>
                                      <m:r>
                                        <a:rPr lang="en-US" sz="1600" b="0" i="1" smtClean="0">
                                          <a:latin typeface="Cambria Math" panose="02040503050406030204" pitchFamily="18" charset="0"/>
                                          <a:ea typeface="Cambria Math" panose="02040503050406030204" pitchFamily="18" charset="0"/>
                                        </a:rPr>
                                        <m:t>𝑡</m:t>
                                      </m:r>
                                    </m:e>
                                    <m:sub>
                                      <m:r>
                                        <a:rPr lang="en-US" sz="1600" b="0" i="1" smtClean="0">
                                          <a:latin typeface="Cambria Math" panose="02040503050406030204" pitchFamily="18" charset="0"/>
                                          <a:ea typeface="Cambria Math" panose="02040503050406030204" pitchFamily="18" charset="0"/>
                                        </a:rPr>
                                        <m:t>𝑖</m:t>
                                      </m:r>
                                      <m:r>
                                        <a:rPr lang="en-US" sz="1600" b="0" i="1" smtClean="0">
                                          <a:latin typeface="Cambria Math" panose="02040503050406030204" pitchFamily="18" charset="0"/>
                                          <a:ea typeface="Cambria Math" panose="02040503050406030204" pitchFamily="18" charset="0"/>
                                        </a:rPr>
                                        <m:t>,</m:t>
                                      </m:r>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1</m:t>
                                      </m:r>
                                    </m:sub>
                                  </m:sSub>
                                </m:e>
                              </m:nary>
                            </m:num>
                            <m:den>
                              <m:sSub>
                                <m:sSubPr>
                                  <m:ctrlPr>
                                    <a:rPr lang="en-US" sz="1600" b="0" i="1" smtClean="0">
                                      <a:latin typeface="Cambria Math" panose="02040503050406030204" pitchFamily="18" charset="0"/>
                                      <a:ea typeface="Cambria Math" panose="02040503050406030204" pitchFamily="18" charset="0"/>
                                    </a:rPr>
                                  </m:ctrlPr>
                                </m:sSubPr>
                                <m:e>
                                  <m:r>
                                    <a:rPr lang="en-US" sz="1600" b="0" i="1" smtClean="0">
                                      <a:latin typeface="Cambria Math" panose="02040503050406030204" pitchFamily="18" charset="0"/>
                                      <a:ea typeface="Cambria Math" panose="02040503050406030204" pitchFamily="18" charset="0"/>
                                    </a:rPr>
                                    <m:t>𝑤</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1</m:t>
                                  </m:r>
                                </m:sub>
                              </m:sSub>
                            </m:den>
                          </m:f>
                          <m:r>
                            <a:rPr lang="en-US" sz="1600" b="0" i="1" smtClean="0">
                              <a:latin typeface="Cambria Math" panose="02040503050406030204" pitchFamily="18" charset="0"/>
                              <a:ea typeface="Cambria Math" panose="02040503050406030204" pitchFamily="18" charset="0"/>
                            </a:rPr>
                            <m:t>,</m:t>
                          </m:r>
                          <m:f>
                            <m:fPr>
                              <m:ctrlPr>
                                <a:rPr lang="en-US" sz="1600" b="0" i="1" smtClean="0">
                                  <a:latin typeface="Cambria Math" panose="02040503050406030204" pitchFamily="18" charset="0"/>
                                  <a:ea typeface="Cambria Math" panose="02040503050406030204" pitchFamily="18" charset="0"/>
                                </a:rPr>
                              </m:ctrlPr>
                            </m:fPr>
                            <m:num>
                              <m:d>
                                <m:dPr>
                                  <m:ctrlPr>
                                    <a:rPr lang="en-US" sz="1600" b="0" i="1" smtClean="0">
                                      <a:latin typeface="Cambria Math" panose="02040503050406030204" pitchFamily="18" charset="0"/>
                                      <a:ea typeface="Cambria Math" panose="02040503050406030204" pitchFamily="18" charset="0"/>
                                    </a:rPr>
                                  </m:ctrlPr>
                                </m:dPr>
                                <m:e>
                                  <m:r>
                                    <a:rPr lang="en-US" sz="1600" b="0" i="1" smtClean="0">
                                      <a:latin typeface="Cambria Math" panose="02040503050406030204" pitchFamily="18" charset="0"/>
                                      <a:ea typeface="Cambria Math" panose="02040503050406030204" pitchFamily="18" charset="0"/>
                                    </a:rPr>
                                    <m:t>1−</m:t>
                                  </m:r>
                                  <m:r>
                                    <a:rPr lang="en-US" sz="1600" b="0" i="1" smtClean="0">
                                      <a:latin typeface="Cambria Math" panose="02040503050406030204" pitchFamily="18" charset="0"/>
                                      <a:ea typeface="Cambria Math" panose="02040503050406030204" pitchFamily="18" charset="0"/>
                                    </a:rPr>
                                    <m:t>𝛼</m:t>
                                  </m:r>
                                </m:e>
                              </m:d>
                              <m:r>
                                <a:rPr lang="en-US" sz="1600" b="0" i="1" smtClean="0">
                                  <a:latin typeface="Cambria Math" panose="02040503050406030204" pitchFamily="18" charset="0"/>
                                  <a:ea typeface="Cambria Math" panose="02040503050406030204" pitchFamily="18" charset="0"/>
                                </a:rPr>
                                <m:t>𝑁</m:t>
                              </m:r>
                              <m:nary>
                                <m:naryPr>
                                  <m:chr m:val="∑"/>
                                  <m:limLoc m:val="subSup"/>
                                  <m:supHide m:val="on"/>
                                  <m:ctrlPr>
                                    <a:rPr lang="en-US" sz="1600" i="1">
                                      <a:latin typeface="Cambria Math" panose="02040503050406030204" pitchFamily="18" charset="0"/>
                                      <a:ea typeface="Cambria Math" panose="02040503050406030204" pitchFamily="18" charset="0"/>
                                    </a:rPr>
                                  </m:ctrlPr>
                                </m:naryPr>
                                <m:sub>
                                  <m:r>
                                    <m:rPr>
                                      <m:brk m:alnAt="9"/>
                                    </m:rPr>
                                    <a:rPr lang="en-US" sz="1600" i="1">
                                      <a:latin typeface="Cambria Math" panose="02040503050406030204" pitchFamily="18" charset="0"/>
                                      <a:ea typeface="Cambria Math" panose="02040503050406030204" pitchFamily="18" charset="0"/>
                                    </a:rPr>
                                    <m:t>𝑖</m:t>
                                  </m:r>
                                </m:sub>
                                <m:sup/>
                                <m:e>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𝑡</m:t>
                                      </m:r>
                                    </m:e>
                                    <m:sub>
                                      <m:r>
                                        <a:rPr lang="en-US" sz="1600" i="1">
                                          <a:latin typeface="Cambria Math" panose="02040503050406030204" pitchFamily="18" charset="0"/>
                                          <a:ea typeface="Cambria Math" panose="02040503050406030204" pitchFamily="18" charset="0"/>
                                        </a:rPr>
                                        <m:t>𝑖</m:t>
                                      </m:r>
                                      <m:r>
                                        <a:rPr lang="en-US" sz="1600" i="1">
                                          <a:latin typeface="Cambria Math" panose="02040503050406030204" pitchFamily="18" charset="0"/>
                                          <a:ea typeface="Cambria Math" panose="02040503050406030204" pitchFamily="18" charset="0"/>
                                        </a:rPr>
                                        <m:t>,</m:t>
                                      </m:r>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2</m:t>
                                      </m:r>
                                    </m:sub>
                                  </m:sSub>
                                </m:e>
                              </m:nary>
                            </m:num>
                            <m:den>
                              <m:sSub>
                                <m:sSubPr>
                                  <m:ctrlPr>
                                    <a:rPr lang="en-US" sz="1600" i="1" smtClean="0">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𝑤</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2</m:t>
                                  </m:r>
                                </m:sub>
                              </m:sSub>
                            </m:den>
                          </m:f>
                        </m:e>
                      </m:d>
                    </m:oMath>
                  </m:oMathPara>
                </a14:m>
                <a:endParaRPr lang="en-US" sz="1600" dirty="0"/>
              </a:p>
              <a:p>
                <a:pPr marL="0" indent="0">
                  <a:lnSpc>
                    <a:spcPct val="100000"/>
                  </a:lnSpc>
                  <a:spcBef>
                    <a:spcPts val="0"/>
                  </a:spcBef>
                  <a:buNone/>
                </a:pPr>
                <a:r>
                  <a:rPr lang="en-US" sz="1600" dirty="0"/>
                  <a:t> </a:t>
                </a:r>
              </a:p>
              <a:p>
                <a:pPr marL="0" indent="0">
                  <a:lnSpc>
                    <a:spcPct val="100000"/>
                  </a:lnSpc>
                  <a:spcBef>
                    <a:spcPts val="0"/>
                  </a:spcBef>
                  <a:buNone/>
                </a:pPr>
                <a:endParaRPr lang="en-US" sz="1600" dirty="0"/>
              </a:p>
              <a:p>
                <a:pPr marL="0" indent="0">
                  <a:lnSpc>
                    <a:spcPct val="100000"/>
                  </a:lnSpc>
                  <a:spcBef>
                    <a:spcPts val="0"/>
                  </a:spcBef>
                  <a:spcAft>
                    <a:spcPts val="600"/>
                  </a:spcAft>
                  <a:buNone/>
                </a:pPr>
                <a:r>
                  <a:rPr lang="en-US" sz="1600" dirty="0"/>
                  <a:t>Fixing all the variables except </a:t>
                </a:r>
                <a14:m>
                  <m:oMath xmlns:m="http://schemas.openxmlformats.org/officeDocument/2006/math">
                    <m:r>
                      <a:rPr lang="en-US" sz="1600" i="1">
                        <a:latin typeface="Cambria Math" panose="02040503050406030204" pitchFamily="18" charset="0"/>
                        <a:ea typeface="Cambria Math" panose="02040503050406030204" pitchFamily="18" charset="0"/>
                      </a:rPr>
                      <m:t>𝛼</m:t>
                    </m:r>
                  </m:oMath>
                </a14:m>
                <a:r>
                  <a:rPr lang="en-US" sz="1600" dirty="0"/>
                  <a:t>, the optimal </a:t>
                </a:r>
                <a14:m>
                  <m:oMath xmlns:m="http://schemas.openxmlformats.org/officeDocument/2006/math">
                    <m:r>
                      <a:rPr lang="en-US" sz="1600" i="1">
                        <a:latin typeface="Cambria Math" panose="02040503050406030204" pitchFamily="18" charset="0"/>
                        <a:ea typeface="Cambria Math" panose="02040503050406030204" pitchFamily="18" charset="0"/>
                      </a:rPr>
                      <m:t>𝛼</m:t>
                    </m:r>
                  </m:oMath>
                </a14:m>
                <a:r>
                  <a:rPr lang="en-US" sz="1600" dirty="0"/>
                  <a:t> (global minimum point) is</a:t>
                </a:r>
              </a:p>
              <a:p>
                <a:pPr marL="0" indent="0" algn="ctr">
                  <a:lnSpc>
                    <a:spcPct val="100000"/>
                  </a:lnSpc>
                  <a:spcBef>
                    <a:spcPts val="0"/>
                  </a:spcBef>
                  <a:buNone/>
                </a:pPr>
                <a14:m>
                  <m:oMathPara xmlns:m="http://schemas.openxmlformats.org/officeDocument/2006/math">
                    <m:oMathParaPr>
                      <m:jc m:val="centerGroup"/>
                    </m:oMathParaPr>
                    <m:oMath xmlns:m="http://schemas.openxmlformats.org/officeDocument/2006/math">
                      <m:sSup>
                        <m:sSupPr>
                          <m:ctrlPr>
                            <a:rPr lang="en-US" sz="1600" b="0" i="1" smtClean="0">
                              <a:latin typeface="Cambria Math" panose="02040503050406030204" pitchFamily="18" charset="0"/>
                              <a:ea typeface="Cambria Math" panose="02040503050406030204" pitchFamily="18" charset="0"/>
                            </a:rPr>
                          </m:ctrlPr>
                        </m:sSupPr>
                        <m:e>
                          <m:r>
                            <a:rPr lang="en-US" sz="1600" b="0" i="1" smtClean="0">
                              <a:latin typeface="Cambria Math" panose="02040503050406030204" pitchFamily="18" charset="0"/>
                              <a:ea typeface="Cambria Math" panose="02040503050406030204" pitchFamily="18" charset="0"/>
                            </a:rPr>
                            <m:t>𝛼</m:t>
                          </m:r>
                        </m:e>
                        <m:sup>
                          <m:r>
                            <a:rPr lang="en-US" sz="1600" b="0" i="1" smtClean="0">
                              <a:latin typeface="Cambria Math" panose="02040503050406030204" pitchFamily="18" charset="0"/>
                              <a:ea typeface="Cambria Math" panose="02040503050406030204" pitchFamily="18" charset="0"/>
                            </a:rPr>
                            <m:t>∗</m:t>
                          </m:r>
                        </m:sup>
                      </m:sSup>
                      <m:r>
                        <a:rPr lang="en-US" sz="1600" b="0" i="1" smtClean="0">
                          <a:latin typeface="Cambria Math" panose="02040503050406030204" pitchFamily="18" charset="0"/>
                          <a:ea typeface="Cambria Math" panose="02040503050406030204" pitchFamily="18" charset="0"/>
                        </a:rPr>
                        <m:t>=</m:t>
                      </m:r>
                      <m:f>
                        <m:fPr>
                          <m:type m:val="lin"/>
                          <m:ctrlPr>
                            <a:rPr lang="en-US" sz="1600" b="0" i="1" smtClean="0">
                              <a:latin typeface="Cambria Math" panose="02040503050406030204" pitchFamily="18" charset="0"/>
                              <a:ea typeface="Cambria Math" panose="02040503050406030204" pitchFamily="18" charset="0"/>
                            </a:rPr>
                          </m:ctrlPr>
                        </m:fPr>
                        <m:num>
                          <m:f>
                            <m:fPr>
                              <m:ctrlPr>
                                <a:rPr lang="en-US" sz="1600" b="0" i="1" smtClean="0">
                                  <a:latin typeface="Cambria Math" panose="02040503050406030204" pitchFamily="18" charset="0"/>
                                  <a:ea typeface="Cambria Math" panose="02040503050406030204" pitchFamily="18" charset="0"/>
                                </a:rPr>
                              </m:ctrlPr>
                            </m:fPr>
                            <m:num>
                              <m:nary>
                                <m:naryPr>
                                  <m:chr m:val="∑"/>
                                  <m:limLoc m:val="subSup"/>
                                  <m:supHide m:val="on"/>
                                  <m:ctrlPr>
                                    <a:rPr lang="en-US" sz="1600" i="1">
                                      <a:latin typeface="Cambria Math" panose="02040503050406030204" pitchFamily="18" charset="0"/>
                                      <a:ea typeface="Cambria Math" panose="02040503050406030204" pitchFamily="18" charset="0"/>
                                    </a:rPr>
                                  </m:ctrlPr>
                                </m:naryPr>
                                <m:sub>
                                  <m:r>
                                    <m:rPr>
                                      <m:brk m:alnAt="9"/>
                                    </m:rPr>
                                    <a:rPr lang="en-US" sz="1600" i="1">
                                      <a:latin typeface="Cambria Math" panose="02040503050406030204" pitchFamily="18" charset="0"/>
                                      <a:ea typeface="Cambria Math" panose="02040503050406030204" pitchFamily="18" charset="0"/>
                                    </a:rPr>
                                    <m:t>𝑖</m:t>
                                  </m:r>
                                </m:sub>
                                <m:sup/>
                                <m:e>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𝑡</m:t>
                                      </m:r>
                                    </m:e>
                                    <m:sub>
                                      <m:r>
                                        <a:rPr lang="en-US" sz="1600" i="1">
                                          <a:latin typeface="Cambria Math" panose="02040503050406030204" pitchFamily="18" charset="0"/>
                                          <a:ea typeface="Cambria Math" panose="02040503050406030204" pitchFamily="18" charset="0"/>
                                        </a:rPr>
                                        <m:t>𝑖</m:t>
                                      </m:r>
                                      <m:r>
                                        <a:rPr lang="en-US" sz="1600" i="1">
                                          <a:latin typeface="Cambria Math" panose="02040503050406030204" pitchFamily="18" charset="0"/>
                                          <a:ea typeface="Cambria Math" panose="02040503050406030204" pitchFamily="18" charset="0"/>
                                        </a:rPr>
                                        <m:t>,</m:t>
                                      </m:r>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2</m:t>
                                      </m:r>
                                    </m:sub>
                                  </m:sSub>
                                </m:e>
                              </m:nary>
                            </m:num>
                            <m:den>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𝑤</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2</m:t>
                                  </m:r>
                                </m:sub>
                              </m:sSub>
                            </m:den>
                          </m:f>
                        </m:num>
                        <m:den>
                          <m:d>
                            <m:dPr>
                              <m:ctrlPr>
                                <a:rPr lang="en-US" sz="1600" b="0" i="1" smtClean="0">
                                  <a:latin typeface="Cambria Math" panose="02040503050406030204" pitchFamily="18" charset="0"/>
                                  <a:ea typeface="Cambria Math" panose="02040503050406030204" pitchFamily="18" charset="0"/>
                                </a:rPr>
                              </m:ctrlPr>
                            </m:dPr>
                            <m:e>
                              <m:f>
                                <m:fPr>
                                  <m:ctrlPr>
                                    <a:rPr lang="en-US" sz="1600" i="1">
                                      <a:latin typeface="Cambria Math" panose="02040503050406030204" pitchFamily="18" charset="0"/>
                                      <a:ea typeface="Cambria Math" panose="02040503050406030204" pitchFamily="18" charset="0"/>
                                    </a:rPr>
                                  </m:ctrlPr>
                                </m:fPr>
                                <m:num>
                                  <m:nary>
                                    <m:naryPr>
                                      <m:chr m:val="∑"/>
                                      <m:limLoc m:val="subSup"/>
                                      <m:supHide m:val="on"/>
                                      <m:ctrlPr>
                                        <a:rPr lang="en-US" sz="1600" i="1">
                                          <a:latin typeface="Cambria Math" panose="02040503050406030204" pitchFamily="18" charset="0"/>
                                          <a:ea typeface="Cambria Math" panose="02040503050406030204" pitchFamily="18" charset="0"/>
                                        </a:rPr>
                                      </m:ctrlPr>
                                    </m:naryPr>
                                    <m:sub>
                                      <m:r>
                                        <m:rPr>
                                          <m:brk m:alnAt="9"/>
                                        </m:rPr>
                                        <a:rPr lang="en-US" sz="1600" i="1">
                                          <a:latin typeface="Cambria Math" panose="02040503050406030204" pitchFamily="18" charset="0"/>
                                          <a:ea typeface="Cambria Math" panose="02040503050406030204" pitchFamily="18" charset="0"/>
                                        </a:rPr>
                                        <m:t>𝑖</m:t>
                                      </m:r>
                                    </m:sub>
                                    <m:sup/>
                                    <m:e>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𝑡</m:t>
                                          </m:r>
                                        </m:e>
                                        <m:sub>
                                          <m:r>
                                            <a:rPr lang="en-US" sz="1600" i="1">
                                              <a:latin typeface="Cambria Math" panose="02040503050406030204" pitchFamily="18" charset="0"/>
                                              <a:ea typeface="Cambria Math" panose="02040503050406030204" pitchFamily="18" charset="0"/>
                                            </a:rPr>
                                            <m:t>𝑖</m:t>
                                          </m:r>
                                          <m:r>
                                            <a:rPr lang="en-US" sz="1600" i="1">
                                              <a:latin typeface="Cambria Math" panose="02040503050406030204" pitchFamily="18" charset="0"/>
                                              <a:ea typeface="Cambria Math" panose="02040503050406030204" pitchFamily="18" charset="0"/>
                                            </a:rPr>
                                            <m:t>,</m:t>
                                          </m:r>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1</m:t>
                                          </m:r>
                                        </m:sub>
                                      </m:sSub>
                                    </m:e>
                                  </m:nary>
                                </m:num>
                                <m:den>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𝑤</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1</m:t>
                                      </m:r>
                                    </m:sub>
                                  </m:sSub>
                                </m:den>
                              </m:f>
                              <m:r>
                                <a:rPr lang="en-US" sz="1600" b="0" i="1" smtClean="0">
                                  <a:latin typeface="Cambria Math" panose="02040503050406030204" pitchFamily="18" charset="0"/>
                                  <a:ea typeface="Cambria Math" panose="02040503050406030204" pitchFamily="18" charset="0"/>
                                </a:rPr>
                                <m:t>+</m:t>
                              </m:r>
                              <m:f>
                                <m:fPr>
                                  <m:ctrlPr>
                                    <a:rPr lang="en-US" sz="1600" i="1" smtClean="0">
                                      <a:latin typeface="Cambria Math" panose="02040503050406030204" pitchFamily="18" charset="0"/>
                                      <a:ea typeface="Cambria Math" panose="02040503050406030204" pitchFamily="18" charset="0"/>
                                    </a:rPr>
                                  </m:ctrlPr>
                                </m:fPr>
                                <m:num>
                                  <m:nary>
                                    <m:naryPr>
                                      <m:chr m:val="∑"/>
                                      <m:limLoc m:val="subSup"/>
                                      <m:supHide m:val="on"/>
                                      <m:ctrlPr>
                                        <a:rPr lang="en-US" sz="1600" i="1">
                                          <a:latin typeface="Cambria Math" panose="02040503050406030204" pitchFamily="18" charset="0"/>
                                          <a:ea typeface="Cambria Math" panose="02040503050406030204" pitchFamily="18" charset="0"/>
                                        </a:rPr>
                                      </m:ctrlPr>
                                    </m:naryPr>
                                    <m:sub>
                                      <m:r>
                                        <m:rPr>
                                          <m:brk m:alnAt="9"/>
                                        </m:rPr>
                                        <a:rPr lang="en-US" sz="1600" i="1">
                                          <a:latin typeface="Cambria Math" panose="02040503050406030204" pitchFamily="18" charset="0"/>
                                          <a:ea typeface="Cambria Math" panose="02040503050406030204" pitchFamily="18" charset="0"/>
                                        </a:rPr>
                                        <m:t>𝑖</m:t>
                                      </m:r>
                                    </m:sub>
                                    <m:sup/>
                                    <m:e>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𝑡</m:t>
                                          </m:r>
                                        </m:e>
                                        <m:sub>
                                          <m:r>
                                            <a:rPr lang="en-US" sz="1600" i="1">
                                              <a:latin typeface="Cambria Math" panose="02040503050406030204" pitchFamily="18" charset="0"/>
                                              <a:ea typeface="Cambria Math" panose="02040503050406030204" pitchFamily="18" charset="0"/>
                                            </a:rPr>
                                            <m:t>𝑖</m:t>
                                          </m:r>
                                          <m:r>
                                            <a:rPr lang="en-US" sz="1600" i="1">
                                              <a:latin typeface="Cambria Math" panose="02040503050406030204" pitchFamily="18" charset="0"/>
                                              <a:ea typeface="Cambria Math" panose="02040503050406030204" pitchFamily="18" charset="0"/>
                                            </a:rPr>
                                            <m:t>,</m:t>
                                          </m:r>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2</m:t>
                                          </m:r>
                                        </m:sub>
                                      </m:sSub>
                                    </m:e>
                                  </m:nary>
                                </m:num>
                                <m:den>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𝑤</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2</m:t>
                                      </m:r>
                                    </m:sub>
                                  </m:sSub>
                                </m:den>
                              </m:f>
                            </m:e>
                          </m:d>
                        </m:den>
                      </m:f>
                    </m:oMath>
                  </m:oMathPara>
                </a14:m>
                <a:endParaRPr lang="en-US" sz="1600" dirty="0"/>
              </a:p>
            </p:txBody>
          </p:sp>
        </mc:Choice>
        <mc:Fallback xmlns="">
          <p:sp>
            <p:nvSpPr>
              <p:cNvPr id="4" name="Content Placeholder 2">
                <a:extLst>
                  <a:ext uri="{FF2B5EF4-FFF2-40B4-BE49-F238E27FC236}">
                    <a16:creationId xmlns:a16="http://schemas.microsoft.com/office/drawing/2014/main" id="{4E3AE8FD-125D-4312-A848-94A3DF343C79}"/>
                  </a:ext>
                </a:extLst>
              </p:cNvPr>
              <p:cNvSpPr txBox="1">
                <a:spLocks noRot="1" noChangeAspect="1" noMove="1" noResize="1" noEditPoints="1" noAdjustHandles="1" noChangeArrowheads="1" noChangeShapeType="1" noTextEdit="1"/>
              </p:cNvSpPr>
              <p:nvPr/>
            </p:nvSpPr>
            <p:spPr>
              <a:xfrm>
                <a:off x="344868" y="3027485"/>
                <a:ext cx="8399082" cy="3350346"/>
              </a:xfrm>
              <a:prstGeom prst="rect">
                <a:avLst/>
              </a:prstGeom>
              <a:blipFill>
                <a:blip r:embed="rId3"/>
                <a:stretch>
                  <a:fillRect l="-604" t="-755" b="-21132"/>
                </a:stretch>
              </a:blipFill>
            </p:spPr>
            <p:txBody>
              <a:bodyPr/>
              <a:lstStyle/>
              <a:p>
                <a:r>
                  <a:rPr lang="en-US">
                    <a:noFill/>
                  </a:rPr>
                  <a:t> </a:t>
                </a:r>
              </a:p>
            </p:txBody>
          </p:sp>
        </mc:Fallback>
      </mc:AlternateContent>
      <p:sp>
        <p:nvSpPr>
          <p:cNvPr id="5" name="Rectangle 4">
            <a:extLst>
              <a:ext uri="{FF2B5EF4-FFF2-40B4-BE49-F238E27FC236}">
                <a16:creationId xmlns:a16="http://schemas.microsoft.com/office/drawing/2014/main" id="{235354DB-3D60-4F0C-8F14-9788A868CD59}"/>
              </a:ext>
            </a:extLst>
          </p:cNvPr>
          <p:cNvSpPr/>
          <p:nvPr/>
        </p:nvSpPr>
        <p:spPr>
          <a:xfrm>
            <a:off x="2233074" y="5877272"/>
            <a:ext cx="5435270" cy="338554"/>
          </a:xfrm>
          <a:prstGeom prst="rect">
            <a:avLst/>
          </a:prstGeom>
        </p:spPr>
        <p:txBody>
          <a:bodyPr wrap="none">
            <a:spAutoFit/>
          </a:bodyPr>
          <a:lstStyle/>
          <a:p>
            <a:r>
              <a:rPr lang="en-US" sz="1600" dirty="0">
                <a:solidFill>
                  <a:srgbClr val="C00000"/>
                </a:solidFill>
              </a:rPr>
              <a:t>Workloads of Device 1 and Device 2 workers are balanced</a:t>
            </a:r>
            <a:endParaRPr lang="en-US" sz="1600" dirty="0"/>
          </a:p>
        </p:txBody>
      </p:sp>
      <p:cxnSp>
        <p:nvCxnSpPr>
          <p:cNvPr id="39" name="Straight Connector 246">
            <a:extLst>
              <a:ext uri="{FF2B5EF4-FFF2-40B4-BE49-F238E27FC236}">
                <a16:creationId xmlns:a16="http://schemas.microsoft.com/office/drawing/2014/main" id="{1DD8143F-D407-467C-B607-9214526EA105}"/>
              </a:ext>
            </a:extLst>
          </p:cNvPr>
          <p:cNvCxnSpPr>
            <a:cxnSpLocks/>
          </p:cNvCxnSpPr>
          <p:nvPr/>
        </p:nvCxnSpPr>
        <p:spPr>
          <a:xfrm>
            <a:off x="7537790" y="1237072"/>
            <a:ext cx="0" cy="1691542"/>
          </a:xfrm>
          <a:prstGeom prst="line">
            <a:avLst/>
          </a:prstGeom>
          <a:ln w="28575" cmpd="sng">
            <a:prstDash val="dash"/>
          </a:ln>
        </p:spPr>
        <p:style>
          <a:lnRef idx="1">
            <a:schemeClr val="dk1"/>
          </a:lnRef>
          <a:fillRef idx="0">
            <a:schemeClr val="dk1"/>
          </a:fillRef>
          <a:effectRef idx="0">
            <a:schemeClr val="dk1"/>
          </a:effectRef>
          <a:fontRef idx="minor">
            <a:schemeClr val="tx1"/>
          </a:fontRef>
        </p:style>
      </p:cxnSp>
      <p:sp>
        <p:nvSpPr>
          <p:cNvPr id="40" name="Rectangle 272">
            <a:extLst>
              <a:ext uri="{FF2B5EF4-FFF2-40B4-BE49-F238E27FC236}">
                <a16:creationId xmlns:a16="http://schemas.microsoft.com/office/drawing/2014/main" id="{0400642E-7C39-4E78-B488-E765C96D593F}"/>
              </a:ext>
            </a:extLst>
          </p:cNvPr>
          <p:cNvSpPr/>
          <p:nvPr/>
        </p:nvSpPr>
        <p:spPr>
          <a:xfrm>
            <a:off x="7660938" y="1620134"/>
            <a:ext cx="153690" cy="308391"/>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41" name="Rectangle 273">
            <a:extLst>
              <a:ext uri="{FF2B5EF4-FFF2-40B4-BE49-F238E27FC236}">
                <a16:creationId xmlns:a16="http://schemas.microsoft.com/office/drawing/2014/main" id="{95B14E32-09B0-4598-891E-F23E4233BA20}"/>
              </a:ext>
            </a:extLst>
          </p:cNvPr>
          <p:cNvSpPr/>
          <p:nvPr/>
        </p:nvSpPr>
        <p:spPr>
          <a:xfrm>
            <a:off x="7660936" y="1928525"/>
            <a:ext cx="153693" cy="462587"/>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42" name="Rectangle 270">
            <a:extLst>
              <a:ext uri="{FF2B5EF4-FFF2-40B4-BE49-F238E27FC236}">
                <a16:creationId xmlns:a16="http://schemas.microsoft.com/office/drawing/2014/main" id="{1BCDFD98-C9C4-4D94-B0E9-C590FF6E5D3B}"/>
              </a:ext>
            </a:extLst>
          </p:cNvPr>
          <p:cNvSpPr/>
          <p:nvPr/>
        </p:nvSpPr>
        <p:spPr>
          <a:xfrm>
            <a:off x="7924211" y="1618804"/>
            <a:ext cx="153690" cy="308391"/>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43" name="Rectangle 271">
            <a:extLst>
              <a:ext uri="{FF2B5EF4-FFF2-40B4-BE49-F238E27FC236}">
                <a16:creationId xmlns:a16="http://schemas.microsoft.com/office/drawing/2014/main" id="{7BB7E06D-2314-4980-B1EC-D9DA77AF7EF9}"/>
              </a:ext>
            </a:extLst>
          </p:cNvPr>
          <p:cNvSpPr/>
          <p:nvPr/>
        </p:nvSpPr>
        <p:spPr>
          <a:xfrm>
            <a:off x="7924209" y="1927195"/>
            <a:ext cx="153693" cy="462587"/>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44" name="Rectangle 268">
            <a:extLst>
              <a:ext uri="{FF2B5EF4-FFF2-40B4-BE49-F238E27FC236}">
                <a16:creationId xmlns:a16="http://schemas.microsoft.com/office/drawing/2014/main" id="{516D2651-0BC9-4F3B-89B0-2AF745D68B78}"/>
              </a:ext>
            </a:extLst>
          </p:cNvPr>
          <p:cNvSpPr/>
          <p:nvPr/>
        </p:nvSpPr>
        <p:spPr>
          <a:xfrm>
            <a:off x="8187484" y="1616637"/>
            <a:ext cx="153690" cy="308391"/>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45" name="Rectangle 269">
            <a:extLst>
              <a:ext uri="{FF2B5EF4-FFF2-40B4-BE49-F238E27FC236}">
                <a16:creationId xmlns:a16="http://schemas.microsoft.com/office/drawing/2014/main" id="{2F7032B1-0F46-4979-96E1-5D1C2269BB46}"/>
              </a:ext>
            </a:extLst>
          </p:cNvPr>
          <p:cNvSpPr/>
          <p:nvPr/>
        </p:nvSpPr>
        <p:spPr>
          <a:xfrm>
            <a:off x="8187482" y="1925028"/>
            <a:ext cx="153693" cy="462587"/>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46" name="Rectangle 266">
            <a:extLst>
              <a:ext uri="{FF2B5EF4-FFF2-40B4-BE49-F238E27FC236}">
                <a16:creationId xmlns:a16="http://schemas.microsoft.com/office/drawing/2014/main" id="{6D6EAB90-55A1-4E1B-B4A8-658887B41C28}"/>
              </a:ext>
            </a:extLst>
          </p:cNvPr>
          <p:cNvSpPr/>
          <p:nvPr/>
        </p:nvSpPr>
        <p:spPr>
          <a:xfrm>
            <a:off x="8450757" y="1616637"/>
            <a:ext cx="153690" cy="308391"/>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80" name="Rectangle 267">
            <a:extLst>
              <a:ext uri="{FF2B5EF4-FFF2-40B4-BE49-F238E27FC236}">
                <a16:creationId xmlns:a16="http://schemas.microsoft.com/office/drawing/2014/main" id="{152A9E53-C120-4EAA-AEE0-610AEF182F47}"/>
              </a:ext>
            </a:extLst>
          </p:cNvPr>
          <p:cNvSpPr/>
          <p:nvPr/>
        </p:nvSpPr>
        <p:spPr>
          <a:xfrm>
            <a:off x="8450755" y="1925028"/>
            <a:ext cx="153693" cy="462587"/>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81" name="Rectangle 260">
            <a:extLst>
              <a:ext uri="{FF2B5EF4-FFF2-40B4-BE49-F238E27FC236}">
                <a16:creationId xmlns:a16="http://schemas.microsoft.com/office/drawing/2014/main" id="{03C18FAB-E86E-43D4-8E97-B8ADA6D7B58A}"/>
              </a:ext>
            </a:extLst>
          </p:cNvPr>
          <p:cNvSpPr/>
          <p:nvPr/>
        </p:nvSpPr>
        <p:spPr>
          <a:xfrm>
            <a:off x="6987262" y="1616637"/>
            <a:ext cx="153690" cy="231293"/>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82" name="Rectangle 261">
            <a:extLst>
              <a:ext uri="{FF2B5EF4-FFF2-40B4-BE49-F238E27FC236}">
                <a16:creationId xmlns:a16="http://schemas.microsoft.com/office/drawing/2014/main" id="{CBDA6EB3-19CC-46ED-A96B-F4331AEF6D8F}"/>
              </a:ext>
            </a:extLst>
          </p:cNvPr>
          <p:cNvSpPr/>
          <p:nvPr/>
        </p:nvSpPr>
        <p:spPr>
          <a:xfrm>
            <a:off x="6987260" y="1848360"/>
            <a:ext cx="153693" cy="616783"/>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83" name="Rectangle 258">
            <a:extLst>
              <a:ext uri="{FF2B5EF4-FFF2-40B4-BE49-F238E27FC236}">
                <a16:creationId xmlns:a16="http://schemas.microsoft.com/office/drawing/2014/main" id="{58AE08B1-887B-44E3-B7C1-5AAB8117A11F}"/>
              </a:ext>
            </a:extLst>
          </p:cNvPr>
          <p:cNvSpPr/>
          <p:nvPr/>
        </p:nvSpPr>
        <p:spPr>
          <a:xfrm>
            <a:off x="7239052" y="1618804"/>
            <a:ext cx="153690" cy="231293"/>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84" name="Rectangle 259">
            <a:extLst>
              <a:ext uri="{FF2B5EF4-FFF2-40B4-BE49-F238E27FC236}">
                <a16:creationId xmlns:a16="http://schemas.microsoft.com/office/drawing/2014/main" id="{D94AF895-613F-4FDF-B9E3-3AEB4589E421}"/>
              </a:ext>
            </a:extLst>
          </p:cNvPr>
          <p:cNvSpPr/>
          <p:nvPr/>
        </p:nvSpPr>
        <p:spPr>
          <a:xfrm>
            <a:off x="7239050" y="1850527"/>
            <a:ext cx="153693" cy="616783"/>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85" name="TextBox 249">
            <a:extLst>
              <a:ext uri="{FF2B5EF4-FFF2-40B4-BE49-F238E27FC236}">
                <a16:creationId xmlns:a16="http://schemas.microsoft.com/office/drawing/2014/main" id="{459D6E95-AACA-4764-9D65-08A54162F999}"/>
              </a:ext>
            </a:extLst>
          </p:cNvPr>
          <p:cNvSpPr txBox="1"/>
          <p:nvPr/>
        </p:nvSpPr>
        <p:spPr>
          <a:xfrm rot="5400000">
            <a:off x="7076258" y="2524109"/>
            <a:ext cx="318020" cy="310395"/>
          </a:xfrm>
          <a:prstGeom prst="rect">
            <a:avLst/>
          </a:prstGeom>
          <a:noFill/>
        </p:spPr>
        <p:txBody>
          <a:bodyPr wrap="none" rtlCol="0">
            <a:spAutoFit/>
          </a:bodyPr>
          <a:lstStyle/>
          <a:p>
            <a:r>
              <a:rPr lang="mr-IN" dirty="0"/>
              <a:t>…</a:t>
            </a:r>
            <a:endParaRPr lang="en-US" dirty="0"/>
          </a:p>
        </p:txBody>
      </p:sp>
      <p:sp>
        <p:nvSpPr>
          <p:cNvPr id="86" name="TextBox 250">
            <a:extLst>
              <a:ext uri="{FF2B5EF4-FFF2-40B4-BE49-F238E27FC236}">
                <a16:creationId xmlns:a16="http://schemas.microsoft.com/office/drawing/2014/main" id="{B460853F-195F-467C-A2CB-A34C91F318B4}"/>
              </a:ext>
            </a:extLst>
          </p:cNvPr>
          <p:cNvSpPr txBox="1"/>
          <p:nvPr/>
        </p:nvSpPr>
        <p:spPr>
          <a:xfrm rot="5400000">
            <a:off x="8014264" y="2430808"/>
            <a:ext cx="318020" cy="310395"/>
          </a:xfrm>
          <a:prstGeom prst="rect">
            <a:avLst/>
          </a:prstGeom>
          <a:noFill/>
        </p:spPr>
        <p:txBody>
          <a:bodyPr wrap="none" rtlCol="0">
            <a:spAutoFit/>
          </a:bodyPr>
          <a:lstStyle/>
          <a:p>
            <a:r>
              <a:rPr lang="mr-IN" dirty="0"/>
              <a:t>…</a:t>
            </a:r>
            <a:endParaRPr lang="en-US" dirty="0"/>
          </a:p>
        </p:txBody>
      </p:sp>
      <p:sp>
        <p:nvSpPr>
          <p:cNvPr id="87" name="TextBox 252">
            <a:extLst>
              <a:ext uri="{FF2B5EF4-FFF2-40B4-BE49-F238E27FC236}">
                <a16:creationId xmlns:a16="http://schemas.microsoft.com/office/drawing/2014/main" id="{FAB054B2-5554-4C46-BA5A-F63114AFA22C}"/>
              </a:ext>
            </a:extLst>
          </p:cNvPr>
          <p:cNvSpPr txBox="1"/>
          <p:nvPr/>
        </p:nvSpPr>
        <p:spPr>
          <a:xfrm>
            <a:off x="6588224" y="1197140"/>
            <a:ext cx="958917" cy="338554"/>
          </a:xfrm>
          <a:prstGeom prst="rect">
            <a:avLst/>
          </a:prstGeom>
          <a:noFill/>
        </p:spPr>
        <p:txBody>
          <a:bodyPr wrap="none" rtlCol="0">
            <a:spAutoFit/>
          </a:bodyPr>
          <a:lstStyle/>
          <a:p>
            <a:r>
              <a:rPr lang="en-US" sz="1600" dirty="0"/>
              <a:t>Device 1</a:t>
            </a:r>
          </a:p>
        </p:txBody>
      </p:sp>
      <p:sp>
        <p:nvSpPr>
          <p:cNvPr id="88" name="TextBox 253">
            <a:extLst>
              <a:ext uri="{FF2B5EF4-FFF2-40B4-BE49-F238E27FC236}">
                <a16:creationId xmlns:a16="http://schemas.microsoft.com/office/drawing/2014/main" id="{72B4965C-F295-44B7-B713-71EC7DED3126}"/>
              </a:ext>
            </a:extLst>
          </p:cNvPr>
          <p:cNvSpPr txBox="1"/>
          <p:nvPr/>
        </p:nvSpPr>
        <p:spPr>
          <a:xfrm>
            <a:off x="7668344" y="1197078"/>
            <a:ext cx="958917" cy="338554"/>
          </a:xfrm>
          <a:prstGeom prst="rect">
            <a:avLst/>
          </a:prstGeom>
          <a:noFill/>
        </p:spPr>
        <p:txBody>
          <a:bodyPr wrap="none" rtlCol="0">
            <a:spAutoFit/>
          </a:bodyPr>
          <a:lstStyle/>
          <a:p>
            <a:r>
              <a:rPr lang="en-US" sz="1600" dirty="0"/>
              <a:t>Device 2</a:t>
            </a:r>
          </a:p>
        </p:txBody>
      </p:sp>
      <p:sp>
        <p:nvSpPr>
          <p:cNvPr id="89" name="Rectangle 88">
            <a:extLst>
              <a:ext uri="{FF2B5EF4-FFF2-40B4-BE49-F238E27FC236}">
                <a16:creationId xmlns:a16="http://schemas.microsoft.com/office/drawing/2014/main" id="{1A3011E0-5A21-4DDB-98FA-B2E17F0B51A9}"/>
              </a:ext>
            </a:extLst>
          </p:cNvPr>
          <p:cNvSpPr/>
          <p:nvPr/>
        </p:nvSpPr>
        <p:spPr>
          <a:xfrm>
            <a:off x="6990129" y="908720"/>
            <a:ext cx="1455655" cy="307777"/>
          </a:xfrm>
          <a:prstGeom prst="rect">
            <a:avLst/>
          </a:prstGeom>
        </p:spPr>
        <p:txBody>
          <a:bodyPr wrap="none">
            <a:spAutoFit/>
          </a:bodyPr>
          <a:lstStyle/>
          <a:p>
            <a:r>
              <a:rPr lang="en-US" sz="1400" b="1" dirty="0"/>
              <a:t>Data partitioning</a:t>
            </a:r>
          </a:p>
        </p:txBody>
      </p:sp>
      <p:sp>
        <p:nvSpPr>
          <p:cNvPr id="24" name="TextBox 23">
            <a:extLst>
              <a:ext uri="{FF2B5EF4-FFF2-40B4-BE49-F238E27FC236}">
                <a16:creationId xmlns:a16="http://schemas.microsoft.com/office/drawing/2014/main" id="{8049D76A-6B02-A54B-A2F8-FAD839C77222}"/>
              </a:ext>
            </a:extLst>
          </p:cNvPr>
          <p:cNvSpPr txBox="1">
            <a:spLocks noChangeArrowheads="1"/>
          </p:cNvSpPr>
          <p:nvPr/>
        </p:nvSpPr>
        <p:spPr bwMode="auto">
          <a:xfrm>
            <a:off x="152400" y="6381328"/>
            <a:ext cx="8092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Huang+, "Analysis and Modeling of Collaborative Execution Strategies for Heterogeneous CPU-FPGA Architectures," ICPE 2019</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mc:AlternateContent xmlns:mc="http://schemas.openxmlformats.org/markup-compatibility/2006" xmlns:a14="http://schemas.microsoft.com/office/drawing/2010/main">
        <mc:Choice Requires="a14">
          <p:sp>
            <p:nvSpPr>
              <p:cNvPr id="27" name="Content Placeholder 2">
                <a:extLst>
                  <a:ext uri="{FF2B5EF4-FFF2-40B4-BE49-F238E27FC236}">
                    <a16:creationId xmlns:a16="http://schemas.microsoft.com/office/drawing/2014/main" id="{9C1E4651-9DD6-0C4E-BAB0-2389D14B1A4D}"/>
                  </a:ext>
                </a:extLst>
              </p:cNvPr>
              <p:cNvSpPr>
                <a:spLocks noGrp="1"/>
              </p:cNvSpPr>
              <p:nvPr>
                <p:ph idx="1"/>
              </p:nvPr>
            </p:nvSpPr>
            <p:spPr>
              <a:xfrm>
                <a:off x="205365" y="908720"/>
                <a:ext cx="5986019" cy="1728438"/>
              </a:xfrm>
            </p:spPr>
            <p:txBody>
              <a:bodyPr>
                <a:normAutofit lnSpcReduction="10000"/>
              </a:bodyPr>
              <a:lstStyle/>
              <a:p>
                <a:pPr>
                  <a:lnSpc>
                    <a:spcPct val="100000"/>
                  </a:lnSpc>
                  <a:spcBef>
                    <a:spcPts val="0"/>
                  </a:spcBef>
                </a:pPr>
                <a14:m>
                  <m:oMath xmlns:m="http://schemas.openxmlformats.org/officeDocument/2006/math">
                    <m:r>
                      <a:rPr lang="en-US" sz="1600" b="0" i="1" smtClean="0">
                        <a:latin typeface="Cambria Math" panose="02040503050406030204" pitchFamily="18" charset="0"/>
                      </a:rPr>
                      <m:t>𝑁</m:t>
                    </m:r>
                  </m:oMath>
                </a14:m>
                <a:r>
                  <a:rPr lang="en-US" sz="1600" dirty="0"/>
                  <a:t>: Number of data parallel tasks in the application</a:t>
                </a:r>
              </a:p>
              <a:p>
                <a:pPr>
                  <a:lnSpc>
                    <a:spcPct val="100000"/>
                  </a:lnSpc>
                  <a:spcBef>
                    <a:spcPts val="0"/>
                  </a:spcBef>
                </a:pPr>
                <a14:m>
                  <m:oMath xmlns:m="http://schemas.openxmlformats.org/officeDocument/2006/math">
                    <m:sSub>
                      <m:sSubPr>
                        <m:ctrlPr>
                          <a:rPr lang="en-US" sz="1600" i="1" smtClean="0">
                            <a:latin typeface="Cambria Math" panose="02040503050406030204" pitchFamily="18" charset="0"/>
                          </a:rPr>
                        </m:ctrlPr>
                      </m:sSubPr>
                      <m:e>
                        <m:r>
                          <a:rPr lang="en-US" sz="1600" b="0" i="1" smtClean="0">
                            <a:latin typeface="Cambria Math" panose="02040503050406030204" pitchFamily="18" charset="0"/>
                          </a:rPr>
                          <m:t>𝑡</m:t>
                        </m:r>
                      </m:e>
                      <m:sub>
                        <m:r>
                          <a:rPr lang="en-US" sz="1600" b="0" i="1" smtClean="0">
                            <a:latin typeface="Cambria Math" panose="02040503050406030204" pitchFamily="18" charset="0"/>
                          </a:rPr>
                          <m:t>𝑖</m:t>
                        </m:r>
                        <m:r>
                          <a:rPr lang="en-US" sz="1600" b="0" i="1" smtClean="0">
                            <a:latin typeface="Cambria Math" panose="02040503050406030204" pitchFamily="18" charset="0"/>
                          </a:rPr>
                          <m:t>, </m:t>
                        </m:r>
                        <m:r>
                          <a:rPr lang="es-ES" sz="1600" b="0" i="1" smtClean="0">
                            <a:latin typeface="Cambria Math" panose="02040503050406030204" pitchFamily="18" charset="0"/>
                          </a:rPr>
                          <m:t>𝐷</m:t>
                        </m:r>
                        <m:r>
                          <a:rPr lang="es-ES" sz="1600" b="0" i="1" smtClean="0">
                            <a:latin typeface="Cambria Math" panose="02040503050406030204" pitchFamily="18" charset="0"/>
                          </a:rPr>
                          <m:t>1</m:t>
                        </m:r>
                      </m:sub>
                    </m:sSub>
                  </m:oMath>
                </a14:m>
                <a:r>
                  <a:rPr lang="en-US" sz="1600" dirty="0"/>
                  <a:t>: Execution time of sub-task </a:t>
                </a:r>
                <a14:m>
                  <m:oMath xmlns:m="http://schemas.openxmlformats.org/officeDocument/2006/math">
                    <m:r>
                      <a:rPr lang="en-US" sz="1600" b="0" i="1" smtClean="0">
                        <a:latin typeface="Cambria Math" panose="02040503050406030204" pitchFamily="18" charset="0"/>
                      </a:rPr>
                      <m:t>𝑖</m:t>
                    </m:r>
                  </m:oMath>
                </a14:m>
                <a:r>
                  <a:rPr lang="en-US" sz="1600" dirty="0"/>
                  <a:t> by a Device 1 worker</a:t>
                </a:r>
              </a:p>
              <a:p>
                <a:pPr>
                  <a:lnSpc>
                    <a:spcPct val="100000"/>
                  </a:lnSpc>
                  <a:spcBef>
                    <a:spcPts val="0"/>
                  </a:spcBef>
                </a:pP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𝑡</m:t>
                        </m:r>
                      </m:e>
                      <m:sub>
                        <m:r>
                          <a:rPr lang="en-US" sz="1600" i="1">
                            <a:latin typeface="Cambria Math" panose="02040503050406030204" pitchFamily="18" charset="0"/>
                          </a:rPr>
                          <m:t>𝑖</m:t>
                        </m:r>
                        <m:r>
                          <a:rPr lang="en-US" sz="1600" i="1">
                            <a:latin typeface="Cambria Math" panose="02040503050406030204" pitchFamily="18" charset="0"/>
                          </a:rPr>
                          <m:t>, </m:t>
                        </m:r>
                        <m:r>
                          <a:rPr lang="es-ES" sz="1600" b="0" i="1" smtClean="0">
                            <a:latin typeface="Cambria Math" panose="02040503050406030204" pitchFamily="18" charset="0"/>
                          </a:rPr>
                          <m:t>𝐷</m:t>
                        </m:r>
                        <m:r>
                          <a:rPr lang="es-ES" sz="1600" b="0" i="1" smtClean="0">
                            <a:latin typeface="Cambria Math" panose="02040503050406030204" pitchFamily="18" charset="0"/>
                          </a:rPr>
                          <m:t>2</m:t>
                        </m:r>
                      </m:sub>
                    </m:sSub>
                  </m:oMath>
                </a14:m>
                <a:r>
                  <a:rPr lang="en-US" sz="1600" dirty="0"/>
                  <a:t>: Execution time of sub-task </a:t>
                </a:r>
                <a14:m>
                  <m:oMath xmlns:m="http://schemas.openxmlformats.org/officeDocument/2006/math">
                    <m:r>
                      <a:rPr lang="en-US" sz="1600" i="1">
                        <a:latin typeface="Cambria Math" panose="02040503050406030204" pitchFamily="18" charset="0"/>
                      </a:rPr>
                      <m:t>𝑖</m:t>
                    </m:r>
                  </m:oMath>
                </a14:m>
                <a:r>
                  <a:rPr lang="en-US" sz="1600" dirty="0"/>
                  <a:t> by a Device 2 worker</a:t>
                </a:r>
              </a:p>
              <a:p>
                <a:pPr>
                  <a:lnSpc>
                    <a:spcPct val="100000"/>
                  </a:lnSpc>
                  <a:spcBef>
                    <a:spcPts val="0"/>
                  </a:spcBef>
                </a:pPr>
                <a14:m>
                  <m:oMath xmlns:m="http://schemas.openxmlformats.org/officeDocument/2006/math">
                    <m:sSub>
                      <m:sSubPr>
                        <m:ctrlPr>
                          <a:rPr lang="en-US" sz="1600" i="1">
                            <a:latin typeface="Cambria Math" panose="02040503050406030204" pitchFamily="18" charset="0"/>
                          </a:rPr>
                        </m:ctrlPr>
                      </m:sSubPr>
                      <m:e>
                        <m:r>
                          <a:rPr lang="en-US" sz="1600" b="0" i="1" smtClean="0">
                            <a:latin typeface="Cambria Math" panose="02040503050406030204" pitchFamily="18" charset="0"/>
                          </a:rPr>
                          <m:t>𝑤</m:t>
                        </m:r>
                      </m:e>
                      <m:sub>
                        <m:r>
                          <a:rPr lang="es-ES" sz="1600" b="0" i="1" smtClean="0">
                            <a:latin typeface="Cambria Math" panose="02040503050406030204" pitchFamily="18" charset="0"/>
                          </a:rPr>
                          <m:t>𝐷</m:t>
                        </m:r>
                        <m:r>
                          <a:rPr lang="es-ES" sz="1600" b="0" i="1" smtClean="0">
                            <a:latin typeface="Cambria Math" panose="02040503050406030204" pitchFamily="18" charset="0"/>
                          </a:rPr>
                          <m:t>1</m:t>
                        </m:r>
                      </m:sub>
                    </m:sSub>
                  </m:oMath>
                </a14:m>
                <a:r>
                  <a:rPr lang="en-US" sz="1600" dirty="0"/>
                  <a:t>: Number of available Device 1 workers</a:t>
                </a:r>
              </a:p>
              <a:p>
                <a:pPr>
                  <a:lnSpc>
                    <a:spcPct val="100000"/>
                  </a:lnSpc>
                  <a:spcBef>
                    <a:spcPts val="0"/>
                  </a:spcBef>
                </a:pP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𝑤</m:t>
                        </m:r>
                      </m:e>
                      <m:sub>
                        <m:r>
                          <a:rPr lang="es-ES" sz="1600" b="0" i="1" smtClean="0">
                            <a:latin typeface="Cambria Math" panose="02040503050406030204" pitchFamily="18" charset="0"/>
                          </a:rPr>
                          <m:t>𝐷</m:t>
                        </m:r>
                        <m:r>
                          <a:rPr lang="es-ES" sz="1600" b="0" i="1" smtClean="0">
                            <a:latin typeface="Cambria Math" panose="02040503050406030204" pitchFamily="18" charset="0"/>
                          </a:rPr>
                          <m:t>2</m:t>
                        </m:r>
                      </m:sub>
                    </m:sSub>
                  </m:oMath>
                </a14:m>
                <a:r>
                  <a:rPr lang="en-US" sz="1600" dirty="0"/>
                  <a:t>: Number of available Device 2 workers</a:t>
                </a:r>
              </a:p>
              <a:p>
                <a:pPr>
                  <a:lnSpc>
                    <a:spcPct val="100000"/>
                  </a:lnSpc>
                  <a:spcBef>
                    <a:spcPts val="0"/>
                  </a:spcBef>
                </a:pPr>
                <a14:m>
                  <m:oMath xmlns:m="http://schemas.openxmlformats.org/officeDocument/2006/math">
                    <m:r>
                      <a:rPr lang="en-US" sz="1600" i="1">
                        <a:latin typeface="Cambria Math" panose="02040503050406030204" pitchFamily="18" charset="0"/>
                        <a:ea typeface="Cambria Math" panose="02040503050406030204" pitchFamily="18" charset="0"/>
                      </a:rPr>
                      <m:t>𝛽</m:t>
                    </m:r>
                  </m:oMath>
                </a14:m>
                <a:r>
                  <a:rPr lang="en-US" sz="1600" dirty="0"/>
                  <a:t>: Distribution and aggregation overhead factor</a:t>
                </a:r>
              </a:p>
              <a:p>
                <a:pPr>
                  <a:lnSpc>
                    <a:spcPct val="100000"/>
                  </a:lnSpc>
                  <a:spcBef>
                    <a:spcPts val="0"/>
                  </a:spcBef>
                </a:pPr>
                <a14:m>
                  <m:oMath xmlns:m="http://schemas.openxmlformats.org/officeDocument/2006/math">
                    <m:r>
                      <a:rPr lang="en-US" sz="1600" i="1" smtClean="0">
                        <a:solidFill>
                          <a:srgbClr val="C00000"/>
                        </a:solidFill>
                        <a:latin typeface="Cambria Math" panose="02040503050406030204" pitchFamily="18" charset="0"/>
                        <a:ea typeface="Cambria Math" panose="02040503050406030204" pitchFamily="18" charset="0"/>
                      </a:rPr>
                      <m:t>𝛼</m:t>
                    </m:r>
                  </m:oMath>
                </a14:m>
                <a:r>
                  <a:rPr lang="en-US" sz="1600" dirty="0">
                    <a:solidFill>
                      <a:srgbClr val="C00000"/>
                    </a:solidFill>
                  </a:rPr>
                  <a:t>: Fraction of data parallel tasks assigned to Device 1</a:t>
                </a:r>
              </a:p>
            </p:txBody>
          </p:sp>
        </mc:Choice>
        <mc:Fallback xmlns="">
          <p:sp>
            <p:nvSpPr>
              <p:cNvPr id="27" name="Content Placeholder 2">
                <a:extLst>
                  <a:ext uri="{FF2B5EF4-FFF2-40B4-BE49-F238E27FC236}">
                    <a16:creationId xmlns:a16="http://schemas.microsoft.com/office/drawing/2014/main" id="{9C1E4651-9DD6-0C4E-BAB0-2389D14B1A4D}"/>
                  </a:ext>
                </a:extLst>
              </p:cNvPr>
              <p:cNvSpPr>
                <a:spLocks noGrp="1" noRot="1" noChangeAspect="1" noMove="1" noResize="1" noEditPoints="1" noAdjustHandles="1" noChangeArrowheads="1" noChangeShapeType="1" noTextEdit="1"/>
              </p:cNvSpPr>
              <p:nvPr>
                <p:ph idx="1"/>
              </p:nvPr>
            </p:nvSpPr>
            <p:spPr>
              <a:xfrm>
                <a:off x="205365" y="908720"/>
                <a:ext cx="5986019" cy="1728438"/>
              </a:xfrm>
              <a:blipFill>
                <a:blip r:embed="rId4"/>
                <a:stretch>
                  <a:fillRect t="-2190"/>
                </a:stretch>
              </a:blipFill>
            </p:spPr>
            <p:txBody>
              <a:bodyPr/>
              <a:lstStyle/>
              <a:p>
                <a:r>
                  <a:rPr lang="en-US">
                    <a:noFill/>
                  </a:rPr>
                  <a:t> </a:t>
                </a:r>
              </a:p>
            </p:txBody>
          </p:sp>
        </mc:Fallback>
      </mc:AlternateContent>
      <p:sp>
        <p:nvSpPr>
          <p:cNvPr id="28" name="Rectangle 27">
            <a:extLst>
              <a:ext uri="{FF2B5EF4-FFF2-40B4-BE49-F238E27FC236}">
                <a16:creationId xmlns:a16="http://schemas.microsoft.com/office/drawing/2014/main" id="{991E5506-2BB9-F34B-9AF8-B2B379A06877}"/>
              </a:ext>
            </a:extLst>
          </p:cNvPr>
          <p:cNvSpPr/>
          <p:nvPr/>
        </p:nvSpPr>
        <p:spPr>
          <a:xfrm>
            <a:off x="4427984" y="3848101"/>
            <a:ext cx="929827" cy="2736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Arrow Connector 28">
            <a:extLst>
              <a:ext uri="{FF2B5EF4-FFF2-40B4-BE49-F238E27FC236}">
                <a16:creationId xmlns:a16="http://schemas.microsoft.com/office/drawing/2014/main" id="{184C005D-4A38-FD40-B7A7-CED17232C4BA}"/>
              </a:ext>
            </a:extLst>
          </p:cNvPr>
          <p:cNvCxnSpPr>
            <a:cxnSpLocks/>
            <a:endCxn id="28" idx="0"/>
          </p:cNvCxnSpPr>
          <p:nvPr/>
        </p:nvCxnSpPr>
        <p:spPr>
          <a:xfrm flipH="1">
            <a:off x="4892898" y="3581401"/>
            <a:ext cx="41052" cy="26670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0D560440-2CBD-AE4A-BD21-779DB73B89B5}"/>
              </a:ext>
            </a:extLst>
          </p:cNvPr>
          <p:cNvSpPr txBox="1"/>
          <p:nvPr/>
        </p:nvSpPr>
        <p:spPr>
          <a:xfrm>
            <a:off x="3810954" y="3140968"/>
            <a:ext cx="1836417" cy="461665"/>
          </a:xfrm>
          <a:prstGeom prst="rect">
            <a:avLst/>
          </a:prstGeom>
          <a:noFill/>
        </p:spPr>
        <p:txBody>
          <a:bodyPr wrap="square" rtlCol="0">
            <a:spAutoFit/>
          </a:bodyPr>
          <a:lstStyle/>
          <a:p>
            <a:r>
              <a:rPr lang="en-US" sz="1200" dirty="0">
                <a:solidFill>
                  <a:srgbClr val="C00000"/>
                </a:solidFill>
              </a:rPr>
              <a:t>Total D1 execution time (sequential execution)</a:t>
            </a:r>
          </a:p>
        </p:txBody>
      </p:sp>
      <p:sp>
        <p:nvSpPr>
          <p:cNvPr id="31" name="Rectangle 30">
            <a:extLst>
              <a:ext uri="{FF2B5EF4-FFF2-40B4-BE49-F238E27FC236}">
                <a16:creationId xmlns:a16="http://schemas.microsoft.com/office/drawing/2014/main" id="{A31CF1EB-C663-FB4E-BCD7-B5E239BAA601}"/>
              </a:ext>
            </a:extLst>
          </p:cNvPr>
          <p:cNvSpPr/>
          <p:nvPr/>
        </p:nvSpPr>
        <p:spPr>
          <a:xfrm>
            <a:off x="5458300" y="3848101"/>
            <a:ext cx="1458000" cy="2736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Arrow Connector 31">
            <a:extLst>
              <a:ext uri="{FF2B5EF4-FFF2-40B4-BE49-F238E27FC236}">
                <a16:creationId xmlns:a16="http://schemas.microsoft.com/office/drawing/2014/main" id="{7BEE17EB-67D1-A341-8112-20966C559F1C}"/>
              </a:ext>
            </a:extLst>
          </p:cNvPr>
          <p:cNvCxnSpPr>
            <a:cxnSpLocks/>
            <a:endCxn id="31" idx="0"/>
          </p:cNvCxnSpPr>
          <p:nvPr/>
        </p:nvCxnSpPr>
        <p:spPr>
          <a:xfrm>
            <a:off x="6142674" y="3581401"/>
            <a:ext cx="44626" cy="26670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DE144ECE-B8F8-1E45-9CF1-7C7EC5A1BFD6}"/>
              </a:ext>
            </a:extLst>
          </p:cNvPr>
          <p:cNvSpPr txBox="1"/>
          <p:nvPr/>
        </p:nvSpPr>
        <p:spPr>
          <a:xfrm>
            <a:off x="5615903" y="3140968"/>
            <a:ext cx="1836417" cy="461665"/>
          </a:xfrm>
          <a:prstGeom prst="rect">
            <a:avLst/>
          </a:prstGeom>
          <a:noFill/>
        </p:spPr>
        <p:txBody>
          <a:bodyPr wrap="square" rtlCol="0">
            <a:spAutoFit/>
          </a:bodyPr>
          <a:lstStyle/>
          <a:p>
            <a:r>
              <a:rPr lang="en-US" sz="1200" dirty="0">
                <a:solidFill>
                  <a:srgbClr val="C00000"/>
                </a:solidFill>
              </a:rPr>
              <a:t>Total D2 execution time (sequential execution)</a:t>
            </a:r>
          </a:p>
        </p:txBody>
      </p:sp>
      <p:sp>
        <p:nvSpPr>
          <p:cNvPr id="36" name="Slide Number Placeholder 2">
            <a:extLst>
              <a:ext uri="{FF2B5EF4-FFF2-40B4-BE49-F238E27FC236}">
                <a16:creationId xmlns:a16="http://schemas.microsoft.com/office/drawing/2014/main" id="{30F8C6D5-564F-8E46-8DC8-80D1CC1FC7FC}"/>
              </a:ext>
            </a:extLst>
          </p:cNvPr>
          <p:cNvSpPr>
            <a:spLocks noGrp="1"/>
          </p:cNvSpPr>
          <p:nvPr>
            <p:ph type="sldNum" sz="quarter" idx="11"/>
          </p:nvPr>
        </p:nvSpPr>
        <p:spPr>
          <a:xfrm>
            <a:off x="6553200" y="6243638"/>
            <a:ext cx="2133600" cy="457200"/>
          </a:xfrm>
        </p:spPr>
        <p:txBody>
          <a:bodyPr/>
          <a:lstStyle/>
          <a:p>
            <a:fld id="{11285301-7C64-3D4A-A11D-A303F06F8BE6}" type="slidenum">
              <a:rPr lang="en-US" altLang="en-US" smtClean="0"/>
              <a:pPr/>
              <a:t>32</a:t>
            </a:fld>
            <a:endParaRPr lang="en-US" altLang="en-US"/>
          </a:p>
        </p:txBody>
      </p:sp>
    </p:spTree>
    <p:extLst>
      <p:ext uri="{BB962C8B-B14F-4D97-AF65-F5344CB8AC3E}">
        <p14:creationId xmlns:p14="http://schemas.microsoft.com/office/powerpoint/2010/main" val="800251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animBg="1"/>
      <p:bldP spid="30" grpId="0"/>
      <p:bldP spid="31" grpId="0" animBg="1"/>
      <p:bldP spid="3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57C62-2DBB-4A70-9F6F-E33C89E74D6D}"/>
              </a:ext>
            </a:extLst>
          </p:cNvPr>
          <p:cNvSpPr>
            <a:spLocks noGrp="1"/>
          </p:cNvSpPr>
          <p:nvPr>
            <p:ph type="title"/>
          </p:nvPr>
        </p:nvSpPr>
        <p:spPr>
          <a:xfrm>
            <a:off x="228599" y="0"/>
            <a:ext cx="8725503" cy="908720"/>
          </a:xfrm>
        </p:spPr>
        <p:txBody>
          <a:bodyPr/>
          <a:lstStyle/>
          <a:p>
            <a:r>
              <a:rPr lang="en-US" dirty="0"/>
              <a:t>Analytical Model: Fine-Grained Task Part.</a:t>
            </a:r>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4E3AE8FD-125D-4312-A848-94A3DF343C79}"/>
                  </a:ext>
                </a:extLst>
              </p:cNvPr>
              <p:cNvSpPr txBox="1">
                <a:spLocks/>
              </p:cNvSpPr>
              <p:nvPr/>
            </p:nvSpPr>
            <p:spPr>
              <a:xfrm>
                <a:off x="344868" y="3607340"/>
                <a:ext cx="8399082" cy="26852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b="1" dirty="0"/>
                  <a:t>Fine-grained task partitioning</a:t>
                </a:r>
                <a:endParaRPr lang="en-US" sz="1800" dirty="0"/>
              </a:p>
              <a:p>
                <a:pPr marL="0" indent="0">
                  <a:lnSpc>
                    <a:spcPct val="100000"/>
                  </a:lnSpc>
                  <a:spcBef>
                    <a:spcPts val="0"/>
                  </a:spcBef>
                  <a:buNone/>
                </a:pPr>
                <a:endParaRPr lang="en-US" sz="1600" dirty="0"/>
              </a:p>
              <a:p>
                <a:pPr marL="0" indent="0">
                  <a:lnSpc>
                    <a:spcPct val="100000"/>
                  </a:lnSpc>
                  <a:spcBef>
                    <a:spcPts val="0"/>
                  </a:spcBef>
                  <a:buNone/>
                </a:pPr>
                <a:r>
                  <a:rPr lang="en-US" sz="1600" dirty="0"/>
                  <a:t>The total execution time is</a:t>
                </a:r>
              </a:p>
              <a:p>
                <a:pPr marL="0" indent="0">
                  <a:lnSpc>
                    <a:spcPct val="100000"/>
                  </a:lnSpc>
                  <a:spcBef>
                    <a:spcPts val="0"/>
                  </a:spcBef>
                  <a:buNone/>
                </a:pPr>
                <a:endParaRPr lang="en-US" sz="1600" dirty="0"/>
              </a:p>
              <a:p>
                <a:pPr marL="0" indent="0" algn="ctr">
                  <a:lnSpc>
                    <a:spcPct val="100000"/>
                  </a:lnSpc>
                  <a:spcBef>
                    <a:spcPts val="0"/>
                  </a:spcBef>
                  <a:buNone/>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r>
                            <a:rPr lang="en-US" sz="1600" b="0" i="1" smtClean="0">
                              <a:latin typeface="Cambria Math" panose="02040503050406030204" pitchFamily="18" charset="0"/>
                            </a:rPr>
                            <m:t>𝑡</m:t>
                          </m:r>
                        </m:e>
                        <m:sub>
                          <m:r>
                            <m:rPr>
                              <m:nor/>
                            </m:rPr>
                            <a:rPr lang="en-US" sz="1600" b="0" i="0" smtClean="0">
                              <a:latin typeface="Cambria Math" panose="02040503050406030204" pitchFamily="18" charset="0"/>
                            </a:rPr>
                            <m:t>task</m:t>
                          </m:r>
                          <m:r>
                            <m:rPr>
                              <m:nor/>
                            </m:rPr>
                            <a:rPr lang="en-US" sz="1600" b="0" i="0" smtClean="0">
                              <a:latin typeface="Cambria Math" panose="02040503050406030204" pitchFamily="18" charset="0"/>
                            </a:rPr>
                            <m:t>, </m:t>
                          </m:r>
                          <m:r>
                            <m:rPr>
                              <m:nor/>
                            </m:rPr>
                            <a:rPr lang="en-US" sz="1600" b="0" i="0" smtClean="0">
                              <a:latin typeface="Cambria Math" panose="02040503050406030204" pitchFamily="18" charset="0"/>
                            </a:rPr>
                            <m:t>total</m:t>
                          </m:r>
                        </m:sub>
                      </m:sSub>
                      <m:r>
                        <a:rPr lang="en-US" sz="1600" b="0" i="1" smtClean="0">
                          <a:latin typeface="Cambria Math" panose="02040503050406030204" pitchFamily="18" charset="0"/>
                        </a:rPr>
                        <m:t>=</m:t>
                      </m:r>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ea typeface="Cambria Math" panose="02040503050406030204" pitchFamily="18" charset="0"/>
                            </a:rPr>
                            <m:t>𝛽</m:t>
                          </m:r>
                        </m:e>
                        <m:sub>
                          <m:r>
                            <m:rPr>
                              <m:nor/>
                            </m:rPr>
                            <a:rPr lang="en-US" sz="1600" b="0" i="0" smtClean="0">
                              <a:latin typeface="Cambria Math" panose="02040503050406030204" pitchFamily="18" charset="0"/>
                            </a:rPr>
                            <m:t>task</m:t>
                          </m:r>
                        </m:sub>
                      </m:sSub>
                      <m:r>
                        <a:rPr lang="en-US" sz="1600" b="0" i="1" smtClean="0">
                          <a:latin typeface="Cambria Math" panose="02040503050406030204" pitchFamily="18" charset="0"/>
                        </a:rPr>
                        <m:t>𝑁</m:t>
                      </m:r>
                      <m:r>
                        <a:rPr lang="en-US" sz="1600" b="0" i="1" smtClean="0">
                          <a:latin typeface="Cambria Math" panose="02040503050406030204" pitchFamily="18" charset="0"/>
                          <a:ea typeface="Cambria Math" panose="02040503050406030204" pitchFamily="18" charset="0"/>
                        </a:rPr>
                        <m:t>∙</m:t>
                      </m:r>
                      <m:r>
                        <m:rPr>
                          <m:sty m:val="p"/>
                        </m:rPr>
                        <a:rPr lang="en-US" sz="1600" b="0" i="0" smtClean="0">
                          <a:solidFill>
                            <a:srgbClr val="0070C0"/>
                          </a:solidFill>
                          <a:latin typeface="Cambria Math" panose="02040503050406030204" pitchFamily="18" charset="0"/>
                          <a:ea typeface="Cambria Math" panose="02040503050406030204" pitchFamily="18" charset="0"/>
                        </a:rPr>
                        <m:t>max</m:t>
                      </m:r>
                      <m:r>
                        <a:rPr lang="en-US" sz="1600" b="0" i="1" smtClean="0">
                          <a:latin typeface="Cambria Math" panose="02040503050406030204" pitchFamily="18" charset="0"/>
                          <a:ea typeface="Cambria Math" panose="02040503050406030204" pitchFamily="18" charset="0"/>
                        </a:rPr>
                        <m:t>⁡</m:t>
                      </m:r>
                      <m:d>
                        <m:dPr>
                          <m:ctrlPr>
                            <a:rPr lang="en-US" sz="1600" b="0" i="1" smtClean="0">
                              <a:latin typeface="Cambria Math" panose="02040503050406030204" pitchFamily="18" charset="0"/>
                              <a:ea typeface="Cambria Math" panose="02040503050406030204" pitchFamily="18" charset="0"/>
                            </a:rPr>
                          </m:ctrlPr>
                        </m:dPr>
                        <m:e>
                          <m:f>
                            <m:fPr>
                              <m:ctrlPr>
                                <a:rPr lang="en-US" sz="1600" b="0" i="1" smtClean="0">
                                  <a:latin typeface="Cambria Math" panose="02040503050406030204" pitchFamily="18" charset="0"/>
                                  <a:ea typeface="Cambria Math" panose="02040503050406030204" pitchFamily="18" charset="0"/>
                                </a:rPr>
                              </m:ctrlPr>
                            </m:fPr>
                            <m:num>
                              <m:nary>
                                <m:naryPr>
                                  <m:chr m:val="∑"/>
                                  <m:supHide m:val="on"/>
                                  <m:ctrlPr>
                                    <a:rPr lang="en-US" sz="1600" b="0" i="1" smtClean="0">
                                      <a:latin typeface="Cambria Math" panose="02040503050406030204" pitchFamily="18" charset="0"/>
                                      <a:ea typeface="Cambria Math" panose="02040503050406030204" pitchFamily="18" charset="0"/>
                                    </a:rPr>
                                  </m:ctrlPr>
                                </m:naryPr>
                                <m:sub>
                                  <m:r>
                                    <m:rPr>
                                      <m:brk m:alnAt="7"/>
                                    </m:rPr>
                                    <a:rPr lang="en-US" sz="1600" b="0" i="1" smtClean="0">
                                      <a:latin typeface="Cambria Math" panose="02040503050406030204" pitchFamily="18" charset="0"/>
                                      <a:ea typeface="Cambria Math" panose="02040503050406030204" pitchFamily="18" charset="0"/>
                                    </a:rPr>
                                    <m:t>𝑖</m:t>
                                  </m:r>
                                  <m:r>
                                    <a:rPr lang="en-US" sz="1600" b="0" i="1" smtClean="0">
                                      <a:latin typeface="Cambria Math" panose="02040503050406030204" pitchFamily="18" charset="0"/>
                                      <a:ea typeface="Cambria Math" panose="02040503050406030204" pitchFamily="18" charset="0"/>
                                    </a:rPr>
                                    <m:t>∈</m:t>
                                  </m:r>
                                  <m:sSub>
                                    <m:sSubPr>
                                      <m:ctrlPr>
                                        <a:rPr lang="en-US" sz="1600" b="0" i="1" smtClean="0">
                                          <a:latin typeface="Cambria Math" panose="02040503050406030204" pitchFamily="18" charset="0"/>
                                          <a:ea typeface="Cambria Math" panose="02040503050406030204" pitchFamily="18" charset="0"/>
                                        </a:rPr>
                                      </m:ctrlPr>
                                    </m:sSubPr>
                                    <m:e>
                                      <m:r>
                                        <a:rPr lang="en-US" sz="1600" b="0" i="1" smtClean="0">
                                          <a:latin typeface="Cambria Math" panose="02040503050406030204" pitchFamily="18" charset="0"/>
                                          <a:ea typeface="Cambria Math" panose="02040503050406030204" pitchFamily="18" charset="0"/>
                                        </a:rPr>
                                        <m:t>𝑆</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1</m:t>
                                      </m:r>
                                    </m:sub>
                                  </m:sSub>
                                </m:sub>
                                <m:sup/>
                                <m:e>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𝑡</m:t>
                                      </m:r>
                                    </m:e>
                                    <m:sub>
                                      <m:r>
                                        <a:rPr lang="en-US" sz="1600" i="1">
                                          <a:latin typeface="Cambria Math" panose="02040503050406030204" pitchFamily="18" charset="0"/>
                                          <a:ea typeface="Cambria Math" panose="02040503050406030204" pitchFamily="18" charset="0"/>
                                        </a:rPr>
                                        <m:t>𝑖</m:t>
                                      </m:r>
                                      <m:r>
                                        <a:rPr lang="en-US" sz="1600" i="1">
                                          <a:latin typeface="Cambria Math" panose="02040503050406030204" pitchFamily="18" charset="0"/>
                                          <a:ea typeface="Cambria Math" panose="02040503050406030204" pitchFamily="18" charset="0"/>
                                        </a:rPr>
                                        <m:t>,</m:t>
                                      </m:r>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1</m:t>
                                      </m:r>
                                    </m:sub>
                                  </m:sSub>
                                </m:e>
                              </m:nary>
                            </m:num>
                            <m:den>
                              <m:sSub>
                                <m:sSubPr>
                                  <m:ctrlPr>
                                    <a:rPr lang="en-US" sz="1600" b="0" i="1" smtClean="0">
                                      <a:latin typeface="Cambria Math" panose="02040503050406030204" pitchFamily="18" charset="0"/>
                                      <a:ea typeface="Cambria Math" panose="02040503050406030204" pitchFamily="18" charset="0"/>
                                    </a:rPr>
                                  </m:ctrlPr>
                                </m:sSubPr>
                                <m:e>
                                  <m:r>
                                    <a:rPr lang="en-US" sz="1600" b="0" i="1" smtClean="0">
                                      <a:latin typeface="Cambria Math" panose="02040503050406030204" pitchFamily="18" charset="0"/>
                                      <a:ea typeface="Cambria Math" panose="02040503050406030204" pitchFamily="18" charset="0"/>
                                    </a:rPr>
                                    <m:t>𝑤</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1</m:t>
                                  </m:r>
                                </m:sub>
                              </m:sSub>
                            </m:den>
                          </m:f>
                          <m:r>
                            <a:rPr lang="en-US" sz="1600" b="0" i="1" smtClean="0">
                              <a:solidFill>
                                <a:srgbClr val="0070C0"/>
                              </a:solidFill>
                              <a:latin typeface="Cambria Math" panose="02040503050406030204" pitchFamily="18" charset="0"/>
                              <a:ea typeface="Cambria Math" panose="02040503050406030204" pitchFamily="18" charset="0"/>
                            </a:rPr>
                            <m:t>,</m:t>
                          </m:r>
                          <m:f>
                            <m:fPr>
                              <m:ctrlPr>
                                <a:rPr lang="en-US" sz="1600" b="0" i="1" smtClean="0">
                                  <a:latin typeface="Cambria Math" panose="02040503050406030204" pitchFamily="18" charset="0"/>
                                  <a:ea typeface="Cambria Math" panose="02040503050406030204" pitchFamily="18" charset="0"/>
                                </a:rPr>
                              </m:ctrlPr>
                            </m:fPr>
                            <m:num>
                              <m:nary>
                                <m:naryPr>
                                  <m:chr m:val="∑"/>
                                  <m:supHide m:val="on"/>
                                  <m:ctrlPr>
                                    <a:rPr lang="en-US" sz="1600" i="1">
                                      <a:latin typeface="Cambria Math" panose="02040503050406030204" pitchFamily="18" charset="0"/>
                                      <a:ea typeface="Cambria Math" panose="02040503050406030204" pitchFamily="18" charset="0"/>
                                    </a:rPr>
                                  </m:ctrlPr>
                                </m:naryPr>
                                <m:sub>
                                  <m:r>
                                    <m:rPr>
                                      <m:brk m:alnAt="7"/>
                                    </m:rPr>
                                    <a:rPr lang="en-US" sz="1600" i="1">
                                      <a:latin typeface="Cambria Math" panose="02040503050406030204" pitchFamily="18" charset="0"/>
                                      <a:ea typeface="Cambria Math" panose="02040503050406030204" pitchFamily="18" charset="0"/>
                                    </a:rPr>
                                    <m:t>𝑖</m:t>
                                  </m:r>
                                  <m:r>
                                    <a:rPr lang="en-US" sz="1600" i="1">
                                      <a:latin typeface="Cambria Math" panose="02040503050406030204" pitchFamily="18" charset="0"/>
                                      <a:ea typeface="Cambria Math" panose="02040503050406030204" pitchFamily="18" charset="0"/>
                                    </a:rPr>
                                    <m:t>∈</m:t>
                                  </m:r>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𝑆</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2</m:t>
                                      </m:r>
                                    </m:sub>
                                  </m:sSub>
                                </m:sub>
                                <m:sup/>
                                <m:e>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𝑡</m:t>
                                      </m:r>
                                    </m:e>
                                    <m:sub>
                                      <m:r>
                                        <a:rPr lang="en-US" sz="1600" i="1">
                                          <a:latin typeface="Cambria Math" panose="02040503050406030204" pitchFamily="18" charset="0"/>
                                          <a:ea typeface="Cambria Math" panose="02040503050406030204" pitchFamily="18" charset="0"/>
                                        </a:rPr>
                                        <m:t>𝑖</m:t>
                                      </m:r>
                                      <m:r>
                                        <a:rPr lang="en-US" sz="1600" i="1">
                                          <a:latin typeface="Cambria Math" panose="02040503050406030204" pitchFamily="18" charset="0"/>
                                          <a:ea typeface="Cambria Math" panose="02040503050406030204" pitchFamily="18" charset="0"/>
                                        </a:rPr>
                                        <m:t>,</m:t>
                                      </m:r>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2</m:t>
                                      </m:r>
                                    </m:sub>
                                  </m:sSub>
                                </m:e>
                              </m:nary>
                            </m:num>
                            <m:den>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𝑤</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2</m:t>
                                  </m:r>
                                </m:sub>
                              </m:sSub>
                            </m:den>
                          </m:f>
                        </m:e>
                      </m:d>
                    </m:oMath>
                  </m:oMathPara>
                </a14:m>
                <a:endParaRPr lang="en-US" sz="1600" dirty="0"/>
              </a:p>
              <a:p>
                <a:pPr marL="0" indent="0">
                  <a:lnSpc>
                    <a:spcPct val="100000"/>
                  </a:lnSpc>
                  <a:spcBef>
                    <a:spcPts val="0"/>
                  </a:spcBef>
                  <a:buNone/>
                </a:pPr>
                <a:endParaRPr lang="en-US" sz="1600" dirty="0"/>
              </a:p>
            </p:txBody>
          </p:sp>
        </mc:Choice>
        <mc:Fallback xmlns="">
          <p:sp>
            <p:nvSpPr>
              <p:cNvPr id="4" name="Content Placeholder 2">
                <a:extLst>
                  <a:ext uri="{FF2B5EF4-FFF2-40B4-BE49-F238E27FC236}">
                    <a16:creationId xmlns:a16="http://schemas.microsoft.com/office/drawing/2014/main" id="{4E3AE8FD-125D-4312-A848-94A3DF343C79}"/>
                  </a:ext>
                </a:extLst>
              </p:cNvPr>
              <p:cNvSpPr txBox="1">
                <a:spLocks noRot="1" noChangeAspect="1" noMove="1" noResize="1" noEditPoints="1" noAdjustHandles="1" noChangeArrowheads="1" noChangeShapeType="1" noTextEdit="1"/>
              </p:cNvSpPr>
              <p:nvPr/>
            </p:nvSpPr>
            <p:spPr>
              <a:xfrm>
                <a:off x="344868" y="3607340"/>
                <a:ext cx="8399082" cy="2685236"/>
              </a:xfrm>
              <a:prstGeom prst="rect">
                <a:avLst/>
              </a:prstGeom>
              <a:blipFill>
                <a:blip r:embed="rId3"/>
                <a:stretch>
                  <a:fillRect l="-604" t="-1415"/>
                </a:stretch>
              </a:blipFill>
            </p:spPr>
            <p:txBody>
              <a:bodyPr/>
              <a:lstStyle/>
              <a:p>
                <a:r>
                  <a:rPr lang="en-US">
                    <a:noFill/>
                  </a:rPr>
                  <a:t> </a:t>
                </a:r>
              </a:p>
            </p:txBody>
          </p:sp>
        </mc:Fallback>
      </mc:AlternateContent>
      <p:sp>
        <p:nvSpPr>
          <p:cNvPr id="8" name="Rectangle 275">
            <a:extLst>
              <a:ext uri="{FF2B5EF4-FFF2-40B4-BE49-F238E27FC236}">
                <a16:creationId xmlns:a16="http://schemas.microsoft.com/office/drawing/2014/main" id="{0BD1CE74-C2B5-438E-A3F9-FA1A0A9758F2}"/>
              </a:ext>
            </a:extLst>
          </p:cNvPr>
          <p:cNvSpPr/>
          <p:nvPr/>
        </p:nvSpPr>
        <p:spPr>
          <a:xfrm>
            <a:off x="6929496" y="1627822"/>
            <a:ext cx="162201" cy="243311"/>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cxnSp>
        <p:nvCxnSpPr>
          <p:cNvPr id="9" name="Straight Connector 276">
            <a:extLst>
              <a:ext uri="{FF2B5EF4-FFF2-40B4-BE49-F238E27FC236}">
                <a16:creationId xmlns:a16="http://schemas.microsoft.com/office/drawing/2014/main" id="{89DB909A-5640-470E-8ECE-9CED7EF37415}"/>
              </a:ext>
            </a:extLst>
          </p:cNvPr>
          <p:cNvCxnSpPr/>
          <p:nvPr/>
        </p:nvCxnSpPr>
        <p:spPr>
          <a:xfrm>
            <a:off x="7510511" y="1228535"/>
            <a:ext cx="0" cy="2986994"/>
          </a:xfrm>
          <a:prstGeom prst="line">
            <a:avLst/>
          </a:prstGeom>
          <a:ln w="28575" cmpd="sng">
            <a:prstDash val="dash"/>
          </a:ln>
        </p:spPr>
        <p:style>
          <a:lnRef idx="1">
            <a:schemeClr val="dk1"/>
          </a:lnRef>
          <a:fillRef idx="0">
            <a:schemeClr val="dk1"/>
          </a:fillRef>
          <a:effectRef idx="0">
            <a:schemeClr val="dk1"/>
          </a:effectRef>
          <a:fontRef idx="minor">
            <a:schemeClr val="tx1"/>
          </a:fontRef>
        </p:style>
      </p:cxnSp>
      <p:sp>
        <p:nvSpPr>
          <p:cNvPr id="10" name="Rectangle 277">
            <a:extLst>
              <a:ext uri="{FF2B5EF4-FFF2-40B4-BE49-F238E27FC236}">
                <a16:creationId xmlns:a16="http://schemas.microsoft.com/office/drawing/2014/main" id="{04BF395D-BF89-487D-9EEF-F78874FD4E58}"/>
              </a:ext>
            </a:extLst>
          </p:cNvPr>
          <p:cNvSpPr/>
          <p:nvPr/>
        </p:nvSpPr>
        <p:spPr>
          <a:xfrm>
            <a:off x="7640476" y="1976905"/>
            <a:ext cx="162204" cy="486623"/>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11" name="Rectangle 278">
            <a:extLst>
              <a:ext uri="{FF2B5EF4-FFF2-40B4-BE49-F238E27FC236}">
                <a16:creationId xmlns:a16="http://schemas.microsoft.com/office/drawing/2014/main" id="{4FE2D5EE-8F7C-4405-AAE8-EBDC08BD8C61}"/>
              </a:ext>
            </a:extLst>
          </p:cNvPr>
          <p:cNvSpPr/>
          <p:nvPr/>
        </p:nvSpPr>
        <p:spPr>
          <a:xfrm>
            <a:off x="7918328" y="1975505"/>
            <a:ext cx="162204" cy="486623"/>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12" name="Rectangle 279">
            <a:extLst>
              <a:ext uri="{FF2B5EF4-FFF2-40B4-BE49-F238E27FC236}">
                <a16:creationId xmlns:a16="http://schemas.microsoft.com/office/drawing/2014/main" id="{A35B6A90-9BE5-4906-AA7C-97E35EC0C2A3}"/>
              </a:ext>
            </a:extLst>
          </p:cNvPr>
          <p:cNvSpPr/>
          <p:nvPr/>
        </p:nvSpPr>
        <p:spPr>
          <a:xfrm>
            <a:off x="8196181" y="2364330"/>
            <a:ext cx="162204" cy="486623"/>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13" name="Rectangle 280">
            <a:extLst>
              <a:ext uri="{FF2B5EF4-FFF2-40B4-BE49-F238E27FC236}">
                <a16:creationId xmlns:a16="http://schemas.microsoft.com/office/drawing/2014/main" id="{CEBA4ABB-A987-4C58-8FBF-623310201E40}"/>
              </a:ext>
            </a:extLst>
          </p:cNvPr>
          <p:cNvSpPr/>
          <p:nvPr/>
        </p:nvSpPr>
        <p:spPr>
          <a:xfrm>
            <a:off x="8474032" y="2364330"/>
            <a:ext cx="162204" cy="486623"/>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14" name="Rectangle 281">
            <a:extLst>
              <a:ext uri="{FF2B5EF4-FFF2-40B4-BE49-F238E27FC236}">
                <a16:creationId xmlns:a16="http://schemas.microsoft.com/office/drawing/2014/main" id="{5251149E-2B67-459E-9854-1AC9DBD217C1}"/>
              </a:ext>
            </a:extLst>
          </p:cNvPr>
          <p:cNvSpPr/>
          <p:nvPr/>
        </p:nvSpPr>
        <p:spPr>
          <a:xfrm>
            <a:off x="7195229" y="1630101"/>
            <a:ext cx="162201" cy="243311"/>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cxnSp>
        <p:nvCxnSpPr>
          <p:cNvPr id="15" name="Straight Connector 282">
            <a:extLst>
              <a:ext uri="{FF2B5EF4-FFF2-40B4-BE49-F238E27FC236}">
                <a16:creationId xmlns:a16="http://schemas.microsoft.com/office/drawing/2014/main" id="{11052F3C-A771-467D-8E7A-9FC6B4196DE6}"/>
              </a:ext>
            </a:extLst>
          </p:cNvPr>
          <p:cNvCxnSpPr>
            <a:stCxn id="8" idx="2"/>
            <a:endCxn id="10" idx="0"/>
          </p:cNvCxnSpPr>
          <p:nvPr/>
        </p:nvCxnSpPr>
        <p:spPr>
          <a:xfrm>
            <a:off x="7010596" y="1871133"/>
            <a:ext cx="710982" cy="105772"/>
          </a:xfrm>
          <a:prstGeom prst="line">
            <a:avLst/>
          </a:prstGeom>
          <a:ln w="15875" cmpd="sng">
            <a:solidFill>
              <a:schemeClr val="accent2"/>
            </a:solidFill>
            <a:prstDash val="dash"/>
          </a:ln>
        </p:spPr>
        <p:style>
          <a:lnRef idx="1">
            <a:schemeClr val="dk1"/>
          </a:lnRef>
          <a:fillRef idx="0">
            <a:schemeClr val="dk1"/>
          </a:fillRef>
          <a:effectRef idx="0">
            <a:schemeClr val="dk1"/>
          </a:effectRef>
          <a:fontRef idx="minor">
            <a:schemeClr val="tx1"/>
          </a:fontRef>
        </p:style>
      </p:cxnSp>
      <p:cxnSp>
        <p:nvCxnSpPr>
          <p:cNvPr id="16" name="Straight Connector 283">
            <a:extLst>
              <a:ext uri="{FF2B5EF4-FFF2-40B4-BE49-F238E27FC236}">
                <a16:creationId xmlns:a16="http://schemas.microsoft.com/office/drawing/2014/main" id="{45D83E10-19AB-4AAE-9ECF-9779C6E0F8A3}"/>
              </a:ext>
            </a:extLst>
          </p:cNvPr>
          <p:cNvCxnSpPr>
            <a:stCxn id="14" idx="2"/>
            <a:endCxn id="11" idx="0"/>
          </p:cNvCxnSpPr>
          <p:nvPr/>
        </p:nvCxnSpPr>
        <p:spPr>
          <a:xfrm>
            <a:off x="7276329" y="1873412"/>
            <a:ext cx="723101" cy="102093"/>
          </a:xfrm>
          <a:prstGeom prst="line">
            <a:avLst/>
          </a:prstGeom>
          <a:ln w="15875" cmpd="sng">
            <a:solidFill>
              <a:schemeClr val="accent2"/>
            </a:solidFill>
            <a:prstDash val="dash"/>
          </a:ln>
        </p:spPr>
        <p:style>
          <a:lnRef idx="1">
            <a:schemeClr val="dk1"/>
          </a:lnRef>
          <a:fillRef idx="0">
            <a:schemeClr val="dk1"/>
          </a:fillRef>
          <a:effectRef idx="0">
            <a:schemeClr val="dk1"/>
          </a:effectRef>
          <a:fontRef idx="minor">
            <a:schemeClr val="tx1"/>
          </a:fontRef>
        </p:style>
      </p:cxnSp>
      <p:sp>
        <p:nvSpPr>
          <p:cNvPr id="17" name="Rectangle 284">
            <a:extLst>
              <a:ext uri="{FF2B5EF4-FFF2-40B4-BE49-F238E27FC236}">
                <a16:creationId xmlns:a16="http://schemas.microsoft.com/office/drawing/2014/main" id="{E1B5C1F3-9A81-41D9-B86D-CBA7A041EE5A}"/>
              </a:ext>
            </a:extLst>
          </p:cNvPr>
          <p:cNvSpPr/>
          <p:nvPr/>
        </p:nvSpPr>
        <p:spPr>
          <a:xfrm>
            <a:off x="6929496" y="1921972"/>
            <a:ext cx="162201" cy="243311"/>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18" name="Rectangle 285">
            <a:extLst>
              <a:ext uri="{FF2B5EF4-FFF2-40B4-BE49-F238E27FC236}">
                <a16:creationId xmlns:a16="http://schemas.microsoft.com/office/drawing/2014/main" id="{639A9CE4-3E3A-4B56-A690-B8825A0043FF}"/>
              </a:ext>
            </a:extLst>
          </p:cNvPr>
          <p:cNvSpPr/>
          <p:nvPr/>
        </p:nvSpPr>
        <p:spPr>
          <a:xfrm>
            <a:off x="7195229" y="1924251"/>
            <a:ext cx="162201" cy="243311"/>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cxnSp>
        <p:nvCxnSpPr>
          <p:cNvPr id="19" name="Straight Connector 286">
            <a:extLst>
              <a:ext uri="{FF2B5EF4-FFF2-40B4-BE49-F238E27FC236}">
                <a16:creationId xmlns:a16="http://schemas.microsoft.com/office/drawing/2014/main" id="{F9E368A1-CBD4-42B4-B242-B38E8858F0D9}"/>
              </a:ext>
            </a:extLst>
          </p:cNvPr>
          <p:cNvCxnSpPr>
            <a:stCxn id="18" idx="2"/>
            <a:endCxn id="13" idx="0"/>
          </p:cNvCxnSpPr>
          <p:nvPr/>
        </p:nvCxnSpPr>
        <p:spPr>
          <a:xfrm>
            <a:off x="7276329" y="2167563"/>
            <a:ext cx="1278806" cy="196767"/>
          </a:xfrm>
          <a:prstGeom prst="line">
            <a:avLst/>
          </a:prstGeom>
          <a:ln w="15875" cmpd="sng">
            <a:solidFill>
              <a:schemeClr val="accent2"/>
            </a:solidFill>
            <a:prstDash val="dash"/>
          </a:ln>
        </p:spPr>
        <p:style>
          <a:lnRef idx="1">
            <a:schemeClr val="dk1"/>
          </a:lnRef>
          <a:fillRef idx="0">
            <a:schemeClr val="dk1"/>
          </a:fillRef>
          <a:effectRef idx="0">
            <a:schemeClr val="dk1"/>
          </a:effectRef>
          <a:fontRef idx="minor">
            <a:schemeClr val="tx1"/>
          </a:fontRef>
        </p:style>
      </p:cxnSp>
      <p:cxnSp>
        <p:nvCxnSpPr>
          <p:cNvPr id="20" name="Straight Connector 287">
            <a:extLst>
              <a:ext uri="{FF2B5EF4-FFF2-40B4-BE49-F238E27FC236}">
                <a16:creationId xmlns:a16="http://schemas.microsoft.com/office/drawing/2014/main" id="{8A1C9AEB-50B8-4639-8C6A-8DE5B8D1042B}"/>
              </a:ext>
            </a:extLst>
          </p:cNvPr>
          <p:cNvCxnSpPr>
            <a:stCxn id="17" idx="2"/>
            <a:endCxn id="12" idx="0"/>
          </p:cNvCxnSpPr>
          <p:nvPr/>
        </p:nvCxnSpPr>
        <p:spPr>
          <a:xfrm>
            <a:off x="7010596" y="2165283"/>
            <a:ext cx="1266687" cy="199047"/>
          </a:xfrm>
          <a:prstGeom prst="line">
            <a:avLst/>
          </a:prstGeom>
          <a:ln w="15875" cmpd="sng">
            <a:solidFill>
              <a:schemeClr val="accent2"/>
            </a:solidFill>
            <a:prstDash val="dash"/>
          </a:ln>
        </p:spPr>
        <p:style>
          <a:lnRef idx="1">
            <a:schemeClr val="dk1"/>
          </a:lnRef>
          <a:fillRef idx="0">
            <a:schemeClr val="dk1"/>
          </a:fillRef>
          <a:effectRef idx="0">
            <a:schemeClr val="dk1"/>
          </a:effectRef>
          <a:fontRef idx="minor">
            <a:schemeClr val="tx1"/>
          </a:fontRef>
        </p:style>
      </p:cxnSp>
      <p:sp>
        <p:nvSpPr>
          <p:cNvPr id="21" name="Rectangle 288">
            <a:extLst>
              <a:ext uri="{FF2B5EF4-FFF2-40B4-BE49-F238E27FC236}">
                <a16:creationId xmlns:a16="http://schemas.microsoft.com/office/drawing/2014/main" id="{52EDB8E7-C95D-4BD5-87C4-3940FFB97DFC}"/>
              </a:ext>
            </a:extLst>
          </p:cNvPr>
          <p:cNvSpPr/>
          <p:nvPr/>
        </p:nvSpPr>
        <p:spPr>
          <a:xfrm>
            <a:off x="7640476" y="2580541"/>
            <a:ext cx="162204" cy="486623"/>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22" name="Rectangle 289">
            <a:extLst>
              <a:ext uri="{FF2B5EF4-FFF2-40B4-BE49-F238E27FC236}">
                <a16:creationId xmlns:a16="http://schemas.microsoft.com/office/drawing/2014/main" id="{AE586A27-7A37-4FD0-B39A-D60BC55A12A0}"/>
              </a:ext>
            </a:extLst>
          </p:cNvPr>
          <p:cNvSpPr/>
          <p:nvPr/>
        </p:nvSpPr>
        <p:spPr>
          <a:xfrm>
            <a:off x="7918328" y="2579141"/>
            <a:ext cx="162204" cy="486623"/>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23" name="Rectangle 290">
            <a:extLst>
              <a:ext uri="{FF2B5EF4-FFF2-40B4-BE49-F238E27FC236}">
                <a16:creationId xmlns:a16="http://schemas.microsoft.com/office/drawing/2014/main" id="{23845343-27F8-46C3-A7AC-1CFF2B0563BE}"/>
              </a:ext>
            </a:extLst>
          </p:cNvPr>
          <p:cNvSpPr/>
          <p:nvPr/>
        </p:nvSpPr>
        <p:spPr>
          <a:xfrm>
            <a:off x="6929496" y="2213615"/>
            <a:ext cx="162201" cy="243311"/>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24" name="Rectangle 291">
            <a:extLst>
              <a:ext uri="{FF2B5EF4-FFF2-40B4-BE49-F238E27FC236}">
                <a16:creationId xmlns:a16="http://schemas.microsoft.com/office/drawing/2014/main" id="{01E8E4D9-E343-4376-ADB8-9CDE66A427A2}"/>
              </a:ext>
            </a:extLst>
          </p:cNvPr>
          <p:cNvSpPr/>
          <p:nvPr/>
        </p:nvSpPr>
        <p:spPr>
          <a:xfrm>
            <a:off x="7195229" y="2215895"/>
            <a:ext cx="162201" cy="243311"/>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cxnSp>
        <p:nvCxnSpPr>
          <p:cNvPr id="25" name="Straight Connector 292">
            <a:extLst>
              <a:ext uri="{FF2B5EF4-FFF2-40B4-BE49-F238E27FC236}">
                <a16:creationId xmlns:a16="http://schemas.microsoft.com/office/drawing/2014/main" id="{EBF43DC4-0AA3-444F-A60D-1E1C4CF728AC}"/>
              </a:ext>
            </a:extLst>
          </p:cNvPr>
          <p:cNvCxnSpPr>
            <a:stCxn id="23" idx="2"/>
            <a:endCxn id="21" idx="0"/>
          </p:cNvCxnSpPr>
          <p:nvPr/>
        </p:nvCxnSpPr>
        <p:spPr>
          <a:xfrm>
            <a:off x="7010596" y="2456927"/>
            <a:ext cx="710982" cy="123614"/>
          </a:xfrm>
          <a:prstGeom prst="line">
            <a:avLst/>
          </a:prstGeom>
          <a:ln w="15875" cmpd="sng">
            <a:solidFill>
              <a:schemeClr val="accent2"/>
            </a:solidFill>
            <a:prstDash val="dash"/>
          </a:ln>
        </p:spPr>
        <p:style>
          <a:lnRef idx="1">
            <a:schemeClr val="dk1"/>
          </a:lnRef>
          <a:fillRef idx="0">
            <a:schemeClr val="dk1"/>
          </a:fillRef>
          <a:effectRef idx="0">
            <a:schemeClr val="dk1"/>
          </a:effectRef>
          <a:fontRef idx="minor">
            <a:schemeClr val="tx1"/>
          </a:fontRef>
        </p:style>
      </p:cxnSp>
      <p:cxnSp>
        <p:nvCxnSpPr>
          <p:cNvPr id="26" name="Straight Connector 293">
            <a:extLst>
              <a:ext uri="{FF2B5EF4-FFF2-40B4-BE49-F238E27FC236}">
                <a16:creationId xmlns:a16="http://schemas.microsoft.com/office/drawing/2014/main" id="{2A4D734D-DDA1-4034-B1A1-08943960BCBC}"/>
              </a:ext>
            </a:extLst>
          </p:cNvPr>
          <p:cNvCxnSpPr>
            <a:stCxn id="24" idx="2"/>
            <a:endCxn id="22" idx="0"/>
          </p:cNvCxnSpPr>
          <p:nvPr/>
        </p:nvCxnSpPr>
        <p:spPr>
          <a:xfrm>
            <a:off x="7276329" y="2459206"/>
            <a:ext cx="723101" cy="119935"/>
          </a:xfrm>
          <a:prstGeom prst="line">
            <a:avLst/>
          </a:prstGeom>
          <a:ln w="15875" cmpd="sng">
            <a:solidFill>
              <a:schemeClr val="accent2"/>
            </a:solidFill>
            <a:prstDash val="dash"/>
          </a:ln>
        </p:spPr>
        <p:style>
          <a:lnRef idx="1">
            <a:schemeClr val="dk1"/>
          </a:lnRef>
          <a:fillRef idx="0">
            <a:schemeClr val="dk1"/>
          </a:fillRef>
          <a:effectRef idx="0">
            <a:schemeClr val="dk1"/>
          </a:effectRef>
          <a:fontRef idx="minor">
            <a:schemeClr val="tx1"/>
          </a:fontRef>
        </p:style>
      </p:cxnSp>
      <p:sp>
        <p:nvSpPr>
          <p:cNvPr id="27" name="TextBox 294">
            <a:extLst>
              <a:ext uri="{FF2B5EF4-FFF2-40B4-BE49-F238E27FC236}">
                <a16:creationId xmlns:a16="http://schemas.microsoft.com/office/drawing/2014/main" id="{2B2D9B42-A5C6-4659-8FC6-9BCC27339FFD}"/>
              </a:ext>
            </a:extLst>
          </p:cNvPr>
          <p:cNvSpPr txBox="1"/>
          <p:nvPr/>
        </p:nvSpPr>
        <p:spPr>
          <a:xfrm>
            <a:off x="6516216" y="1196752"/>
            <a:ext cx="958917" cy="338554"/>
          </a:xfrm>
          <a:prstGeom prst="rect">
            <a:avLst/>
          </a:prstGeom>
          <a:noFill/>
        </p:spPr>
        <p:txBody>
          <a:bodyPr wrap="none" rtlCol="0">
            <a:spAutoFit/>
          </a:bodyPr>
          <a:lstStyle/>
          <a:p>
            <a:r>
              <a:rPr lang="en-US" sz="1600" dirty="0"/>
              <a:t>Device 1</a:t>
            </a:r>
          </a:p>
        </p:txBody>
      </p:sp>
      <p:sp>
        <p:nvSpPr>
          <p:cNvPr id="28" name="TextBox 295">
            <a:extLst>
              <a:ext uri="{FF2B5EF4-FFF2-40B4-BE49-F238E27FC236}">
                <a16:creationId xmlns:a16="http://schemas.microsoft.com/office/drawing/2014/main" id="{21B98983-937E-43C0-B5C5-865006A2C747}"/>
              </a:ext>
            </a:extLst>
          </p:cNvPr>
          <p:cNvSpPr txBox="1"/>
          <p:nvPr/>
        </p:nvSpPr>
        <p:spPr>
          <a:xfrm>
            <a:off x="7668344" y="1196752"/>
            <a:ext cx="958917" cy="338554"/>
          </a:xfrm>
          <a:prstGeom prst="rect">
            <a:avLst/>
          </a:prstGeom>
          <a:noFill/>
        </p:spPr>
        <p:txBody>
          <a:bodyPr wrap="none" rtlCol="0">
            <a:spAutoFit/>
          </a:bodyPr>
          <a:lstStyle/>
          <a:p>
            <a:r>
              <a:rPr lang="en-US" sz="1600" dirty="0"/>
              <a:t>Device 2</a:t>
            </a:r>
          </a:p>
        </p:txBody>
      </p:sp>
      <p:cxnSp>
        <p:nvCxnSpPr>
          <p:cNvPr id="29" name="Straight Connector 296">
            <a:extLst>
              <a:ext uri="{FF2B5EF4-FFF2-40B4-BE49-F238E27FC236}">
                <a16:creationId xmlns:a16="http://schemas.microsoft.com/office/drawing/2014/main" id="{E4E9121C-DF2F-4C4E-9816-F54C46A95013}"/>
              </a:ext>
            </a:extLst>
          </p:cNvPr>
          <p:cNvCxnSpPr/>
          <p:nvPr/>
        </p:nvCxnSpPr>
        <p:spPr>
          <a:xfrm flipH="1">
            <a:off x="6670603" y="3486939"/>
            <a:ext cx="2149869" cy="0"/>
          </a:xfrm>
          <a:prstGeom prst="line">
            <a:avLst/>
          </a:prstGeom>
          <a:ln w="38100" cmpd="sng">
            <a:prstDash val="solid"/>
          </a:ln>
        </p:spPr>
        <p:style>
          <a:lnRef idx="1">
            <a:schemeClr val="dk1"/>
          </a:lnRef>
          <a:fillRef idx="0">
            <a:schemeClr val="dk1"/>
          </a:fillRef>
          <a:effectRef idx="0">
            <a:schemeClr val="dk1"/>
          </a:effectRef>
          <a:fontRef idx="minor">
            <a:schemeClr val="tx1"/>
          </a:fontRef>
        </p:style>
      </p:cxnSp>
      <p:sp>
        <p:nvSpPr>
          <p:cNvPr id="30" name="TextBox 297">
            <a:extLst>
              <a:ext uri="{FF2B5EF4-FFF2-40B4-BE49-F238E27FC236}">
                <a16:creationId xmlns:a16="http://schemas.microsoft.com/office/drawing/2014/main" id="{0072F525-17FE-4FF1-87B8-0B4634423258}"/>
              </a:ext>
            </a:extLst>
          </p:cNvPr>
          <p:cNvSpPr txBox="1"/>
          <p:nvPr/>
        </p:nvSpPr>
        <p:spPr>
          <a:xfrm rot="5400000">
            <a:off x="7749469" y="3037040"/>
            <a:ext cx="334544" cy="327584"/>
          </a:xfrm>
          <a:prstGeom prst="rect">
            <a:avLst/>
          </a:prstGeom>
          <a:noFill/>
        </p:spPr>
        <p:txBody>
          <a:bodyPr wrap="none" rtlCol="0">
            <a:spAutoFit/>
          </a:bodyPr>
          <a:lstStyle/>
          <a:p>
            <a:r>
              <a:rPr lang="mr-IN" dirty="0"/>
              <a:t>…</a:t>
            </a:r>
            <a:endParaRPr lang="en-US" dirty="0"/>
          </a:p>
        </p:txBody>
      </p:sp>
      <p:sp>
        <p:nvSpPr>
          <p:cNvPr id="31" name="TextBox 298">
            <a:extLst>
              <a:ext uri="{FF2B5EF4-FFF2-40B4-BE49-F238E27FC236}">
                <a16:creationId xmlns:a16="http://schemas.microsoft.com/office/drawing/2014/main" id="{986BCF9A-B2E0-4827-8715-520FDC0D09A3}"/>
              </a:ext>
            </a:extLst>
          </p:cNvPr>
          <p:cNvSpPr txBox="1"/>
          <p:nvPr/>
        </p:nvSpPr>
        <p:spPr>
          <a:xfrm rot="5400000">
            <a:off x="8310994" y="2868168"/>
            <a:ext cx="334544" cy="327584"/>
          </a:xfrm>
          <a:prstGeom prst="rect">
            <a:avLst/>
          </a:prstGeom>
          <a:noFill/>
        </p:spPr>
        <p:txBody>
          <a:bodyPr wrap="none" rtlCol="0">
            <a:spAutoFit/>
          </a:bodyPr>
          <a:lstStyle/>
          <a:p>
            <a:r>
              <a:rPr lang="mr-IN" dirty="0"/>
              <a:t>…</a:t>
            </a:r>
            <a:endParaRPr lang="en-US" dirty="0"/>
          </a:p>
        </p:txBody>
      </p:sp>
      <p:sp>
        <p:nvSpPr>
          <p:cNvPr id="32" name="TextBox 299">
            <a:extLst>
              <a:ext uri="{FF2B5EF4-FFF2-40B4-BE49-F238E27FC236}">
                <a16:creationId xmlns:a16="http://schemas.microsoft.com/office/drawing/2014/main" id="{03F5E433-27B2-461E-937F-2483B01F1C62}"/>
              </a:ext>
            </a:extLst>
          </p:cNvPr>
          <p:cNvSpPr txBox="1"/>
          <p:nvPr/>
        </p:nvSpPr>
        <p:spPr>
          <a:xfrm rot="5400000">
            <a:off x="7022044" y="2512972"/>
            <a:ext cx="334544" cy="327584"/>
          </a:xfrm>
          <a:prstGeom prst="rect">
            <a:avLst/>
          </a:prstGeom>
          <a:noFill/>
        </p:spPr>
        <p:txBody>
          <a:bodyPr wrap="none" rtlCol="0">
            <a:spAutoFit/>
          </a:bodyPr>
          <a:lstStyle/>
          <a:p>
            <a:r>
              <a:rPr lang="mr-IN" dirty="0"/>
              <a:t>…</a:t>
            </a:r>
            <a:endParaRPr lang="en-US" dirty="0"/>
          </a:p>
        </p:txBody>
      </p:sp>
      <p:sp>
        <p:nvSpPr>
          <p:cNvPr id="35" name="Rectangle 174">
            <a:extLst>
              <a:ext uri="{FF2B5EF4-FFF2-40B4-BE49-F238E27FC236}">
                <a16:creationId xmlns:a16="http://schemas.microsoft.com/office/drawing/2014/main" id="{175E580E-65D1-40E5-93DC-D082B0B24B35}"/>
              </a:ext>
            </a:extLst>
          </p:cNvPr>
          <p:cNvSpPr/>
          <p:nvPr/>
        </p:nvSpPr>
        <p:spPr>
          <a:xfrm>
            <a:off x="6944420" y="3604180"/>
            <a:ext cx="162208" cy="243311"/>
          </a:xfrm>
          <a:prstGeom prst="rect">
            <a:avLst/>
          </a:prstGeom>
          <a:solidFill>
            <a:srgbClr val="CCFFCC"/>
          </a:solidFill>
          <a:ln w="12700">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dirty="0"/>
          </a:p>
        </p:txBody>
      </p:sp>
      <p:sp>
        <p:nvSpPr>
          <p:cNvPr id="36" name="Rectangle 175">
            <a:extLst>
              <a:ext uri="{FF2B5EF4-FFF2-40B4-BE49-F238E27FC236}">
                <a16:creationId xmlns:a16="http://schemas.microsoft.com/office/drawing/2014/main" id="{C9A0F797-AE9A-44DB-8D70-E10E9716DC56}"/>
              </a:ext>
            </a:extLst>
          </p:cNvPr>
          <p:cNvSpPr/>
          <p:nvPr/>
        </p:nvSpPr>
        <p:spPr>
          <a:xfrm>
            <a:off x="7190900" y="3605738"/>
            <a:ext cx="162208" cy="243311"/>
          </a:xfrm>
          <a:prstGeom prst="rect">
            <a:avLst/>
          </a:prstGeom>
          <a:solidFill>
            <a:srgbClr val="CCFFCC"/>
          </a:solidFill>
          <a:ln w="12700">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dirty="0"/>
          </a:p>
        </p:txBody>
      </p:sp>
      <p:sp>
        <p:nvSpPr>
          <p:cNvPr id="37" name="Rectangle 176">
            <a:extLst>
              <a:ext uri="{FF2B5EF4-FFF2-40B4-BE49-F238E27FC236}">
                <a16:creationId xmlns:a16="http://schemas.microsoft.com/office/drawing/2014/main" id="{1043764A-D5EA-438B-9D82-98E17D5FC5D9}"/>
              </a:ext>
            </a:extLst>
          </p:cNvPr>
          <p:cNvSpPr/>
          <p:nvPr/>
        </p:nvSpPr>
        <p:spPr>
          <a:xfrm>
            <a:off x="7639886" y="3931453"/>
            <a:ext cx="162794" cy="243311"/>
          </a:xfrm>
          <a:prstGeom prst="rect">
            <a:avLst/>
          </a:prstGeom>
          <a:solidFill>
            <a:srgbClr val="008000"/>
          </a:solidFill>
          <a:ln w="12700">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38" name="Rectangle 177">
            <a:extLst>
              <a:ext uri="{FF2B5EF4-FFF2-40B4-BE49-F238E27FC236}">
                <a16:creationId xmlns:a16="http://schemas.microsoft.com/office/drawing/2014/main" id="{C4A88141-4EBB-460C-AB60-129A7B2A90A7}"/>
              </a:ext>
            </a:extLst>
          </p:cNvPr>
          <p:cNvSpPr/>
          <p:nvPr/>
        </p:nvSpPr>
        <p:spPr>
          <a:xfrm>
            <a:off x="7918328" y="3931453"/>
            <a:ext cx="162794" cy="243311"/>
          </a:xfrm>
          <a:prstGeom prst="rect">
            <a:avLst/>
          </a:prstGeom>
          <a:solidFill>
            <a:srgbClr val="008000"/>
          </a:solidFill>
          <a:ln w="12700">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cxnSp>
        <p:nvCxnSpPr>
          <p:cNvPr id="39" name="Straight Connector 178">
            <a:extLst>
              <a:ext uri="{FF2B5EF4-FFF2-40B4-BE49-F238E27FC236}">
                <a16:creationId xmlns:a16="http://schemas.microsoft.com/office/drawing/2014/main" id="{DCD20294-589D-4C4F-986A-39D03A66E730}"/>
              </a:ext>
            </a:extLst>
          </p:cNvPr>
          <p:cNvCxnSpPr>
            <a:stCxn id="35" idx="2"/>
            <a:endCxn id="37" idx="0"/>
          </p:cNvCxnSpPr>
          <p:nvPr/>
        </p:nvCxnSpPr>
        <p:spPr>
          <a:xfrm>
            <a:off x="7025524" y="3847491"/>
            <a:ext cx="695759" cy="83962"/>
          </a:xfrm>
          <a:prstGeom prst="line">
            <a:avLst/>
          </a:prstGeom>
          <a:ln w="15875" cmpd="sng">
            <a:solidFill>
              <a:schemeClr val="accent2"/>
            </a:solidFill>
            <a:prstDash val="dash"/>
          </a:ln>
        </p:spPr>
        <p:style>
          <a:lnRef idx="1">
            <a:schemeClr val="dk1"/>
          </a:lnRef>
          <a:fillRef idx="0">
            <a:schemeClr val="dk1"/>
          </a:fillRef>
          <a:effectRef idx="0">
            <a:schemeClr val="dk1"/>
          </a:effectRef>
          <a:fontRef idx="minor">
            <a:schemeClr val="tx1"/>
          </a:fontRef>
        </p:style>
      </p:cxnSp>
      <p:cxnSp>
        <p:nvCxnSpPr>
          <p:cNvPr id="40" name="Straight Connector 183">
            <a:extLst>
              <a:ext uri="{FF2B5EF4-FFF2-40B4-BE49-F238E27FC236}">
                <a16:creationId xmlns:a16="http://schemas.microsoft.com/office/drawing/2014/main" id="{913C84BC-D73B-4BA8-BA15-111637D7396D}"/>
              </a:ext>
            </a:extLst>
          </p:cNvPr>
          <p:cNvCxnSpPr>
            <a:stCxn id="36" idx="2"/>
            <a:endCxn id="38" idx="0"/>
          </p:cNvCxnSpPr>
          <p:nvPr/>
        </p:nvCxnSpPr>
        <p:spPr>
          <a:xfrm>
            <a:off x="7272004" y="3849050"/>
            <a:ext cx="727722" cy="82403"/>
          </a:xfrm>
          <a:prstGeom prst="line">
            <a:avLst/>
          </a:prstGeom>
          <a:ln w="15875" cmpd="sng">
            <a:solidFill>
              <a:schemeClr val="accent2"/>
            </a:solidFill>
            <a:prstDash val="dash"/>
          </a:ln>
        </p:spPr>
        <p:style>
          <a:lnRef idx="1">
            <a:schemeClr val="dk1"/>
          </a:lnRef>
          <a:fillRef idx="0">
            <a:schemeClr val="dk1"/>
          </a:fillRef>
          <a:effectRef idx="0">
            <a:schemeClr val="dk1"/>
          </a:effectRef>
          <a:fontRef idx="minor">
            <a:schemeClr val="tx1"/>
          </a:fontRef>
        </p:style>
      </p:cxnSp>
      <p:sp>
        <p:nvSpPr>
          <p:cNvPr id="41" name="Rectangle 186">
            <a:extLst>
              <a:ext uri="{FF2B5EF4-FFF2-40B4-BE49-F238E27FC236}">
                <a16:creationId xmlns:a16="http://schemas.microsoft.com/office/drawing/2014/main" id="{CF6D45DA-D653-474B-91E2-7E005996F14B}"/>
              </a:ext>
            </a:extLst>
          </p:cNvPr>
          <p:cNvSpPr/>
          <p:nvPr/>
        </p:nvSpPr>
        <p:spPr>
          <a:xfrm>
            <a:off x="6948742" y="3903388"/>
            <a:ext cx="162208" cy="243311"/>
          </a:xfrm>
          <a:prstGeom prst="rect">
            <a:avLst/>
          </a:prstGeom>
          <a:solidFill>
            <a:srgbClr val="CCFFCC"/>
          </a:solidFill>
          <a:ln w="12700">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dirty="0"/>
          </a:p>
        </p:txBody>
      </p:sp>
      <p:sp>
        <p:nvSpPr>
          <p:cNvPr id="42" name="Rectangle 187">
            <a:extLst>
              <a:ext uri="{FF2B5EF4-FFF2-40B4-BE49-F238E27FC236}">
                <a16:creationId xmlns:a16="http://schemas.microsoft.com/office/drawing/2014/main" id="{B41615CA-70B5-4A8A-974E-6C12170F9F43}"/>
              </a:ext>
            </a:extLst>
          </p:cNvPr>
          <p:cNvSpPr/>
          <p:nvPr/>
        </p:nvSpPr>
        <p:spPr>
          <a:xfrm>
            <a:off x="7195221" y="3904947"/>
            <a:ext cx="162208" cy="243311"/>
          </a:xfrm>
          <a:prstGeom prst="rect">
            <a:avLst/>
          </a:prstGeom>
          <a:solidFill>
            <a:srgbClr val="CCFFCC"/>
          </a:solidFill>
          <a:ln w="12700">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dirty="0"/>
          </a:p>
        </p:txBody>
      </p:sp>
      <p:sp>
        <p:nvSpPr>
          <p:cNvPr id="43" name="Rectangle 188">
            <a:extLst>
              <a:ext uri="{FF2B5EF4-FFF2-40B4-BE49-F238E27FC236}">
                <a16:creationId xmlns:a16="http://schemas.microsoft.com/office/drawing/2014/main" id="{2A3A51F4-EA52-4BAA-94C5-783553F410C7}"/>
              </a:ext>
            </a:extLst>
          </p:cNvPr>
          <p:cNvSpPr/>
          <p:nvPr/>
        </p:nvSpPr>
        <p:spPr>
          <a:xfrm>
            <a:off x="8195000" y="4260757"/>
            <a:ext cx="162794" cy="243311"/>
          </a:xfrm>
          <a:prstGeom prst="rect">
            <a:avLst/>
          </a:prstGeom>
          <a:solidFill>
            <a:srgbClr val="008000"/>
          </a:solidFill>
          <a:ln w="12700">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44" name="Rectangle 189">
            <a:extLst>
              <a:ext uri="{FF2B5EF4-FFF2-40B4-BE49-F238E27FC236}">
                <a16:creationId xmlns:a16="http://schemas.microsoft.com/office/drawing/2014/main" id="{250902AF-3259-4176-A8B6-DE646FBD2E15}"/>
              </a:ext>
            </a:extLst>
          </p:cNvPr>
          <p:cNvSpPr/>
          <p:nvPr/>
        </p:nvSpPr>
        <p:spPr>
          <a:xfrm>
            <a:off x="8473443" y="4260757"/>
            <a:ext cx="162794" cy="243311"/>
          </a:xfrm>
          <a:prstGeom prst="rect">
            <a:avLst/>
          </a:prstGeom>
          <a:solidFill>
            <a:srgbClr val="008000"/>
          </a:solidFill>
          <a:ln w="12700">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cxnSp>
        <p:nvCxnSpPr>
          <p:cNvPr id="45" name="Straight Connector 190">
            <a:extLst>
              <a:ext uri="{FF2B5EF4-FFF2-40B4-BE49-F238E27FC236}">
                <a16:creationId xmlns:a16="http://schemas.microsoft.com/office/drawing/2014/main" id="{30507348-5BD8-4547-810B-BC41909E7373}"/>
              </a:ext>
            </a:extLst>
          </p:cNvPr>
          <p:cNvCxnSpPr>
            <a:stCxn id="42" idx="2"/>
            <a:endCxn id="44" idx="0"/>
          </p:cNvCxnSpPr>
          <p:nvPr/>
        </p:nvCxnSpPr>
        <p:spPr>
          <a:xfrm>
            <a:off x="7276325" y="4148258"/>
            <a:ext cx="1278515" cy="112499"/>
          </a:xfrm>
          <a:prstGeom prst="line">
            <a:avLst/>
          </a:prstGeom>
          <a:ln w="15875" cmpd="sng">
            <a:solidFill>
              <a:schemeClr val="accent2"/>
            </a:solidFill>
            <a:prstDash val="dash"/>
          </a:ln>
        </p:spPr>
        <p:style>
          <a:lnRef idx="1">
            <a:schemeClr val="dk1"/>
          </a:lnRef>
          <a:fillRef idx="0">
            <a:schemeClr val="dk1"/>
          </a:fillRef>
          <a:effectRef idx="0">
            <a:schemeClr val="dk1"/>
          </a:effectRef>
          <a:fontRef idx="minor">
            <a:schemeClr val="tx1"/>
          </a:fontRef>
        </p:style>
      </p:cxnSp>
      <p:cxnSp>
        <p:nvCxnSpPr>
          <p:cNvPr id="46" name="Straight Connector 193">
            <a:extLst>
              <a:ext uri="{FF2B5EF4-FFF2-40B4-BE49-F238E27FC236}">
                <a16:creationId xmlns:a16="http://schemas.microsoft.com/office/drawing/2014/main" id="{F1904C21-6913-4FD5-A1D8-A25B5F915F95}"/>
              </a:ext>
            </a:extLst>
          </p:cNvPr>
          <p:cNvCxnSpPr>
            <a:stCxn id="41" idx="2"/>
            <a:endCxn id="43" idx="0"/>
          </p:cNvCxnSpPr>
          <p:nvPr/>
        </p:nvCxnSpPr>
        <p:spPr>
          <a:xfrm>
            <a:off x="7029846" y="4146700"/>
            <a:ext cx="1246552" cy="114057"/>
          </a:xfrm>
          <a:prstGeom prst="line">
            <a:avLst/>
          </a:prstGeom>
          <a:ln w="15875" cmpd="sng">
            <a:solidFill>
              <a:schemeClr val="accent2"/>
            </a:solidFill>
            <a:prstDash val="dash"/>
          </a:ln>
        </p:spPr>
        <p:style>
          <a:lnRef idx="1">
            <a:schemeClr val="dk1"/>
          </a:lnRef>
          <a:fillRef idx="0">
            <a:schemeClr val="dk1"/>
          </a:fillRef>
          <a:effectRef idx="0">
            <a:schemeClr val="dk1"/>
          </a:effectRef>
          <a:fontRef idx="minor">
            <a:schemeClr val="tx1"/>
          </a:fontRef>
        </p:style>
      </p:cxnSp>
      <p:sp>
        <p:nvSpPr>
          <p:cNvPr id="78" name="Rectangle 77">
            <a:extLst>
              <a:ext uri="{FF2B5EF4-FFF2-40B4-BE49-F238E27FC236}">
                <a16:creationId xmlns:a16="http://schemas.microsoft.com/office/drawing/2014/main" id="{1E1E2789-0C4D-47A8-ABDE-9A54238A3380}"/>
              </a:ext>
            </a:extLst>
          </p:cNvPr>
          <p:cNvSpPr/>
          <p:nvPr/>
        </p:nvSpPr>
        <p:spPr>
          <a:xfrm>
            <a:off x="6012160" y="908720"/>
            <a:ext cx="2941943" cy="307777"/>
          </a:xfrm>
          <a:prstGeom prst="rect">
            <a:avLst/>
          </a:prstGeom>
        </p:spPr>
        <p:txBody>
          <a:bodyPr wrap="square">
            <a:spAutoFit/>
          </a:bodyPr>
          <a:lstStyle/>
          <a:p>
            <a:r>
              <a:rPr lang="en-US" sz="1400" b="1" dirty="0"/>
              <a:t>Fine-grained task partitioning</a:t>
            </a:r>
          </a:p>
        </p:txBody>
      </p:sp>
      <p:sp>
        <p:nvSpPr>
          <p:cNvPr id="3" name="TextBox 2">
            <a:extLst>
              <a:ext uri="{FF2B5EF4-FFF2-40B4-BE49-F238E27FC236}">
                <a16:creationId xmlns:a16="http://schemas.microsoft.com/office/drawing/2014/main" id="{520F033B-60FC-47DD-96D5-58C9ACE2BA76}"/>
              </a:ext>
            </a:extLst>
          </p:cNvPr>
          <p:cNvSpPr txBox="1"/>
          <p:nvPr/>
        </p:nvSpPr>
        <p:spPr>
          <a:xfrm>
            <a:off x="4217313" y="5373216"/>
            <a:ext cx="3379023" cy="276999"/>
          </a:xfrm>
          <a:prstGeom prst="rect">
            <a:avLst/>
          </a:prstGeom>
          <a:noFill/>
        </p:spPr>
        <p:txBody>
          <a:bodyPr wrap="square" rtlCol="0">
            <a:spAutoFit/>
          </a:bodyPr>
          <a:lstStyle/>
          <a:p>
            <a:r>
              <a:rPr lang="en-US" sz="1200" dirty="0">
                <a:solidFill>
                  <a:srgbClr val="0070C0"/>
                </a:solidFill>
              </a:rPr>
              <a:t>(Assume sub-tasks are very fine-grained)</a:t>
            </a:r>
          </a:p>
        </p:txBody>
      </p:sp>
      <p:sp>
        <p:nvSpPr>
          <p:cNvPr id="73" name="TextBox 72">
            <a:extLst>
              <a:ext uri="{FF2B5EF4-FFF2-40B4-BE49-F238E27FC236}">
                <a16:creationId xmlns:a16="http://schemas.microsoft.com/office/drawing/2014/main" id="{4865138C-DB84-9F4E-BE7E-ECFC4F680EEE}"/>
              </a:ext>
            </a:extLst>
          </p:cNvPr>
          <p:cNvSpPr txBox="1">
            <a:spLocks noChangeArrowheads="1"/>
          </p:cNvSpPr>
          <p:nvPr/>
        </p:nvSpPr>
        <p:spPr bwMode="auto">
          <a:xfrm>
            <a:off x="152400" y="6381328"/>
            <a:ext cx="8092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Huang+, "Analysis and Modeling of Collaborative Execution Strategies for Heterogeneous CPU-FPGA Architectures," ICPE 2019</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81" name="Slide Number Placeholder 2">
            <a:extLst>
              <a:ext uri="{FF2B5EF4-FFF2-40B4-BE49-F238E27FC236}">
                <a16:creationId xmlns:a16="http://schemas.microsoft.com/office/drawing/2014/main" id="{E5881693-88D5-8F4B-8BCB-F9B36F18C899}"/>
              </a:ext>
            </a:extLst>
          </p:cNvPr>
          <p:cNvSpPr>
            <a:spLocks noGrp="1"/>
          </p:cNvSpPr>
          <p:nvPr>
            <p:ph type="sldNum" sz="quarter" idx="11"/>
          </p:nvPr>
        </p:nvSpPr>
        <p:spPr>
          <a:xfrm>
            <a:off x="6553200" y="6243638"/>
            <a:ext cx="2133600" cy="457200"/>
          </a:xfrm>
        </p:spPr>
        <p:txBody>
          <a:bodyPr/>
          <a:lstStyle/>
          <a:p>
            <a:fld id="{11285301-7C64-3D4A-A11D-A303F06F8BE6}" type="slidenum">
              <a:rPr lang="en-US" altLang="en-US" smtClean="0"/>
              <a:pPr/>
              <a:t>33</a:t>
            </a:fld>
            <a:endParaRPr lang="en-US" altLang="en-US"/>
          </a:p>
        </p:txBody>
      </p:sp>
      <mc:AlternateContent xmlns:mc="http://schemas.openxmlformats.org/markup-compatibility/2006" xmlns:a14="http://schemas.microsoft.com/office/drawing/2010/main">
        <mc:Choice Requires="a14">
          <p:sp>
            <p:nvSpPr>
              <p:cNvPr id="82" name="Content Placeholder 2">
                <a:extLst>
                  <a:ext uri="{FF2B5EF4-FFF2-40B4-BE49-F238E27FC236}">
                    <a16:creationId xmlns:a16="http://schemas.microsoft.com/office/drawing/2014/main" id="{C11884B0-33BF-B842-B331-026250DC7397}"/>
                  </a:ext>
                </a:extLst>
              </p:cNvPr>
              <p:cNvSpPr txBox="1">
                <a:spLocks/>
              </p:cNvSpPr>
              <p:nvPr/>
            </p:nvSpPr>
            <p:spPr bwMode="auto">
              <a:xfrm>
                <a:off x="205365" y="908720"/>
                <a:ext cx="5986019" cy="2072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lnSpcReduction="10000"/>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a:spcBef>
                    <a:spcPts val="0"/>
                  </a:spcBef>
                </a:pPr>
                <a14:m>
                  <m:oMath xmlns:m="http://schemas.openxmlformats.org/officeDocument/2006/math">
                    <m:r>
                      <a:rPr lang="en-US" sz="1600" i="1" kern="0" smtClean="0">
                        <a:latin typeface="Cambria Math" panose="02040503050406030204" pitchFamily="18" charset="0"/>
                      </a:rPr>
                      <m:t>𝑁</m:t>
                    </m:r>
                  </m:oMath>
                </a14:m>
                <a:r>
                  <a:rPr lang="en-US" sz="1600" kern="0" dirty="0"/>
                  <a:t>: Number of data parallel tasks in the application</a:t>
                </a:r>
              </a:p>
              <a:p>
                <a:pPr>
                  <a:spcBef>
                    <a:spcPts val="0"/>
                  </a:spcBef>
                </a:pPr>
                <a14:m>
                  <m:oMath xmlns:m="http://schemas.openxmlformats.org/officeDocument/2006/math">
                    <m:sSub>
                      <m:sSubPr>
                        <m:ctrlPr>
                          <a:rPr lang="en-US" sz="1600" i="1" kern="0" smtClean="0">
                            <a:latin typeface="Cambria Math" panose="02040503050406030204" pitchFamily="18" charset="0"/>
                          </a:rPr>
                        </m:ctrlPr>
                      </m:sSubPr>
                      <m:e>
                        <m:r>
                          <a:rPr lang="en-US" sz="1600" i="1" kern="0" smtClean="0">
                            <a:latin typeface="Cambria Math" panose="02040503050406030204" pitchFamily="18" charset="0"/>
                          </a:rPr>
                          <m:t>𝑡</m:t>
                        </m:r>
                      </m:e>
                      <m:sub>
                        <m:r>
                          <a:rPr lang="en-US" sz="1600" i="1" kern="0" smtClean="0">
                            <a:latin typeface="Cambria Math" panose="02040503050406030204" pitchFamily="18" charset="0"/>
                          </a:rPr>
                          <m:t>𝑖</m:t>
                        </m:r>
                        <m:r>
                          <a:rPr lang="en-US" sz="1600" i="1" kern="0" smtClean="0">
                            <a:latin typeface="Cambria Math" panose="02040503050406030204" pitchFamily="18" charset="0"/>
                          </a:rPr>
                          <m:t>, </m:t>
                        </m:r>
                        <m:r>
                          <a:rPr lang="es-ES" sz="1600" i="1" kern="0" smtClean="0">
                            <a:latin typeface="Cambria Math" panose="02040503050406030204" pitchFamily="18" charset="0"/>
                          </a:rPr>
                          <m:t>𝐷</m:t>
                        </m:r>
                        <m:r>
                          <a:rPr lang="es-ES" sz="1600" i="1" kern="0" smtClean="0">
                            <a:latin typeface="Cambria Math" panose="02040503050406030204" pitchFamily="18" charset="0"/>
                          </a:rPr>
                          <m:t>1</m:t>
                        </m:r>
                      </m:sub>
                    </m:sSub>
                  </m:oMath>
                </a14:m>
                <a:r>
                  <a:rPr lang="en-US" sz="1600" kern="0" dirty="0"/>
                  <a:t>: Execution time of sub-task </a:t>
                </a:r>
                <a14:m>
                  <m:oMath xmlns:m="http://schemas.openxmlformats.org/officeDocument/2006/math">
                    <m:r>
                      <a:rPr lang="en-US" sz="1600" i="1" kern="0" smtClean="0">
                        <a:latin typeface="Cambria Math" panose="02040503050406030204" pitchFamily="18" charset="0"/>
                      </a:rPr>
                      <m:t>𝑖</m:t>
                    </m:r>
                  </m:oMath>
                </a14:m>
                <a:r>
                  <a:rPr lang="en-US" sz="1600" kern="0" dirty="0"/>
                  <a:t> by a Device 1 worker</a:t>
                </a:r>
              </a:p>
              <a:p>
                <a:pPr>
                  <a:spcBef>
                    <a:spcPts val="0"/>
                  </a:spcBef>
                </a:pPr>
                <a14:m>
                  <m:oMath xmlns:m="http://schemas.openxmlformats.org/officeDocument/2006/math">
                    <m:sSub>
                      <m:sSubPr>
                        <m:ctrlPr>
                          <a:rPr lang="en-US" sz="1600" i="1" kern="0">
                            <a:latin typeface="Cambria Math" panose="02040503050406030204" pitchFamily="18" charset="0"/>
                          </a:rPr>
                        </m:ctrlPr>
                      </m:sSubPr>
                      <m:e>
                        <m:r>
                          <a:rPr lang="en-US" sz="1600" i="1" kern="0">
                            <a:latin typeface="Cambria Math" panose="02040503050406030204" pitchFamily="18" charset="0"/>
                          </a:rPr>
                          <m:t>𝑡</m:t>
                        </m:r>
                      </m:e>
                      <m:sub>
                        <m:r>
                          <a:rPr lang="en-US" sz="1600" i="1" kern="0">
                            <a:latin typeface="Cambria Math" panose="02040503050406030204" pitchFamily="18" charset="0"/>
                          </a:rPr>
                          <m:t>𝑖</m:t>
                        </m:r>
                        <m:r>
                          <a:rPr lang="en-US" sz="1600" i="1" kern="0">
                            <a:latin typeface="Cambria Math" panose="02040503050406030204" pitchFamily="18" charset="0"/>
                          </a:rPr>
                          <m:t>, </m:t>
                        </m:r>
                        <m:r>
                          <a:rPr lang="es-ES" sz="1600" i="1" kern="0" smtClean="0">
                            <a:latin typeface="Cambria Math" panose="02040503050406030204" pitchFamily="18" charset="0"/>
                          </a:rPr>
                          <m:t>𝐷</m:t>
                        </m:r>
                        <m:r>
                          <a:rPr lang="es-ES" sz="1600" i="1" kern="0" smtClean="0">
                            <a:latin typeface="Cambria Math" panose="02040503050406030204" pitchFamily="18" charset="0"/>
                          </a:rPr>
                          <m:t>2</m:t>
                        </m:r>
                      </m:sub>
                    </m:sSub>
                  </m:oMath>
                </a14:m>
                <a:r>
                  <a:rPr lang="en-US" sz="1600" kern="0" dirty="0"/>
                  <a:t>: Execution time of sub-task </a:t>
                </a:r>
                <a14:m>
                  <m:oMath xmlns:m="http://schemas.openxmlformats.org/officeDocument/2006/math">
                    <m:r>
                      <a:rPr lang="en-US" sz="1600" i="1" kern="0">
                        <a:latin typeface="Cambria Math" panose="02040503050406030204" pitchFamily="18" charset="0"/>
                      </a:rPr>
                      <m:t>𝑖</m:t>
                    </m:r>
                  </m:oMath>
                </a14:m>
                <a:r>
                  <a:rPr lang="en-US" sz="1600" kern="0" dirty="0"/>
                  <a:t> by a Device 2 worker</a:t>
                </a:r>
              </a:p>
              <a:p>
                <a:pPr>
                  <a:spcBef>
                    <a:spcPts val="0"/>
                  </a:spcBef>
                </a:pPr>
                <a14:m>
                  <m:oMath xmlns:m="http://schemas.openxmlformats.org/officeDocument/2006/math">
                    <m:sSub>
                      <m:sSubPr>
                        <m:ctrlPr>
                          <a:rPr lang="en-US" sz="1600" i="1" kern="0">
                            <a:latin typeface="Cambria Math" panose="02040503050406030204" pitchFamily="18" charset="0"/>
                          </a:rPr>
                        </m:ctrlPr>
                      </m:sSubPr>
                      <m:e>
                        <m:r>
                          <a:rPr lang="en-US" sz="1600" i="1" kern="0" smtClean="0">
                            <a:latin typeface="Cambria Math" panose="02040503050406030204" pitchFamily="18" charset="0"/>
                          </a:rPr>
                          <m:t>𝑤</m:t>
                        </m:r>
                      </m:e>
                      <m:sub>
                        <m:r>
                          <a:rPr lang="es-ES" sz="1600" i="1" kern="0" smtClean="0">
                            <a:latin typeface="Cambria Math" panose="02040503050406030204" pitchFamily="18" charset="0"/>
                          </a:rPr>
                          <m:t>𝐷</m:t>
                        </m:r>
                        <m:r>
                          <a:rPr lang="es-ES" sz="1600" i="1" kern="0" smtClean="0">
                            <a:latin typeface="Cambria Math" panose="02040503050406030204" pitchFamily="18" charset="0"/>
                          </a:rPr>
                          <m:t>1</m:t>
                        </m:r>
                      </m:sub>
                    </m:sSub>
                  </m:oMath>
                </a14:m>
                <a:r>
                  <a:rPr lang="en-US" sz="1600" kern="0" dirty="0"/>
                  <a:t>: Number of available Device 1 workers</a:t>
                </a:r>
              </a:p>
              <a:p>
                <a:pPr>
                  <a:spcBef>
                    <a:spcPts val="0"/>
                  </a:spcBef>
                </a:pPr>
                <a14:m>
                  <m:oMath xmlns:m="http://schemas.openxmlformats.org/officeDocument/2006/math">
                    <m:sSub>
                      <m:sSubPr>
                        <m:ctrlPr>
                          <a:rPr lang="en-US" sz="1600" i="1" kern="0">
                            <a:latin typeface="Cambria Math" panose="02040503050406030204" pitchFamily="18" charset="0"/>
                          </a:rPr>
                        </m:ctrlPr>
                      </m:sSubPr>
                      <m:e>
                        <m:r>
                          <a:rPr lang="en-US" sz="1600" i="1" kern="0">
                            <a:latin typeface="Cambria Math" panose="02040503050406030204" pitchFamily="18" charset="0"/>
                          </a:rPr>
                          <m:t>𝑤</m:t>
                        </m:r>
                      </m:e>
                      <m:sub>
                        <m:r>
                          <a:rPr lang="es-ES" sz="1600" i="1" kern="0" smtClean="0">
                            <a:latin typeface="Cambria Math" panose="02040503050406030204" pitchFamily="18" charset="0"/>
                          </a:rPr>
                          <m:t>𝐷</m:t>
                        </m:r>
                        <m:r>
                          <a:rPr lang="es-ES" sz="1600" i="1" kern="0" smtClean="0">
                            <a:latin typeface="Cambria Math" panose="02040503050406030204" pitchFamily="18" charset="0"/>
                          </a:rPr>
                          <m:t>2</m:t>
                        </m:r>
                      </m:sub>
                    </m:sSub>
                  </m:oMath>
                </a14:m>
                <a:r>
                  <a:rPr lang="en-US" sz="1600" kern="0" dirty="0"/>
                  <a:t>: Number of available Device 2 workers</a:t>
                </a:r>
              </a:p>
              <a:p>
                <a:pPr>
                  <a:spcBef>
                    <a:spcPts val="0"/>
                  </a:spcBef>
                </a:pPr>
                <a14:m>
                  <m:oMath xmlns:m="http://schemas.openxmlformats.org/officeDocument/2006/math">
                    <m:r>
                      <a:rPr lang="en-US" sz="1600" i="1" kern="0">
                        <a:latin typeface="Cambria Math" panose="02040503050406030204" pitchFamily="18" charset="0"/>
                        <a:ea typeface="Cambria Math" panose="02040503050406030204" pitchFamily="18" charset="0"/>
                      </a:rPr>
                      <m:t>𝛽</m:t>
                    </m:r>
                  </m:oMath>
                </a14:m>
                <a:r>
                  <a:rPr lang="en-US" sz="1600" kern="0" dirty="0"/>
                  <a:t>: Distribution and aggregation overhead factor</a:t>
                </a:r>
              </a:p>
              <a:p>
                <a14:m>
                  <m:oMath xmlns:m="http://schemas.openxmlformats.org/officeDocument/2006/math">
                    <m:sSub>
                      <m:sSubPr>
                        <m:ctrlPr>
                          <a:rPr lang="en-US" sz="1600" i="1" smtClean="0">
                            <a:solidFill>
                              <a:srgbClr val="0070C0"/>
                            </a:solidFill>
                            <a:latin typeface="Cambria Math" panose="02040503050406030204" pitchFamily="18" charset="0"/>
                            <a:ea typeface="Cambria Math" panose="02040503050406030204" pitchFamily="18" charset="0"/>
                          </a:rPr>
                        </m:ctrlPr>
                      </m:sSubPr>
                      <m:e>
                        <m:r>
                          <a:rPr lang="en-US" sz="1600" i="1">
                            <a:solidFill>
                              <a:srgbClr val="0070C0"/>
                            </a:solidFill>
                            <a:latin typeface="Cambria Math" panose="02040503050406030204" pitchFamily="18" charset="0"/>
                            <a:ea typeface="Cambria Math" panose="02040503050406030204" pitchFamily="18" charset="0"/>
                          </a:rPr>
                          <m:t>𝑆</m:t>
                        </m:r>
                      </m:e>
                      <m:sub>
                        <m:r>
                          <a:rPr lang="es-ES" sz="1600" i="1">
                            <a:solidFill>
                              <a:srgbClr val="0070C0"/>
                            </a:solidFill>
                            <a:latin typeface="Cambria Math" panose="02040503050406030204" pitchFamily="18" charset="0"/>
                            <a:ea typeface="Cambria Math" panose="02040503050406030204" pitchFamily="18" charset="0"/>
                          </a:rPr>
                          <m:t>𝐷</m:t>
                        </m:r>
                        <m:r>
                          <a:rPr lang="es-ES" sz="1600" i="1">
                            <a:solidFill>
                              <a:srgbClr val="0070C0"/>
                            </a:solidFill>
                            <a:latin typeface="Cambria Math" panose="02040503050406030204" pitchFamily="18" charset="0"/>
                            <a:ea typeface="Cambria Math" panose="02040503050406030204" pitchFamily="18" charset="0"/>
                          </a:rPr>
                          <m:t>1</m:t>
                        </m:r>
                      </m:sub>
                    </m:sSub>
                  </m:oMath>
                </a14:m>
                <a:r>
                  <a:rPr lang="en-US" sz="1600" dirty="0">
                    <a:solidFill>
                      <a:srgbClr val="0070C0"/>
                    </a:solidFill>
                  </a:rPr>
                  <a:t> and </a:t>
                </a:r>
                <a14:m>
                  <m:oMath xmlns:m="http://schemas.openxmlformats.org/officeDocument/2006/math">
                    <m:sSub>
                      <m:sSubPr>
                        <m:ctrlPr>
                          <a:rPr lang="en-US" sz="1600" i="1">
                            <a:solidFill>
                              <a:srgbClr val="0070C0"/>
                            </a:solidFill>
                            <a:latin typeface="Cambria Math" panose="02040503050406030204" pitchFamily="18" charset="0"/>
                            <a:ea typeface="Cambria Math" panose="02040503050406030204" pitchFamily="18" charset="0"/>
                          </a:rPr>
                        </m:ctrlPr>
                      </m:sSubPr>
                      <m:e>
                        <m:r>
                          <a:rPr lang="en-US" sz="1600" i="1">
                            <a:solidFill>
                              <a:srgbClr val="0070C0"/>
                            </a:solidFill>
                            <a:latin typeface="Cambria Math" panose="02040503050406030204" pitchFamily="18" charset="0"/>
                            <a:ea typeface="Cambria Math" panose="02040503050406030204" pitchFamily="18" charset="0"/>
                          </a:rPr>
                          <m:t>𝑆</m:t>
                        </m:r>
                      </m:e>
                      <m:sub>
                        <m:r>
                          <a:rPr lang="es-ES" sz="1600" i="1">
                            <a:solidFill>
                              <a:srgbClr val="0070C0"/>
                            </a:solidFill>
                            <a:latin typeface="Cambria Math" panose="02040503050406030204" pitchFamily="18" charset="0"/>
                            <a:ea typeface="Cambria Math" panose="02040503050406030204" pitchFamily="18" charset="0"/>
                          </a:rPr>
                          <m:t>𝐷</m:t>
                        </m:r>
                        <m:r>
                          <a:rPr lang="es-ES" sz="1600" i="1">
                            <a:solidFill>
                              <a:srgbClr val="0070C0"/>
                            </a:solidFill>
                            <a:latin typeface="Cambria Math" panose="02040503050406030204" pitchFamily="18" charset="0"/>
                            <a:ea typeface="Cambria Math" panose="02040503050406030204" pitchFamily="18" charset="0"/>
                          </a:rPr>
                          <m:t>2</m:t>
                        </m:r>
                      </m:sub>
                    </m:sSub>
                  </m:oMath>
                </a14:m>
                <a:r>
                  <a:rPr lang="en-US" sz="1600" dirty="0">
                    <a:solidFill>
                      <a:srgbClr val="0070C0"/>
                    </a:solidFill>
                  </a:rPr>
                  <a:t> are, respectively, the set of subtasks executed in Device 1 and Device 2</a:t>
                </a:r>
              </a:p>
            </p:txBody>
          </p:sp>
        </mc:Choice>
        <mc:Fallback xmlns="">
          <p:sp>
            <p:nvSpPr>
              <p:cNvPr id="82" name="Content Placeholder 2">
                <a:extLst>
                  <a:ext uri="{FF2B5EF4-FFF2-40B4-BE49-F238E27FC236}">
                    <a16:creationId xmlns:a16="http://schemas.microsoft.com/office/drawing/2014/main" id="{C11884B0-33BF-B842-B331-026250DC7397}"/>
                  </a:ext>
                </a:extLst>
              </p:cNvPr>
              <p:cNvSpPr txBox="1">
                <a:spLocks noRot="1" noChangeAspect="1" noMove="1" noResize="1" noEditPoints="1" noAdjustHandles="1" noChangeArrowheads="1" noChangeShapeType="1" noTextEdit="1"/>
              </p:cNvSpPr>
              <p:nvPr/>
            </p:nvSpPr>
            <p:spPr bwMode="auto">
              <a:xfrm>
                <a:off x="205365" y="908720"/>
                <a:ext cx="5986019" cy="2072034"/>
              </a:xfrm>
              <a:prstGeom prst="rect">
                <a:avLst/>
              </a:prstGeom>
              <a:blipFill>
                <a:blip r:embed="rId4"/>
                <a:stretch>
                  <a:fillRect t="-1829"/>
                </a:stretch>
              </a:blipFill>
              <a:ln w="9525">
                <a:noFill/>
                <a:miter lim="800000"/>
                <a:headEnd/>
                <a:tailEnd/>
              </a:ln>
            </p:spPr>
            <p:txBody>
              <a:bodyPr/>
              <a:lstStyle/>
              <a:p>
                <a:r>
                  <a:rPr lang="en-US">
                    <a:noFill/>
                  </a:rPr>
                  <a:t> </a:t>
                </a:r>
              </a:p>
            </p:txBody>
          </p:sp>
        </mc:Fallback>
      </mc:AlternateContent>
    </p:spTree>
    <p:extLst>
      <p:ext uri="{BB962C8B-B14F-4D97-AF65-F5344CB8AC3E}">
        <p14:creationId xmlns:p14="http://schemas.microsoft.com/office/powerpoint/2010/main" val="29320511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57C62-2DBB-4A70-9F6F-E33C89E74D6D}"/>
              </a:ext>
            </a:extLst>
          </p:cNvPr>
          <p:cNvSpPr>
            <a:spLocks noGrp="1"/>
          </p:cNvSpPr>
          <p:nvPr>
            <p:ph type="title"/>
          </p:nvPr>
        </p:nvSpPr>
        <p:spPr>
          <a:xfrm>
            <a:off x="228599" y="0"/>
            <a:ext cx="8870505" cy="908720"/>
          </a:xfrm>
        </p:spPr>
        <p:txBody>
          <a:bodyPr/>
          <a:lstStyle/>
          <a:p>
            <a:r>
              <a:rPr lang="en-US" sz="3900" dirty="0"/>
              <a:t>Analytical Model: Coarse-Grained Task Part.</a:t>
            </a:r>
          </a:p>
        </p:txBody>
      </p:sp>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4E3AE8FD-125D-4312-A848-94A3DF343C79}"/>
                  </a:ext>
                </a:extLst>
              </p:cNvPr>
              <p:cNvSpPr txBox="1">
                <a:spLocks/>
              </p:cNvSpPr>
              <p:nvPr/>
            </p:nvSpPr>
            <p:spPr>
              <a:xfrm>
                <a:off x="344868" y="3607340"/>
                <a:ext cx="8399082" cy="18378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800" b="1" dirty="0"/>
                  <a:t>Coarse-grained task partitioning</a:t>
                </a:r>
                <a:endParaRPr lang="en-US" sz="1800" dirty="0"/>
              </a:p>
              <a:p>
                <a:pPr marL="0" indent="0">
                  <a:lnSpc>
                    <a:spcPct val="100000"/>
                  </a:lnSpc>
                  <a:spcBef>
                    <a:spcPts val="0"/>
                  </a:spcBef>
                  <a:buNone/>
                </a:pPr>
                <a:endParaRPr lang="en-US" sz="1600" dirty="0"/>
              </a:p>
              <a:p>
                <a:pPr marL="0" indent="0">
                  <a:lnSpc>
                    <a:spcPct val="100000"/>
                  </a:lnSpc>
                  <a:spcBef>
                    <a:spcPts val="0"/>
                  </a:spcBef>
                  <a:buNone/>
                </a:pPr>
                <a:r>
                  <a:rPr lang="en-US" sz="1600" dirty="0"/>
                  <a:t>The total execution time is</a:t>
                </a:r>
              </a:p>
              <a:p>
                <a:pPr marL="0" indent="0">
                  <a:lnSpc>
                    <a:spcPct val="100000"/>
                  </a:lnSpc>
                  <a:spcBef>
                    <a:spcPts val="0"/>
                  </a:spcBef>
                  <a:buNone/>
                </a:pPr>
                <a:endParaRPr lang="en-US" sz="1600" dirty="0"/>
              </a:p>
              <a:p>
                <a:pPr marL="0" indent="0" algn="ctr">
                  <a:lnSpc>
                    <a:spcPct val="100000"/>
                  </a:lnSpc>
                  <a:spcBef>
                    <a:spcPts val="0"/>
                  </a:spcBef>
                  <a:buNone/>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𝑡</m:t>
                          </m:r>
                        </m:e>
                        <m:sub>
                          <m:r>
                            <m:rPr>
                              <m:nor/>
                            </m:rPr>
                            <a:rPr lang="en-US" sz="1600">
                              <a:latin typeface="Cambria Math" panose="02040503050406030204" pitchFamily="18" charset="0"/>
                            </a:rPr>
                            <m:t>task</m:t>
                          </m:r>
                          <m:r>
                            <m:rPr>
                              <m:nor/>
                            </m:rPr>
                            <a:rPr lang="en-US" sz="1600">
                              <a:latin typeface="Cambria Math" panose="02040503050406030204" pitchFamily="18" charset="0"/>
                            </a:rPr>
                            <m:t>, </m:t>
                          </m:r>
                          <m:r>
                            <m:rPr>
                              <m:nor/>
                            </m:rPr>
                            <a:rPr lang="en-US" sz="1600">
                              <a:latin typeface="Cambria Math" panose="02040503050406030204" pitchFamily="18" charset="0"/>
                            </a:rPr>
                            <m:t>total</m:t>
                          </m:r>
                        </m:sub>
                      </m:sSub>
                      <m:r>
                        <a:rPr lang="en-US" sz="1600" i="1">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𝛽</m:t>
                          </m:r>
                        </m:e>
                        <m:sub>
                          <m:r>
                            <m:rPr>
                              <m:nor/>
                            </m:rPr>
                            <a:rPr lang="en-US" sz="1600">
                              <a:latin typeface="Cambria Math" panose="02040503050406030204" pitchFamily="18" charset="0"/>
                            </a:rPr>
                            <m:t>task</m:t>
                          </m:r>
                        </m:sub>
                      </m:sSub>
                      <m:r>
                        <a:rPr lang="en-US" sz="1600" i="1">
                          <a:latin typeface="Cambria Math" panose="02040503050406030204" pitchFamily="18" charset="0"/>
                        </a:rPr>
                        <m:t>𝑁</m:t>
                      </m:r>
                      <m:r>
                        <a:rPr lang="en-US" sz="1600" i="1">
                          <a:latin typeface="Cambria Math" panose="02040503050406030204" pitchFamily="18" charset="0"/>
                          <a:ea typeface="Cambria Math" panose="02040503050406030204" pitchFamily="18" charset="0"/>
                        </a:rPr>
                        <m:t>∙⁡</m:t>
                      </m:r>
                      <m:d>
                        <m:dPr>
                          <m:ctrlPr>
                            <a:rPr lang="en-US" sz="1600" i="1">
                              <a:latin typeface="Cambria Math" panose="02040503050406030204" pitchFamily="18" charset="0"/>
                              <a:ea typeface="Cambria Math" panose="02040503050406030204" pitchFamily="18" charset="0"/>
                            </a:rPr>
                          </m:ctrlPr>
                        </m:dPr>
                        <m:e>
                          <m:f>
                            <m:fPr>
                              <m:ctrlPr>
                                <a:rPr lang="en-US" sz="1600" i="1">
                                  <a:latin typeface="Cambria Math" panose="02040503050406030204" pitchFamily="18" charset="0"/>
                                  <a:ea typeface="Cambria Math" panose="02040503050406030204" pitchFamily="18" charset="0"/>
                                </a:rPr>
                              </m:ctrlPr>
                            </m:fPr>
                            <m:num>
                              <m:nary>
                                <m:naryPr>
                                  <m:chr m:val="∑"/>
                                  <m:supHide m:val="on"/>
                                  <m:ctrlPr>
                                    <a:rPr lang="en-US" sz="1600" i="1">
                                      <a:latin typeface="Cambria Math" panose="02040503050406030204" pitchFamily="18" charset="0"/>
                                      <a:ea typeface="Cambria Math" panose="02040503050406030204" pitchFamily="18" charset="0"/>
                                    </a:rPr>
                                  </m:ctrlPr>
                                </m:naryPr>
                                <m:sub>
                                  <m:r>
                                    <m:rPr>
                                      <m:brk m:alnAt="7"/>
                                    </m:rPr>
                                    <a:rPr lang="en-US" sz="1600" i="1">
                                      <a:latin typeface="Cambria Math" panose="02040503050406030204" pitchFamily="18" charset="0"/>
                                      <a:ea typeface="Cambria Math" panose="02040503050406030204" pitchFamily="18" charset="0"/>
                                    </a:rPr>
                                    <m:t>𝑖</m:t>
                                  </m:r>
                                  <m:r>
                                    <a:rPr lang="en-US" sz="1600" i="1">
                                      <a:latin typeface="Cambria Math" panose="02040503050406030204" pitchFamily="18" charset="0"/>
                                      <a:ea typeface="Cambria Math" panose="02040503050406030204" pitchFamily="18" charset="0"/>
                                    </a:rPr>
                                    <m:t>∈</m:t>
                                  </m:r>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𝑆</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1</m:t>
                                      </m:r>
                                    </m:sub>
                                  </m:sSub>
                                </m:sub>
                                <m:sup/>
                                <m:e>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𝑡</m:t>
                                      </m:r>
                                    </m:e>
                                    <m:sub>
                                      <m:r>
                                        <a:rPr lang="en-US" sz="1600" i="1">
                                          <a:latin typeface="Cambria Math" panose="02040503050406030204" pitchFamily="18" charset="0"/>
                                          <a:ea typeface="Cambria Math" panose="02040503050406030204" pitchFamily="18" charset="0"/>
                                        </a:rPr>
                                        <m:t>𝑖</m:t>
                                      </m:r>
                                      <m:r>
                                        <a:rPr lang="en-US" sz="1600" i="1">
                                          <a:latin typeface="Cambria Math" panose="02040503050406030204" pitchFamily="18" charset="0"/>
                                          <a:ea typeface="Cambria Math" panose="02040503050406030204" pitchFamily="18" charset="0"/>
                                        </a:rPr>
                                        <m:t>,</m:t>
                                      </m:r>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1</m:t>
                                      </m:r>
                                    </m:sub>
                                  </m:sSub>
                                </m:e>
                              </m:nary>
                            </m:num>
                            <m:den>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𝑤</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1</m:t>
                                  </m:r>
                                </m:sub>
                              </m:sSub>
                            </m:den>
                          </m:f>
                          <m:r>
                            <a:rPr lang="en-US" sz="1600" b="0" i="1" smtClean="0">
                              <a:solidFill>
                                <a:srgbClr val="0070C0"/>
                              </a:solidFill>
                              <a:latin typeface="Cambria Math" panose="02040503050406030204" pitchFamily="18" charset="0"/>
                              <a:ea typeface="Cambria Math" panose="02040503050406030204" pitchFamily="18" charset="0"/>
                            </a:rPr>
                            <m:t>+</m:t>
                          </m:r>
                          <m:f>
                            <m:fPr>
                              <m:ctrlPr>
                                <a:rPr lang="en-US" sz="1600" i="1">
                                  <a:latin typeface="Cambria Math" panose="02040503050406030204" pitchFamily="18" charset="0"/>
                                  <a:ea typeface="Cambria Math" panose="02040503050406030204" pitchFamily="18" charset="0"/>
                                </a:rPr>
                              </m:ctrlPr>
                            </m:fPr>
                            <m:num>
                              <m:nary>
                                <m:naryPr>
                                  <m:chr m:val="∑"/>
                                  <m:supHide m:val="on"/>
                                  <m:ctrlPr>
                                    <a:rPr lang="en-US" sz="1600" i="1">
                                      <a:latin typeface="Cambria Math" panose="02040503050406030204" pitchFamily="18" charset="0"/>
                                      <a:ea typeface="Cambria Math" panose="02040503050406030204" pitchFamily="18" charset="0"/>
                                    </a:rPr>
                                  </m:ctrlPr>
                                </m:naryPr>
                                <m:sub>
                                  <m:r>
                                    <m:rPr>
                                      <m:brk m:alnAt="7"/>
                                    </m:rPr>
                                    <a:rPr lang="en-US" sz="1600" i="1">
                                      <a:latin typeface="Cambria Math" panose="02040503050406030204" pitchFamily="18" charset="0"/>
                                      <a:ea typeface="Cambria Math" panose="02040503050406030204" pitchFamily="18" charset="0"/>
                                    </a:rPr>
                                    <m:t>𝑖</m:t>
                                  </m:r>
                                  <m:r>
                                    <a:rPr lang="en-US" sz="1600" i="1">
                                      <a:latin typeface="Cambria Math" panose="02040503050406030204" pitchFamily="18" charset="0"/>
                                      <a:ea typeface="Cambria Math" panose="02040503050406030204" pitchFamily="18" charset="0"/>
                                    </a:rPr>
                                    <m:t>∈</m:t>
                                  </m:r>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𝑆</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2</m:t>
                                      </m:r>
                                    </m:sub>
                                  </m:sSub>
                                </m:sub>
                                <m:sup/>
                                <m:e>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𝑡</m:t>
                                      </m:r>
                                    </m:e>
                                    <m:sub>
                                      <m:r>
                                        <a:rPr lang="en-US" sz="1600" i="1">
                                          <a:latin typeface="Cambria Math" panose="02040503050406030204" pitchFamily="18" charset="0"/>
                                          <a:ea typeface="Cambria Math" panose="02040503050406030204" pitchFamily="18" charset="0"/>
                                        </a:rPr>
                                        <m:t>𝑖</m:t>
                                      </m:r>
                                      <m:r>
                                        <a:rPr lang="en-US" sz="1600" i="1">
                                          <a:latin typeface="Cambria Math" panose="02040503050406030204" pitchFamily="18" charset="0"/>
                                          <a:ea typeface="Cambria Math" panose="02040503050406030204" pitchFamily="18" charset="0"/>
                                        </a:rPr>
                                        <m:t>,</m:t>
                                      </m:r>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2</m:t>
                                      </m:r>
                                    </m:sub>
                                  </m:sSub>
                                </m:e>
                              </m:nary>
                            </m:num>
                            <m:den>
                              <m:sSub>
                                <m:sSubPr>
                                  <m:ctrlPr>
                                    <a:rPr lang="en-US" sz="1600" i="1">
                                      <a:latin typeface="Cambria Math" panose="02040503050406030204" pitchFamily="18" charset="0"/>
                                      <a:ea typeface="Cambria Math" panose="02040503050406030204" pitchFamily="18" charset="0"/>
                                    </a:rPr>
                                  </m:ctrlPr>
                                </m:sSubPr>
                                <m:e>
                                  <m:r>
                                    <a:rPr lang="en-US" sz="1600" i="1">
                                      <a:latin typeface="Cambria Math" panose="02040503050406030204" pitchFamily="18" charset="0"/>
                                      <a:ea typeface="Cambria Math" panose="02040503050406030204" pitchFamily="18" charset="0"/>
                                    </a:rPr>
                                    <m:t>𝑤</m:t>
                                  </m:r>
                                </m:e>
                                <m:sub>
                                  <m:r>
                                    <a:rPr lang="es-ES" sz="1600" b="0" i="1" smtClean="0">
                                      <a:latin typeface="Cambria Math" panose="02040503050406030204" pitchFamily="18" charset="0"/>
                                      <a:ea typeface="Cambria Math" panose="02040503050406030204" pitchFamily="18" charset="0"/>
                                    </a:rPr>
                                    <m:t>𝐷</m:t>
                                  </m:r>
                                  <m:r>
                                    <a:rPr lang="es-ES" sz="1600" b="0" i="1" smtClean="0">
                                      <a:latin typeface="Cambria Math" panose="02040503050406030204" pitchFamily="18" charset="0"/>
                                      <a:ea typeface="Cambria Math" panose="02040503050406030204" pitchFamily="18" charset="0"/>
                                    </a:rPr>
                                    <m:t>2</m:t>
                                  </m:r>
                                </m:sub>
                              </m:sSub>
                            </m:den>
                          </m:f>
                        </m:e>
                      </m:d>
                    </m:oMath>
                  </m:oMathPara>
                </a14:m>
                <a:endParaRPr lang="en-US" sz="1600" dirty="0"/>
              </a:p>
            </p:txBody>
          </p:sp>
        </mc:Choice>
        <mc:Fallback xmlns="">
          <p:sp>
            <p:nvSpPr>
              <p:cNvPr id="4" name="Content Placeholder 2">
                <a:extLst>
                  <a:ext uri="{FF2B5EF4-FFF2-40B4-BE49-F238E27FC236}">
                    <a16:creationId xmlns:a16="http://schemas.microsoft.com/office/drawing/2014/main" id="{4E3AE8FD-125D-4312-A848-94A3DF343C79}"/>
                  </a:ext>
                </a:extLst>
              </p:cNvPr>
              <p:cNvSpPr txBox="1">
                <a:spLocks noRot="1" noChangeAspect="1" noMove="1" noResize="1" noEditPoints="1" noAdjustHandles="1" noChangeArrowheads="1" noChangeShapeType="1" noTextEdit="1"/>
              </p:cNvSpPr>
              <p:nvPr/>
            </p:nvSpPr>
            <p:spPr>
              <a:xfrm>
                <a:off x="344868" y="3607340"/>
                <a:ext cx="8399082" cy="1837884"/>
              </a:xfrm>
              <a:prstGeom prst="rect">
                <a:avLst/>
              </a:prstGeom>
              <a:blipFill>
                <a:blip r:embed="rId3"/>
                <a:stretch>
                  <a:fillRect l="-604" t="-2069" b="-6207"/>
                </a:stretch>
              </a:blipFill>
            </p:spPr>
            <p:txBody>
              <a:bodyPr/>
              <a:lstStyle/>
              <a:p>
                <a:r>
                  <a:rPr lang="en-US">
                    <a:noFill/>
                  </a:rPr>
                  <a:t> </a:t>
                </a:r>
              </a:p>
            </p:txBody>
          </p:sp>
        </mc:Fallback>
      </mc:AlternateContent>
      <p:sp>
        <p:nvSpPr>
          <p:cNvPr id="48" name="Rectangle 243">
            <a:extLst>
              <a:ext uri="{FF2B5EF4-FFF2-40B4-BE49-F238E27FC236}">
                <a16:creationId xmlns:a16="http://schemas.microsoft.com/office/drawing/2014/main" id="{6E206D47-67C5-43DF-846B-36C8532D0A21}"/>
              </a:ext>
            </a:extLst>
          </p:cNvPr>
          <p:cNvSpPr/>
          <p:nvPr/>
        </p:nvSpPr>
        <p:spPr>
          <a:xfrm>
            <a:off x="7773854" y="1599184"/>
            <a:ext cx="155192" cy="310396"/>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49" name="Rectangle 244">
            <a:extLst>
              <a:ext uri="{FF2B5EF4-FFF2-40B4-BE49-F238E27FC236}">
                <a16:creationId xmlns:a16="http://schemas.microsoft.com/office/drawing/2014/main" id="{77FDD65D-3F23-4B13-BEFB-C2D54B1B4FFF}"/>
              </a:ext>
            </a:extLst>
          </p:cNvPr>
          <p:cNvSpPr/>
          <p:nvPr/>
        </p:nvSpPr>
        <p:spPr>
          <a:xfrm>
            <a:off x="7773852" y="1909580"/>
            <a:ext cx="155195" cy="465595"/>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50" name="Rectangle 241">
            <a:extLst>
              <a:ext uri="{FF2B5EF4-FFF2-40B4-BE49-F238E27FC236}">
                <a16:creationId xmlns:a16="http://schemas.microsoft.com/office/drawing/2014/main" id="{5ED41AA2-3C4A-45D3-AEC9-E2D4A211A6B7}"/>
              </a:ext>
            </a:extLst>
          </p:cNvPr>
          <p:cNvSpPr/>
          <p:nvPr/>
        </p:nvSpPr>
        <p:spPr>
          <a:xfrm>
            <a:off x="8039700" y="1597845"/>
            <a:ext cx="155192" cy="310396"/>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51" name="Rectangle 242">
            <a:extLst>
              <a:ext uri="{FF2B5EF4-FFF2-40B4-BE49-F238E27FC236}">
                <a16:creationId xmlns:a16="http://schemas.microsoft.com/office/drawing/2014/main" id="{4D8FF7D2-02AA-4656-B60B-83096AD3820E}"/>
              </a:ext>
            </a:extLst>
          </p:cNvPr>
          <p:cNvSpPr/>
          <p:nvPr/>
        </p:nvSpPr>
        <p:spPr>
          <a:xfrm>
            <a:off x="8039698" y="1908241"/>
            <a:ext cx="155195" cy="465595"/>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52" name="Rectangle 239">
            <a:extLst>
              <a:ext uri="{FF2B5EF4-FFF2-40B4-BE49-F238E27FC236}">
                <a16:creationId xmlns:a16="http://schemas.microsoft.com/office/drawing/2014/main" id="{45DAFD44-5D00-48EE-8141-D3B881287331}"/>
              </a:ext>
            </a:extLst>
          </p:cNvPr>
          <p:cNvSpPr/>
          <p:nvPr/>
        </p:nvSpPr>
        <p:spPr>
          <a:xfrm>
            <a:off x="8305546" y="1595664"/>
            <a:ext cx="155192" cy="310396"/>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53" name="Rectangle 240">
            <a:extLst>
              <a:ext uri="{FF2B5EF4-FFF2-40B4-BE49-F238E27FC236}">
                <a16:creationId xmlns:a16="http://schemas.microsoft.com/office/drawing/2014/main" id="{05A01A97-D7ED-4177-9FCB-F0B9913B196A}"/>
              </a:ext>
            </a:extLst>
          </p:cNvPr>
          <p:cNvSpPr/>
          <p:nvPr/>
        </p:nvSpPr>
        <p:spPr>
          <a:xfrm>
            <a:off x="8305544" y="1906060"/>
            <a:ext cx="155195" cy="465595"/>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54" name="Rectangle 237">
            <a:extLst>
              <a:ext uri="{FF2B5EF4-FFF2-40B4-BE49-F238E27FC236}">
                <a16:creationId xmlns:a16="http://schemas.microsoft.com/office/drawing/2014/main" id="{1B28D233-B503-4475-8674-4AE97967CDD8}"/>
              </a:ext>
            </a:extLst>
          </p:cNvPr>
          <p:cNvSpPr/>
          <p:nvPr/>
        </p:nvSpPr>
        <p:spPr>
          <a:xfrm>
            <a:off x="8571392" y="1595664"/>
            <a:ext cx="155192" cy="310396"/>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55" name="Rectangle 238">
            <a:extLst>
              <a:ext uri="{FF2B5EF4-FFF2-40B4-BE49-F238E27FC236}">
                <a16:creationId xmlns:a16="http://schemas.microsoft.com/office/drawing/2014/main" id="{46CB068C-B371-41CF-81C3-53F4A3520E89}"/>
              </a:ext>
            </a:extLst>
          </p:cNvPr>
          <p:cNvSpPr/>
          <p:nvPr/>
        </p:nvSpPr>
        <p:spPr>
          <a:xfrm>
            <a:off x="8571390" y="1906060"/>
            <a:ext cx="155195" cy="465595"/>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56" name="Rectangle 205">
            <a:extLst>
              <a:ext uri="{FF2B5EF4-FFF2-40B4-BE49-F238E27FC236}">
                <a16:creationId xmlns:a16="http://schemas.microsoft.com/office/drawing/2014/main" id="{F1ABAD51-9C4B-4B32-B863-D505674D23F1}"/>
              </a:ext>
            </a:extLst>
          </p:cNvPr>
          <p:cNvSpPr/>
          <p:nvPr/>
        </p:nvSpPr>
        <p:spPr>
          <a:xfrm>
            <a:off x="7693785" y="1520921"/>
            <a:ext cx="1133406" cy="2117322"/>
          </a:xfrm>
          <a:prstGeom prst="rect">
            <a:avLst/>
          </a:prstGeom>
          <a:noFill/>
          <a:ln w="3175" cmpd="sng">
            <a:solidFill>
              <a:schemeClr val="tx1">
                <a:lumMod val="95000"/>
                <a:lumOff val="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57" name="Rectangle 231">
            <a:extLst>
              <a:ext uri="{FF2B5EF4-FFF2-40B4-BE49-F238E27FC236}">
                <a16:creationId xmlns:a16="http://schemas.microsoft.com/office/drawing/2014/main" id="{7B82CE34-E437-466D-A2E6-23DA60E7F88E}"/>
              </a:ext>
            </a:extLst>
          </p:cNvPr>
          <p:cNvSpPr/>
          <p:nvPr/>
        </p:nvSpPr>
        <p:spPr>
          <a:xfrm>
            <a:off x="7773852" y="2416984"/>
            <a:ext cx="155192" cy="310396"/>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58" name="Rectangle 232">
            <a:extLst>
              <a:ext uri="{FF2B5EF4-FFF2-40B4-BE49-F238E27FC236}">
                <a16:creationId xmlns:a16="http://schemas.microsoft.com/office/drawing/2014/main" id="{B4D61EEA-9FA7-4073-BB39-7D91C62DFB31}"/>
              </a:ext>
            </a:extLst>
          </p:cNvPr>
          <p:cNvSpPr/>
          <p:nvPr/>
        </p:nvSpPr>
        <p:spPr>
          <a:xfrm>
            <a:off x="7773850" y="2727380"/>
            <a:ext cx="155195" cy="465595"/>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59" name="Rectangle 229">
            <a:extLst>
              <a:ext uri="{FF2B5EF4-FFF2-40B4-BE49-F238E27FC236}">
                <a16:creationId xmlns:a16="http://schemas.microsoft.com/office/drawing/2014/main" id="{C96F8AE6-5A71-431F-84F1-A5370E709B88}"/>
              </a:ext>
            </a:extLst>
          </p:cNvPr>
          <p:cNvSpPr/>
          <p:nvPr/>
        </p:nvSpPr>
        <p:spPr>
          <a:xfrm>
            <a:off x="8039698" y="2415645"/>
            <a:ext cx="155192" cy="310396"/>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60" name="Rectangle 230">
            <a:extLst>
              <a:ext uri="{FF2B5EF4-FFF2-40B4-BE49-F238E27FC236}">
                <a16:creationId xmlns:a16="http://schemas.microsoft.com/office/drawing/2014/main" id="{EB9716B7-B1C7-4E47-BB9F-8962BF16CDE5}"/>
              </a:ext>
            </a:extLst>
          </p:cNvPr>
          <p:cNvSpPr/>
          <p:nvPr/>
        </p:nvSpPr>
        <p:spPr>
          <a:xfrm>
            <a:off x="8039696" y="2726041"/>
            <a:ext cx="155195" cy="465595"/>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61" name="Rectangle 227">
            <a:extLst>
              <a:ext uri="{FF2B5EF4-FFF2-40B4-BE49-F238E27FC236}">
                <a16:creationId xmlns:a16="http://schemas.microsoft.com/office/drawing/2014/main" id="{49BF1FAB-08B4-4423-89F9-E2B160AF0C64}"/>
              </a:ext>
            </a:extLst>
          </p:cNvPr>
          <p:cNvSpPr/>
          <p:nvPr/>
        </p:nvSpPr>
        <p:spPr>
          <a:xfrm>
            <a:off x="8305544" y="2413464"/>
            <a:ext cx="155192" cy="310396"/>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62" name="Rectangle 228">
            <a:extLst>
              <a:ext uri="{FF2B5EF4-FFF2-40B4-BE49-F238E27FC236}">
                <a16:creationId xmlns:a16="http://schemas.microsoft.com/office/drawing/2014/main" id="{3AFF4EA8-AB59-46C8-9EE8-F9488A6E4072}"/>
              </a:ext>
            </a:extLst>
          </p:cNvPr>
          <p:cNvSpPr/>
          <p:nvPr/>
        </p:nvSpPr>
        <p:spPr>
          <a:xfrm>
            <a:off x="8305542" y="2723860"/>
            <a:ext cx="155195" cy="465595"/>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63" name="Rectangle 225">
            <a:extLst>
              <a:ext uri="{FF2B5EF4-FFF2-40B4-BE49-F238E27FC236}">
                <a16:creationId xmlns:a16="http://schemas.microsoft.com/office/drawing/2014/main" id="{D34006DD-E263-4924-920F-D2B71993CEB4}"/>
              </a:ext>
            </a:extLst>
          </p:cNvPr>
          <p:cNvSpPr/>
          <p:nvPr/>
        </p:nvSpPr>
        <p:spPr>
          <a:xfrm>
            <a:off x="8571390" y="2413464"/>
            <a:ext cx="155192" cy="310396"/>
          </a:xfrm>
          <a:prstGeom prst="rect">
            <a:avLst/>
          </a:prstGeom>
          <a:solidFill>
            <a:schemeClr val="accent1">
              <a:lumMod val="40000"/>
              <a:lumOff val="60000"/>
            </a:schemeClr>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64" name="Rectangle 226">
            <a:extLst>
              <a:ext uri="{FF2B5EF4-FFF2-40B4-BE49-F238E27FC236}">
                <a16:creationId xmlns:a16="http://schemas.microsoft.com/office/drawing/2014/main" id="{F43CD322-0CFA-43FE-BECD-9ABE0580B560}"/>
              </a:ext>
            </a:extLst>
          </p:cNvPr>
          <p:cNvSpPr/>
          <p:nvPr/>
        </p:nvSpPr>
        <p:spPr>
          <a:xfrm>
            <a:off x="8571388" y="2723860"/>
            <a:ext cx="155195" cy="465595"/>
          </a:xfrm>
          <a:prstGeom prst="rect">
            <a:avLst/>
          </a:prstGeom>
          <a:solidFill>
            <a:schemeClr val="tx2"/>
          </a:solidFill>
          <a:ln w="12700">
            <a:solidFill>
              <a:schemeClr val="tx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65" name="TextBox 207">
            <a:extLst>
              <a:ext uri="{FF2B5EF4-FFF2-40B4-BE49-F238E27FC236}">
                <a16:creationId xmlns:a16="http://schemas.microsoft.com/office/drawing/2014/main" id="{CFFA6C38-619C-4BCE-8F0C-813CAEB27D81}"/>
              </a:ext>
            </a:extLst>
          </p:cNvPr>
          <p:cNvSpPr txBox="1"/>
          <p:nvPr/>
        </p:nvSpPr>
        <p:spPr>
          <a:xfrm rot="5400000">
            <a:off x="8134975" y="3233091"/>
            <a:ext cx="320088" cy="313428"/>
          </a:xfrm>
          <a:prstGeom prst="rect">
            <a:avLst/>
          </a:prstGeom>
          <a:noFill/>
        </p:spPr>
        <p:txBody>
          <a:bodyPr wrap="none" rtlCol="0">
            <a:spAutoFit/>
          </a:bodyPr>
          <a:lstStyle/>
          <a:p>
            <a:r>
              <a:rPr lang="mr-IN" dirty="0"/>
              <a:t>…</a:t>
            </a:r>
            <a:endParaRPr lang="en-US" dirty="0"/>
          </a:p>
        </p:txBody>
      </p:sp>
      <p:sp>
        <p:nvSpPr>
          <p:cNvPr id="66" name="Rectangle 219">
            <a:extLst>
              <a:ext uri="{FF2B5EF4-FFF2-40B4-BE49-F238E27FC236}">
                <a16:creationId xmlns:a16="http://schemas.microsoft.com/office/drawing/2014/main" id="{27C3AD02-7EC1-4474-88CE-6DF42F72C3D1}"/>
              </a:ext>
            </a:extLst>
          </p:cNvPr>
          <p:cNvSpPr/>
          <p:nvPr/>
        </p:nvSpPr>
        <p:spPr>
          <a:xfrm>
            <a:off x="7017085" y="3929701"/>
            <a:ext cx="155198" cy="232797"/>
          </a:xfrm>
          <a:prstGeom prst="rect">
            <a:avLst/>
          </a:prstGeom>
          <a:solidFill>
            <a:srgbClr val="CCFFCC"/>
          </a:solidFill>
          <a:ln w="12700">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dirty="0"/>
          </a:p>
        </p:txBody>
      </p:sp>
      <p:sp>
        <p:nvSpPr>
          <p:cNvPr id="67" name="Rectangle 220">
            <a:extLst>
              <a:ext uri="{FF2B5EF4-FFF2-40B4-BE49-F238E27FC236}">
                <a16:creationId xmlns:a16="http://schemas.microsoft.com/office/drawing/2014/main" id="{F3B9CEDE-B8C2-4023-94A6-08657D912B79}"/>
              </a:ext>
            </a:extLst>
          </p:cNvPr>
          <p:cNvSpPr/>
          <p:nvPr/>
        </p:nvSpPr>
        <p:spPr>
          <a:xfrm>
            <a:off x="7016805" y="4169991"/>
            <a:ext cx="155759" cy="310396"/>
          </a:xfrm>
          <a:prstGeom prst="rect">
            <a:avLst/>
          </a:prstGeom>
          <a:solidFill>
            <a:srgbClr val="008000"/>
          </a:solidFill>
          <a:ln w="12700">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68" name="Rectangle 217">
            <a:extLst>
              <a:ext uri="{FF2B5EF4-FFF2-40B4-BE49-F238E27FC236}">
                <a16:creationId xmlns:a16="http://schemas.microsoft.com/office/drawing/2014/main" id="{AD640774-4EF4-418C-91ED-8FAC778172C3}"/>
              </a:ext>
            </a:extLst>
          </p:cNvPr>
          <p:cNvSpPr/>
          <p:nvPr/>
        </p:nvSpPr>
        <p:spPr>
          <a:xfrm>
            <a:off x="7271619" y="3929701"/>
            <a:ext cx="155198" cy="232797"/>
          </a:xfrm>
          <a:prstGeom prst="rect">
            <a:avLst/>
          </a:prstGeom>
          <a:solidFill>
            <a:srgbClr val="CCFFCC"/>
          </a:solidFill>
          <a:ln w="12700">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dirty="0"/>
          </a:p>
        </p:txBody>
      </p:sp>
      <p:sp>
        <p:nvSpPr>
          <p:cNvPr id="69" name="Rectangle 218">
            <a:extLst>
              <a:ext uri="{FF2B5EF4-FFF2-40B4-BE49-F238E27FC236}">
                <a16:creationId xmlns:a16="http://schemas.microsoft.com/office/drawing/2014/main" id="{9A451964-B46F-4EFE-9A19-E092105098D7}"/>
              </a:ext>
            </a:extLst>
          </p:cNvPr>
          <p:cNvSpPr/>
          <p:nvPr/>
        </p:nvSpPr>
        <p:spPr>
          <a:xfrm>
            <a:off x="7271339" y="4169991"/>
            <a:ext cx="155759" cy="310396"/>
          </a:xfrm>
          <a:prstGeom prst="rect">
            <a:avLst/>
          </a:prstGeom>
          <a:solidFill>
            <a:srgbClr val="008000"/>
          </a:solidFill>
          <a:ln w="12700">
            <a:solidFill>
              <a:schemeClr val="accent3">
                <a:lumMod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70" name="Rectangle 215">
            <a:extLst>
              <a:ext uri="{FF2B5EF4-FFF2-40B4-BE49-F238E27FC236}">
                <a16:creationId xmlns:a16="http://schemas.microsoft.com/office/drawing/2014/main" id="{63F4362F-F631-4E5D-AF01-10270931E3EB}"/>
              </a:ext>
            </a:extLst>
          </p:cNvPr>
          <p:cNvSpPr/>
          <p:nvPr/>
        </p:nvSpPr>
        <p:spPr>
          <a:xfrm>
            <a:off x="6903163" y="3852567"/>
            <a:ext cx="631362" cy="953996"/>
          </a:xfrm>
          <a:prstGeom prst="rect">
            <a:avLst/>
          </a:prstGeom>
          <a:noFill/>
          <a:ln w="3175" cmpd="sng">
            <a:solidFill>
              <a:schemeClr val="tx1">
                <a:lumMod val="95000"/>
                <a:lumOff val="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800" b="1"/>
          </a:p>
        </p:txBody>
      </p:sp>
      <p:sp>
        <p:nvSpPr>
          <p:cNvPr id="71" name="TextBox 216">
            <a:extLst>
              <a:ext uri="{FF2B5EF4-FFF2-40B4-BE49-F238E27FC236}">
                <a16:creationId xmlns:a16="http://schemas.microsoft.com/office/drawing/2014/main" id="{D07539BF-DEED-4885-BA99-70B40E4D6FE3}"/>
              </a:ext>
            </a:extLst>
          </p:cNvPr>
          <p:cNvSpPr txBox="1"/>
          <p:nvPr/>
        </p:nvSpPr>
        <p:spPr>
          <a:xfrm rot="5400000">
            <a:off x="7138362" y="4489805"/>
            <a:ext cx="320088" cy="313428"/>
          </a:xfrm>
          <a:prstGeom prst="rect">
            <a:avLst/>
          </a:prstGeom>
          <a:noFill/>
        </p:spPr>
        <p:txBody>
          <a:bodyPr wrap="none" rtlCol="0">
            <a:spAutoFit/>
          </a:bodyPr>
          <a:lstStyle/>
          <a:p>
            <a:r>
              <a:rPr lang="mr-IN" dirty="0"/>
              <a:t>…</a:t>
            </a:r>
            <a:endParaRPr lang="en-US" dirty="0"/>
          </a:p>
        </p:txBody>
      </p:sp>
      <p:cxnSp>
        <p:nvCxnSpPr>
          <p:cNvPr id="74" name="Straight Connector 211">
            <a:extLst>
              <a:ext uri="{FF2B5EF4-FFF2-40B4-BE49-F238E27FC236}">
                <a16:creationId xmlns:a16="http://schemas.microsoft.com/office/drawing/2014/main" id="{472E5622-7AA1-4BB1-97B1-C1B3AA4E02EA}"/>
              </a:ext>
            </a:extLst>
          </p:cNvPr>
          <p:cNvCxnSpPr/>
          <p:nvPr/>
        </p:nvCxnSpPr>
        <p:spPr>
          <a:xfrm>
            <a:off x="7607863" y="1213631"/>
            <a:ext cx="0" cy="3592932"/>
          </a:xfrm>
          <a:prstGeom prst="line">
            <a:avLst/>
          </a:prstGeom>
          <a:ln w="28575" cmpd="sng">
            <a:prstDash val="dash"/>
          </a:ln>
        </p:spPr>
        <p:style>
          <a:lnRef idx="1">
            <a:schemeClr val="dk1"/>
          </a:lnRef>
          <a:fillRef idx="0">
            <a:schemeClr val="dk1"/>
          </a:fillRef>
          <a:effectRef idx="0">
            <a:schemeClr val="dk1"/>
          </a:effectRef>
          <a:fontRef idx="minor">
            <a:schemeClr val="tx1"/>
          </a:fontRef>
        </p:style>
      </p:cxnSp>
      <p:cxnSp>
        <p:nvCxnSpPr>
          <p:cNvPr id="75" name="Straight Connector 212">
            <a:extLst>
              <a:ext uri="{FF2B5EF4-FFF2-40B4-BE49-F238E27FC236}">
                <a16:creationId xmlns:a16="http://schemas.microsoft.com/office/drawing/2014/main" id="{A5EC74E4-5628-403C-BF74-CBFA4718CBA4}"/>
              </a:ext>
            </a:extLst>
          </p:cNvPr>
          <p:cNvCxnSpPr/>
          <p:nvPr/>
        </p:nvCxnSpPr>
        <p:spPr>
          <a:xfrm flipH="1">
            <a:off x="6804248" y="3744949"/>
            <a:ext cx="2056971" cy="0"/>
          </a:xfrm>
          <a:prstGeom prst="line">
            <a:avLst/>
          </a:prstGeom>
          <a:ln w="38100" cmpd="sng">
            <a:prstDash val="solid"/>
          </a:ln>
        </p:spPr>
        <p:style>
          <a:lnRef idx="1">
            <a:schemeClr val="dk1"/>
          </a:lnRef>
          <a:fillRef idx="0">
            <a:schemeClr val="dk1"/>
          </a:fillRef>
          <a:effectRef idx="0">
            <a:schemeClr val="dk1"/>
          </a:effectRef>
          <a:fontRef idx="minor">
            <a:schemeClr val="tx1"/>
          </a:fontRef>
        </p:style>
      </p:cxnSp>
      <p:sp>
        <p:nvSpPr>
          <p:cNvPr id="76" name="TextBox 294">
            <a:extLst>
              <a:ext uri="{FF2B5EF4-FFF2-40B4-BE49-F238E27FC236}">
                <a16:creationId xmlns:a16="http://schemas.microsoft.com/office/drawing/2014/main" id="{4C9C760F-FE0E-47DB-A03B-89CEBFC0F9E5}"/>
              </a:ext>
            </a:extLst>
          </p:cNvPr>
          <p:cNvSpPr txBox="1"/>
          <p:nvPr/>
        </p:nvSpPr>
        <p:spPr>
          <a:xfrm>
            <a:off x="6637419" y="1196752"/>
            <a:ext cx="958917" cy="338554"/>
          </a:xfrm>
          <a:prstGeom prst="rect">
            <a:avLst/>
          </a:prstGeom>
          <a:noFill/>
        </p:spPr>
        <p:txBody>
          <a:bodyPr wrap="none" rtlCol="0">
            <a:spAutoFit/>
          </a:bodyPr>
          <a:lstStyle/>
          <a:p>
            <a:r>
              <a:rPr lang="en-US" sz="1600" dirty="0"/>
              <a:t>Device 1</a:t>
            </a:r>
          </a:p>
        </p:txBody>
      </p:sp>
      <p:sp>
        <p:nvSpPr>
          <p:cNvPr id="77" name="TextBox 295">
            <a:extLst>
              <a:ext uri="{FF2B5EF4-FFF2-40B4-BE49-F238E27FC236}">
                <a16:creationId xmlns:a16="http://schemas.microsoft.com/office/drawing/2014/main" id="{3B089289-3434-4389-A1C4-EC39A6E414D1}"/>
              </a:ext>
            </a:extLst>
          </p:cNvPr>
          <p:cNvSpPr txBox="1"/>
          <p:nvPr/>
        </p:nvSpPr>
        <p:spPr>
          <a:xfrm>
            <a:off x="7789547" y="1196752"/>
            <a:ext cx="958917" cy="338554"/>
          </a:xfrm>
          <a:prstGeom prst="rect">
            <a:avLst/>
          </a:prstGeom>
          <a:noFill/>
        </p:spPr>
        <p:txBody>
          <a:bodyPr wrap="none" rtlCol="0">
            <a:spAutoFit/>
          </a:bodyPr>
          <a:lstStyle/>
          <a:p>
            <a:r>
              <a:rPr lang="en-US" sz="1600" dirty="0"/>
              <a:t>Device 2</a:t>
            </a:r>
          </a:p>
        </p:txBody>
      </p:sp>
      <p:sp>
        <p:nvSpPr>
          <p:cNvPr id="79" name="Rectangle 78">
            <a:extLst>
              <a:ext uri="{FF2B5EF4-FFF2-40B4-BE49-F238E27FC236}">
                <a16:creationId xmlns:a16="http://schemas.microsoft.com/office/drawing/2014/main" id="{E92B497F-5A2A-4A76-A440-0699421D2258}"/>
              </a:ext>
            </a:extLst>
          </p:cNvPr>
          <p:cNvSpPr/>
          <p:nvPr/>
        </p:nvSpPr>
        <p:spPr>
          <a:xfrm>
            <a:off x="5796136" y="908720"/>
            <a:ext cx="3302975" cy="307777"/>
          </a:xfrm>
          <a:prstGeom prst="rect">
            <a:avLst/>
          </a:prstGeom>
        </p:spPr>
        <p:txBody>
          <a:bodyPr wrap="square" anchor="ctr">
            <a:spAutoFit/>
          </a:bodyPr>
          <a:lstStyle/>
          <a:p>
            <a:r>
              <a:rPr lang="en-US" sz="1400" b="1" dirty="0"/>
              <a:t>Coarse-grained task partitioning</a:t>
            </a:r>
          </a:p>
        </p:txBody>
      </p:sp>
      <p:sp>
        <p:nvSpPr>
          <p:cNvPr id="73" name="TextBox 72">
            <a:extLst>
              <a:ext uri="{FF2B5EF4-FFF2-40B4-BE49-F238E27FC236}">
                <a16:creationId xmlns:a16="http://schemas.microsoft.com/office/drawing/2014/main" id="{4865138C-DB84-9F4E-BE7E-ECFC4F680EEE}"/>
              </a:ext>
            </a:extLst>
          </p:cNvPr>
          <p:cNvSpPr txBox="1">
            <a:spLocks noChangeArrowheads="1"/>
          </p:cNvSpPr>
          <p:nvPr/>
        </p:nvSpPr>
        <p:spPr bwMode="auto">
          <a:xfrm>
            <a:off x="152400" y="6381328"/>
            <a:ext cx="8092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Huang+, "Analysis and Modeling of Collaborative Execution Strategies for Heterogeneous CPU-FPGA Architectures," ICPE 2019</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81" name="Slide Number Placeholder 2">
            <a:extLst>
              <a:ext uri="{FF2B5EF4-FFF2-40B4-BE49-F238E27FC236}">
                <a16:creationId xmlns:a16="http://schemas.microsoft.com/office/drawing/2014/main" id="{5F9DD7AF-7F28-7348-8CD6-CD5FB4C02E20}"/>
              </a:ext>
            </a:extLst>
          </p:cNvPr>
          <p:cNvSpPr>
            <a:spLocks noGrp="1"/>
          </p:cNvSpPr>
          <p:nvPr>
            <p:ph type="sldNum" sz="quarter" idx="11"/>
          </p:nvPr>
        </p:nvSpPr>
        <p:spPr>
          <a:xfrm>
            <a:off x="6553200" y="6243638"/>
            <a:ext cx="2133600" cy="457200"/>
          </a:xfrm>
        </p:spPr>
        <p:txBody>
          <a:bodyPr/>
          <a:lstStyle/>
          <a:p>
            <a:fld id="{11285301-7C64-3D4A-A11D-A303F06F8BE6}" type="slidenum">
              <a:rPr lang="en-US" altLang="en-US" smtClean="0"/>
              <a:pPr/>
              <a:t>34</a:t>
            </a:fld>
            <a:endParaRPr lang="en-US" altLang="en-US"/>
          </a:p>
        </p:txBody>
      </p:sp>
      <mc:AlternateContent xmlns:mc="http://schemas.openxmlformats.org/markup-compatibility/2006" xmlns:a14="http://schemas.microsoft.com/office/drawing/2010/main">
        <mc:Choice Requires="a14">
          <p:sp>
            <p:nvSpPr>
              <p:cNvPr id="83" name="Content Placeholder 2">
                <a:extLst>
                  <a:ext uri="{FF2B5EF4-FFF2-40B4-BE49-F238E27FC236}">
                    <a16:creationId xmlns:a16="http://schemas.microsoft.com/office/drawing/2014/main" id="{D90E08ED-3432-7049-AE20-3053AF0F9EBE}"/>
                  </a:ext>
                </a:extLst>
              </p:cNvPr>
              <p:cNvSpPr txBox="1">
                <a:spLocks/>
              </p:cNvSpPr>
              <p:nvPr/>
            </p:nvSpPr>
            <p:spPr bwMode="auto">
              <a:xfrm>
                <a:off x="205365" y="908720"/>
                <a:ext cx="5986019" cy="2072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lnSpcReduction="10000"/>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a:spcBef>
                    <a:spcPts val="0"/>
                  </a:spcBef>
                </a:pPr>
                <a14:m>
                  <m:oMath xmlns:m="http://schemas.openxmlformats.org/officeDocument/2006/math">
                    <m:r>
                      <a:rPr lang="en-US" sz="1600" i="1" kern="0" smtClean="0">
                        <a:latin typeface="Cambria Math" panose="02040503050406030204" pitchFamily="18" charset="0"/>
                      </a:rPr>
                      <m:t>𝑁</m:t>
                    </m:r>
                  </m:oMath>
                </a14:m>
                <a:r>
                  <a:rPr lang="en-US" sz="1600" kern="0" dirty="0"/>
                  <a:t>: Number of data parallel tasks in the application</a:t>
                </a:r>
              </a:p>
              <a:p>
                <a:pPr>
                  <a:spcBef>
                    <a:spcPts val="0"/>
                  </a:spcBef>
                </a:pPr>
                <a14:m>
                  <m:oMath xmlns:m="http://schemas.openxmlformats.org/officeDocument/2006/math">
                    <m:sSub>
                      <m:sSubPr>
                        <m:ctrlPr>
                          <a:rPr lang="en-US" sz="1600" i="1" kern="0" smtClean="0">
                            <a:latin typeface="Cambria Math" panose="02040503050406030204" pitchFamily="18" charset="0"/>
                          </a:rPr>
                        </m:ctrlPr>
                      </m:sSubPr>
                      <m:e>
                        <m:r>
                          <a:rPr lang="en-US" sz="1600" i="1" kern="0" smtClean="0">
                            <a:latin typeface="Cambria Math" panose="02040503050406030204" pitchFamily="18" charset="0"/>
                          </a:rPr>
                          <m:t>𝑡</m:t>
                        </m:r>
                      </m:e>
                      <m:sub>
                        <m:r>
                          <a:rPr lang="en-US" sz="1600" i="1" kern="0" smtClean="0">
                            <a:latin typeface="Cambria Math" panose="02040503050406030204" pitchFamily="18" charset="0"/>
                          </a:rPr>
                          <m:t>𝑖</m:t>
                        </m:r>
                        <m:r>
                          <a:rPr lang="en-US" sz="1600" i="1" kern="0" smtClean="0">
                            <a:latin typeface="Cambria Math" panose="02040503050406030204" pitchFamily="18" charset="0"/>
                          </a:rPr>
                          <m:t>, </m:t>
                        </m:r>
                        <m:r>
                          <a:rPr lang="es-ES" sz="1600" i="1" kern="0" smtClean="0">
                            <a:latin typeface="Cambria Math" panose="02040503050406030204" pitchFamily="18" charset="0"/>
                          </a:rPr>
                          <m:t>𝐷</m:t>
                        </m:r>
                        <m:r>
                          <a:rPr lang="es-ES" sz="1600" i="1" kern="0" smtClean="0">
                            <a:latin typeface="Cambria Math" panose="02040503050406030204" pitchFamily="18" charset="0"/>
                          </a:rPr>
                          <m:t>1</m:t>
                        </m:r>
                      </m:sub>
                    </m:sSub>
                  </m:oMath>
                </a14:m>
                <a:r>
                  <a:rPr lang="en-US" sz="1600" kern="0" dirty="0"/>
                  <a:t>: Execution time of sub-task </a:t>
                </a:r>
                <a14:m>
                  <m:oMath xmlns:m="http://schemas.openxmlformats.org/officeDocument/2006/math">
                    <m:r>
                      <a:rPr lang="en-US" sz="1600" i="1" kern="0" smtClean="0">
                        <a:latin typeface="Cambria Math" panose="02040503050406030204" pitchFamily="18" charset="0"/>
                      </a:rPr>
                      <m:t>𝑖</m:t>
                    </m:r>
                  </m:oMath>
                </a14:m>
                <a:r>
                  <a:rPr lang="en-US" sz="1600" kern="0" dirty="0"/>
                  <a:t> by a Device 1 worker</a:t>
                </a:r>
              </a:p>
              <a:p>
                <a:pPr>
                  <a:spcBef>
                    <a:spcPts val="0"/>
                  </a:spcBef>
                </a:pPr>
                <a14:m>
                  <m:oMath xmlns:m="http://schemas.openxmlformats.org/officeDocument/2006/math">
                    <m:sSub>
                      <m:sSubPr>
                        <m:ctrlPr>
                          <a:rPr lang="en-US" sz="1600" i="1" kern="0">
                            <a:latin typeface="Cambria Math" panose="02040503050406030204" pitchFamily="18" charset="0"/>
                          </a:rPr>
                        </m:ctrlPr>
                      </m:sSubPr>
                      <m:e>
                        <m:r>
                          <a:rPr lang="en-US" sz="1600" i="1" kern="0">
                            <a:latin typeface="Cambria Math" panose="02040503050406030204" pitchFamily="18" charset="0"/>
                          </a:rPr>
                          <m:t>𝑡</m:t>
                        </m:r>
                      </m:e>
                      <m:sub>
                        <m:r>
                          <a:rPr lang="en-US" sz="1600" i="1" kern="0">
                            <a:latin typeface="Cambria Math" panose="02040503050406030204" pitchFamily="18" charset="0"/>
                          </a:rPr>
                          <m:t>𝑖</m:t>
                        </m:r>
                        <m:r>
                          <a:rPr lang="en-US" sz="1600" i="1" kern="0">
                            <a:latin typeface="Cambria Math" panose="02040503050406030204" pitchFamily="18" charset="0"/>
                          </a:rPr>
                          <m:t>, </m:t>
                        </m:r>
                        <m:r>
                          <a:rPr lang="es-ES" sz="1600" i="1" kern="0" smtClean="0">
                            <a:latin typeface="Cambria Math" panose="02040503050406030204" pitchFamily="18" charset="0"/>
                          </a:rPr>
                          <m:t>𝐷</m:t>
                        </m:r>
                        <m:r>
                          <a:rPr lang="es-ES" sz="1600" i="1" kern="0" smtClean="0">
                            <a:latin typeface="Cambria Math" panose="02040503050406030204" pitchFamily="18" charset="0"/>
                          </a:rPr>
                          <m:t>2</m:t>
                        </m:r>
                      </m:sub>
                    </m:sSub>
                  </m:oMath>
                </a14:m>
                <a:r>
                  <a:rPr lang="en-US" sz="1600" kern="0" dirty="0"/>
                  <a:t>: Execution time of sub-task </a:t>
                </a:r>
                <a14:m>
                  <m:oMath xmlns:m="http://schemas.openxmlformats.org/officeDocument/2006/math">
                    <m:r>
                      <a:rPr lang="en-US" sz="1600" i="1" kern="0">
                        <a:latin typeface="Cambria Math" panose="02040503050406030204" pitchFamily="18" charset="0"/>
                      </a:rPr>
                      <m:t>𝑖</m:t>
                    </m:r>
                  </m:oMath>
                </a14:m>
                <a:r>
                  <a:rPr lang="en-US" sz="1600" kern="0" dirty="0"/>
                  <a:t> by a Device 2 worker</a:t>
                </a:r>
              </a:p>
              <a:p>
                <a:pPr>
                  <a:spcBef>
                    <a:spcPts val="0"/>
                  </a:spcBef>
                </a:pPr>
                <a14:m>
                  <m:oMath xmlns:m="http://schemas.openxmlformats.org/officeDocument/2006/math">
                    <m:sSub>
                      <m:sSubPr>
                        <m:ctrlPr>
                          <a:rPr lang="en-US" sz="1600" i="1" kern="0">
                            <a:latin typeface="Cambria Math" panose="02040503050406030204" pitchFamily="18" charset="0"/>
                          </a:rPr>
                        </m:ctrlPr>
                      </m:sSubPr>
                      <m:e>
                        <m:r>
                          <a:rPr lang="en-US" sz="1600" i="1" kern="0" smtClean="0">
                            <a:latin typeface="Cambria Math" panose="02040503050406030204" pitchFamily="18" charset="0"/>
                          </a:rPr>
                          <m:t>𝑤</m:t>
                        </m:r>
                      </m:e>
                      <m:sub>
                        <m:r>
                          <a:rPr lang="es-ES" sz="1600" i="1" kern="0" smtClean="0">
                            <a:latin typeface="Cambria Math" panose="02040503050406030204" pitchFamily="18" charset="0"/>
                          </a:rPr>
                          <m:t>𝐷</m:t>
                        </m:r>
                        <m:r>
                          <a:rPr lang="es-ES" sz="1600" i="1" kern="0" smtClean="0">
                            <a:latin typeface="Cambria Math" panose="02040503050406030204" pitchFamily="18" charset="0"/>
                          </a:rPr>
                          <m:t>1</m:t>
                        </m:r>
                      </m:sub>
                    </m:sSub>
                  </m:oMath>
                </a14:m>
                <a:r>
                  <a:rPr lang="en-US" sz="1600" kern="0" dirty="0"/>
                  <a:t>: Number of available Device 1 workers</a:t>
                </a:r>
              </a:p>
              <a:p>
                <a:pPr>
                  <a:spcBef>
                    <a:spcPts val="0"/>
                  </a:spcBef>
                </a:pPr>
                <a14:m>
                  <m:oMath xmlns:m="http://schemas.openxmlformats.org/officeDocument/2006/math">
                    <m:sSub>
                      <m:sSubPr>
                        <m:ctrlPr>
                          <a:rPr lang="en-US" sz="1600" i="1" kern="0">
                            <a:latin typeface="Cambria Math" panose="02040503050406030204" pitchFamily="18" charset="0"/>
                          </a:rPr>
                        </m:ctrlPr>
                      </m:sSubPr>
                      <m:e>
                        <m:r>
                          <a:rPr lang="en-US" sz="1600" i="1" kern="0">
                            <a:latin typeface="Cambria Math" panose="02040503050406030204" pitchFamily="18" charset="0"/>
                          </a:rPr>
                          <m:t>𝑤</m:t>
                        </m:r>
                      </m:e>
                      <m:sub>
                        <m:r>
                          <a:rPr lang="es-ES" sz="1600" i="1" kern="0" smtClean="0">
                            <a:latin typeface="Cambria Math" panose="02040503050406030204" pitchFamily="18" charset="0"/>
                          </a:rPr>
                          <m:t>𝐷</m:t>
                        </m:r>
                        <m:r>
                          <a:rPr lang="es-ES" sz="1600" i="1" kern="0" smtClean="0">
                            <a:latin typeface="Cambria Math" panose="02040503050406030204" pitchFamily="18" charset="0"/>
                          </a:rPr>
                          <m:t>2</m:t>
                        </m:r>
                      </m:sub>
                    </m:sSub>
                  </m:oMath>
                </a14:m>
                <a:r>
                  <a:rPr lang="en-US" sz="1600" kern="0" dirty="0"/>
                  <a:t>: Number of available Device 2 workers</a:t>
                </a:r>
              </a:p>
              <a:p>
                <a:pPr>
                  <a:spcBef>
                    <a:spcPts val="0"/>
                  </a:spcBef>
                </a:pPr>
                <a14:m>
                  <m:oMath xmlns:m="http://schemas.openxmlformats.org/officeDocument/2006/math">
                    <m:r>
                      <a:rPr lang="en-US" sz="1600" i="1" kern="0">
                        <a:latin typeface="Cambria Math" panose="02040503050406030204" pitchFamily="18" charset="0"/>
                        <a:ea typeface="Cambria Math" panose="02040503050406030204" pitchFamily="18" charset="0"/>
                      </a:rPr>
                      <m:t>𝛽</m:t>
                    </m:r>
                  </m:oMath>
                </a14:m>
                <a:r>
                  <a:rPr lang="en-US" sz="1600" kern="0" dirty="0"/>
                  <a:t>: Distribution and aggregation overhead factor</a:t>
                </a:r>
              </a:p>
              <a:p>
                <a14:m>
                  <m:oMath xmlns:m="http://schemas.openxmlformats.org/officeDocument/2006/math">
                    <m:sSub>
                      <m:sSubPr>
                        <m:ctrlPr>
                          <a:rPr lang="en-US" sz="1600" i="1" smtClean="0">
                            <a:solidFill>
                              <a:srgbClr val="0070C0"/>
                            </a:solidFill>
                            <a:latin typeface="Cambria Math" panose="02040503050406030204" pitchFamily="18" charset="0"/>
                            <a:ea typeface="Cambria Math" panose="02040503050406030204" pitchFamily="18" charset="0"/>
                          </a:rPr>
                        </m:ctrlPr>
                      </m:sSubPr>
                      <m:e>
                        <m:r>
                          <a:rPr lang="en-US" sz="1600" i="1">
                            <a:solidFill>
                              <a:srgbClr val="0070C0"/>
                            </a:solidFill>
                            <a:latin typeface="Cambria Math" panose="02040503050406030204" pitchFamily="18" charset="0"/>
                            <a:ea typeface="Cambria Math" panose="02040503050406030204" pitchFamily="18" charset="0"/>
                          </a:rPr>
                          <m:t>𝑆</m:t>
                        </m:r>
                      </m:e>
                      <m:sub>
                        <m:r>
                          <a:rPr lang="es-ES" sz="1600" i="1">
                            <a:solidFill>
                              <a:srgbClr val="0070C0"/>
                            </a:solidFill>
                            <a:latin typeface="Cambria Math" panose="02040503050406030204" pitchFamily="18" charset="0"/>
                            <a:ea typeface="Cambria Math" panose="02040503050406030204" pitchFamily="18" charset="0"/>
                          </a:rPr>
                          <m:t>𝐷</m:t>
                        </m:r>
                        <m:r>
                          <a:rPr lang="es-ES" sz="1600" i="1">
                            <a:solidFill>
                              <a:srgbClr val="0070C0"/>
                            </a:solidFill>
                            <a:latin typeface="Cambria Math" panose="02040503050406030204" pitchFamily="18" charset="0"/>
                            <a:ea typeface="Cambria Math" panose="02040503050406030204" pitchFamily="18" charset="0"/>
                          </a:rPr>
                          <m:t>1</m:t>
                        </m:r>
                      </m:sub>
                    </m:sSub>
                  </m:oMath>
                </a14:m>
                <a:r>
                  <a:rPr lang="en-US" sz="1600" dirty="0">
                    <a:solidFill>
                      <a:srgbClr val="0070C0"/>
                    </a:solidFill>
                  </a:rPr>
                  <a:t> and </a:t>
                </a:r>
                <a14:m>
                  <m:oMath xmlns:m="http://schemas.openxmlformats.org/officeDocument/2006/math">
                    <m:sSub>
                      <m:sSubPr>
                        <m:ctrlPr>
                          <a:rPr lang="en-US" sz="1600" i="1">
                            <a:solidFill>
                              <a:srgbClr val="0070C0"/>
                            </a:solidFill>
                            <a:latin typeface="Cambria Math" panose="02040503050406030204" pitchFamily="18" charset="0"/>
                            <a:ea typeface="Cambria Math" panose="02040503050406030204" pitchFamily="18" charset="0"/>
                          </a:rPr>
                        </m:ctrlPr>
                      </m:sSubPr>
                      <m:e>
                        <m:r>
                          <a:rPr lang="en-US" sz="1600" i="1">
                            <a:solidFill>
                              <a:srgbClr val="0070C0"/>
                            </a:solidFill>
                            <a:latin typeface="Cambria Math" panose="02040503050406030204" pitchFamily="18" charset="0"/>
                            <a:ea typeface="Cambria Math" panose="02040503050406030204" pitchFamily="18" charset="0"/>
                          </a:rPr>
                          <m:t>𝑆</m:t>
                        </m:r>
                      </m:e>
                      <m:sub>
                        <m:r>
                          <a:rPr lang="es-ES" sz="1600" i="1">
                            <a:solidFill>
                              <a:srgbClr val="0070C0"/>
                            </a:solidFill>
                            <a:latin typeface="Cambria Math" panose="02040503050406030204" pitchFamily="18" charset="0"/>
                            <a:ea typeface="Cambria Math" panose="02040503050406030204" pitchFamily="18" charset="0"/>
                          </a:rPr>
                          <m:t>𝐷</m:t>
                        </m:r>
                        <m:r>
                          <a:rPr lang="es-ES" sz="1600" i="1">
                            <a:solidFill>
                              <a:srgbClr val="0070C0"/>
                            </a:solidFill>
                            <a:latin typeface="Cambria Math" panose="02040503050406030204" pitchFamily="18" charset="0"/>
                            <a:ea typeface="Cambria Math" panose="02040503050406030204" pitchFamily="18" charset="0"/>
                          </a:rPr>
                          <m:t>2</m:t>
                        </m:r>
                      </m:sub>
                    </m:sSub>
                  </m:oMath>
                </a14:m>
                <a:r>
                  <a:rPr lang="en-US" sz="1600" dirty="0">
                    <a:solidFill>
                      <a:srgbClr val="0070C0"/>
                    </a:solidFill>
                  </a:rPr>
                  <a:t> are, respectively, the set of </a:t>
                </a:r>
                <a:r>
                  <a:rPr lang="en-US" sz="1600" dirty="0">
                    <a:solidFill>
                      <a:srgbClr val="002060"/>
                    </a:solidFill>
                  </a:rPr>
                  <a:t>tasks</a:t>
                </a:r>
                <a:r>
                  <a:rPr lang="en-US" sz="1600" dirty="0">
                    <a:solidFill>
                      <a:srgbClr val="0070C0"/>
                    </a:solidFill>
                  </a:rPr>
                  <a:t> executed in Device 1 and Device 2</a:t>
                </a:r>
              </a:p>
            </p:txBody>
          </p:sp>
        </mc:Choice>
        <mc:Fallback xmlns="">
          <p:sp>
            <p:nvSpPr>
              <p:cNvPr id="83" name="Content Placeholder 2">
                <a:extLst>
                  <a:ext uri="{FF2B5EF4-FFF2-40B4-BE49-F238E27FC236}">
                    <a16:creationId xmlns:a16="http://schemas.microsoft.com/office/drawing/2014/main" id="{D90E08ED-3432-7049-AE20-3053AF0F9EBE}"/>
                  </a:ext>
                </a:extLst>
              </p:cNvPr>
              <p:cNvSpPr txBox="1">
                <a:spLocks noRot="1" noChangeAspect="1" noMove="1" noResize="1" noEditPoints="1" noAdjustHandles="1" noChangeArrowheads="1" noChangeShapeType="1" noTextEdit="1"/>
              </p:cNvSpPr>
              <p:nvPr/>
            </p:nvSpPr>
            <p:spPr bwMode="auto">
              <a:xfrm>
                <a:off x="205365" y="908720"/>
                <a:ext cx="5986019" cy="2072034"/>
              </a:xfrm>
              <a:prstGeom prst="rect">
                <a:avLst/>
              </a:prstGeom>
              <a:blipFill>
                <a:blip r:embed="rId4"/>
                <a:stretch>
                  <a:fillRect t="-1829"/>
                </a:stretch>
              </a:blipFill>
              <a:ln w="9525">
                <a:noFill/>
                <a:miter lim="800000"/>
                <a:headEnd/>
                <a:tailEnd/>
              </a:ln>
            </p:spPr>
            <p:txBody>
              <a:bodyPr/>
              <a:lstStyle/>
              <a:p>
                <a:r>
                  <a:rPr lang="en-US">
                    <a:noFill/>
                  </a:rPr>
                  <a:t> </a:t>
                </a:r>
              </a:p>
            </p:txBody>
          </p:sp>
        </mc:Fallback>
      </mc:AlternateContent>
    </p:spTree>
    <p:extLst>
      <p:ext uri="{BB962C8B-B14F-4D97-AF65-F5344CB8AC3E}">
        <p14:creationId xmlns:p14="http://schemas.microsoft.com/office/powerpoint/2010/main" val="16472728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Title 1"/>
          <p:cNvSpPr>
            <a:spLocks noGrp="1"/>
          </p:cNvSpPr>
          <p:nvPr>
            <p:ph type="ctrTitle"/>
          </p:nvPr>
        </p:nvSpPr>
        <p:spPr>
          <a:xfrm>
            <a:off x="468313" y="1125538"/>
            <a:ext cx="8207375" cy="2232025"/>
          </a:xfrm>
        </p:spPr>
        <p:txBody>
          <a:bodyPr anchor="ctr"/>
          <a:lstStyle/>
          <a:p>
            <a:pPr algn="ctr"/>
            <a:r>
              <a:rPr lang="en-US" altLang="en-US" sz="4200" dirty="0">
                <a:ea typeface="ＭＳ Ｐゴシック" charset="-128"/>
              </a:rPr>
              <a:t>Data Partitioning</a:t>
            </a:r>
          </a:p>
        </p:txBody>
      </p:sp>
    </p:spTree>
    <p:extLst>
      <p:ext uri="{BB962C8B-B14F-4D97-AF65-F5344CB8AC3E}">
        <p14:creationId xmlns:p14="http://schemas.microsoft.com/office/powerpoint/2010/main" val="20125410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9" name="Marcador de contenido 6"/>
          <p:cNvSpPr>
            <a:spLocks noGrp="1"/>
          </p:cNvSpPr>
          <p:nvPr>
            <p:ph idx="1"/>
          </p:nvPr>
        </p:nvSpPr>
        <p:spPr>
          <a:xfrm>
            <a:off x="228600" y="908720"/>
            <a:ext cx="8610600" cy="5194300"/>
          </a:xfrm>
        </p:spPr>
        <p:txBody>
          <a:bodyPr/>
          <a:lstStyle/>
          <a:p>
            <a:r>
              <a:rPr lang="en-US" altLang="en-US" dirty="0">
                <a:ea typeface="ＭＳ Ｐゴシック" charset="-128"/>
              </a:rPr>
              <a:t>Traditional approach: </a:t>
            </a:r>
            <a:r>
              <a:rPr lang="en-US" altLang="en-US" dirty="0">
                <a:solidFill>
                  <a:srgbClr val="C00000"/>
                </a:solidFill>
                <a:ea typeface="ＭＳ Ｐゴシック" charset="-128"/>
              </a:rPr>
              <a:t>Separate CPU and GPU histograms </a:t>
            </a:r>
            <a:r>
              <a:rPr lang="en-US" altLang="en-US" dirty="0">
                <a:ea typeface="ＭＳ Ｐゴシック" charset="-128"/>
              </a:rPr>
              <a:t>are merged at the end</a:t>
            </a:r>
            <a:endParaRPr lang="en-US" altLang="en-US" sz="1800" dirty="0">
              <a:ea typeface="ＭＳ Ｐゴシック" charset="-128"/>
            </a:endParaRPr>
          </a:p>
          <a:p>
            <a:endParaRPr lang="en-US" altLang="en-US" dirty="0">
              <a:ea typeface="ＭＳ Ｐゴシック" charset="-128"/>
            </a:endParaRPr>
          </a:p>
        </p:txBody>
      </p:sp>
      <p:pic>
        <p:nvPicPr>
          <p:cNvPr id="246785" name="Imagen 1" descr="histogram.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989138"/>
            <a:ext cx="3975100"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uadroTexto 2"/>
          <p:cNvSpPr txBox="1"/>
          <p:nvPr/>
        </p:nvSpPr>
        <p:spPr>
          <a:xfrm>
            <a:off x="5076825" y="2636838"/>
            <a:ext cx="3890963" cy="3046412"/>
          </a:xfrm>
          <a:prstGeom prst="rect">
            <a:avLst/>
          </a:prstGeom>
          <a:noFill/>
          <a:ln>
            <a:solidFill>
              <a:srgbClr val="FFFFFF"/>
            </a:solidFill>
          </a:ln>
        </p:spPr>
        <p:txBody>
          <a:bodyPr wrap="none">
            <a:spAutoFit/>
          </a:bodyPr>
          <a:lstStyle/>
          <a:p>
            <a:pPr>
              <a:defRPr/>
            </a:pPr>
            <a:r>
              <a:rPr lang="en-US" sz="1200" dirty="0" err="1">
                <a:latin typeface="Courier"/>
                <a:ea typeface="ＭＳ Ｐゴシック" charset="0"/>
                <a:cs typeface="Courier"/>
              </a:rPr>
              <a:t>malloc</a:t>
            </a:r>
            <a:r>
              <a:rPr lang="en-US" sz="1200" dirty="0">
                <a:latin typeface="Courier"/>
                <a:ea typeface="ＭＳ Ｐゴシック" charset="0"/>
                <a:cs typeface="Courier"/>
              </a:rPr>
              <a:t>(CPU image);</a:t>
            </a:r>
          </a:p>
          <a:p>
            <a:pPr>
              <a:defRPr/>
            </a:pPr>
            <a:r>
              <a:rPr lang="en-US" sz="1200" dirty="0" err="1">
                <a:latin typeface="Courier"/>
                <a:ea typeface="ＭＳ Ｐゴシック" charset="0"/>
                <a:cs typeface="Courier"/>
              </a:rPr>
              <a:t>cudaMalloc</a:t>
            </a:r>
            <a:r>
              <a:rPr lang="en-US" sz="1200" dirty="0">
                <a:latin typeface="Courier"/>
                <a:ea typeface="ＭＳ Ｐゴシック" charset="0"/>
                <a:cs typeface="Courier"/>
              </a:rPr>
              <a:t>(GPU image);</a:t>
            </a:r>
          </a:p>
          <a:p>
            <a:pPr>
              <a:defRPr/>
            </a:pPr>
            <a:r>
              <a:rPr lang="en-US" sz="1200" dirty="0" err="1">
                <a:latin typeface="Courier"/>
                <a:ea typeface="ＭＳ Ｐゴシック" charset="0"/>
                <a:cs typeface="Courier"/>
              </a:rPr>
              <a:t>cudaMemcpy</a:t>
            </a:r>
            <a:r>
              <a:rPr lang="en-US" sz="1200" dirty="0">
                <a:latin typeface="Courier"/>
                <a:ea typeface="ＭＳ Ｐゴシック" charset="0"/>
                <a:cs typeface="Courier"/>
              </a:rPr>
              <a:t>(GPU image, CPU image, ...,</a:t>
            </a:r>
          </a:p>
          <a:p>
            <a:pPr>
              <a:defRPr/>
            </a:pPr>
            <a:r>
              <a:rPr lang="en-US" sz="1200" dirty="0">
                <a:latin typeface="Courier"/>
                <a:ea typeface="ＭＳ Ｐゴシック" charset="0"/>
                <a:cs typeface="Courier"/>
              </a:rPr>
              <a:t>           </a:t>
            </a:r>
            <a:r>
              <a:rPr lang="en-US" sz="1200" dirty="0" err="1">
                <a:latin typeface="Courier"/>
                <a:ea typeface="ＭＳ Ｐゴシック" charset="0"/>
                <a:cs typeface="Courier"/>
              </a:rPr>
              <a:t>HosttoDevice</a:t>
            </a:r>
            <a:r>
              <a:rPr lang="en-US" sz="1200" dirty="0">
                <a:latin typeface="Courier"/>
                <a:ea typeface="ＭＳ Ｐゴシック" charset="0"/>
                <a:cs typeface="Courier"/>
              </a:rPr>
              <a:t>);</a:t>
            </a:r>
          </a:p>
          <a:p>
            <a:pPr>
              <a:defRPr/>
            </a:pPr>
            <a:r>
              <a:rPr lang="en-US" sz="1200" dirty="0" err="1">
                <a:latin typeface="Courier"/>
                <a:ea typeface="ＭＳ Ｐゴシック" charset="0"/>
                <a:cs typeface="Courier"/>
              </a:rPr>
              <a:t>malloc</a:t>
            </a:r>
            <a:r>
              <a:rPr lang="en-US" sz="1200" dirty="0">
                <a:latin typeface="Courier"/>
                <a:ea typeface="ＭＳ Ｐゴシック" charset="0"/>
                <a:cs typeface="Courier"/>
              </a:rPr>
              <a:t>(CPU histogram);</a:t>
            </a:r>
          </a:p>
          <a:p>
            <a:pPr>
              <a:defRPr/>
            </a:pPr>
            <a:r>
              <a:rPr lang="en-US" sz="1200" dirty="0" err="1">
                <a:latin typeface="Courier"/>
                <a:ea typeface="ＭＳ Ｐゴシック" charset="0"/>
                <a:cs typeface="Courier"/>
              </a:rPr>
              <a:t>memset</a:t>
            </a:r>
            <a:r>
              <a:rPr lang="en-US" sz="1200" dirty="0">
                <a:latin typeface="Courier"/>
                <a:ea typeface="ＭＳ Ｐゴシック" charset="0"/>
                <a:cs typeface="Courier"/>
              </a:rPr>
              <a:t>(CPU histogram, 0);</a:t>
            </a:r>
          </a:p>
          <a:p>
            <a:pPr>
              <a:defRPr/>
            </a:pPr>
            <a:r>
              <a:rPr lang="en-US" sz="1200" dirty="0" err="1">
                <a:latin typeface="Courier"/>
                <a:ea typeface="ＭＳ Ｐゴシック" charset="0"/>
                <a:cs typeface="Courier"/>
              </a:rPr>
              <a:t>cudaMalloc</a:t>
            </a:r>
            <a:r>
              <a:rPr lang="en-US" sz="1200" dirty="0">
                <a:latin typeface="Courier"/>
                <a:ea typeface="ＭＳ Ｐゴシック" charset="0"/>
                <a:cs typeface="Courier"/>
              </a:rPr>
              <a:t>(GPU histogram);</a:t>
            </a:r>
          </a:p>
          <a:p>
            <a:pPr>
              <a:defRPr/>
            </a:pPr>
            <a:r>
              <a:rPr lang="en-US" sz="1200" dirty="0" err="1">
                <a:latin typeface="Courier"/>
                <a:ea typeface="ＭＳ Ｐゴシック" charset="0"/>
                <a:cs typeface="Courier"/>
              </a:rPr>
              <a:t>cudaMemset</a:t>
            </a:r>
            <a:r>
              <a:rPr lang="en-US" sz="1200" dirty="0">
                <a:latin typeface="Courier"/>
                <a:ea typeface="ＭＳ Ｐゴシック" charset="0"/>
                <a:cs typeface="Courier"/>
              </a:rPr>
              <a:t>(GPU histogram, 0);</a:t>
            </a:r>
          </a:p>
          <a:p>
            <a:pPr>
              <a:defRPr/>
            </a:pPr>
            <a:endParaRPr lang="en-US" sz="1200" dirty="0">
              <a:latin typeface="Courier"/>
              <a:ea typeface="ＭＳ Ｐゴシック" charset="0"/>
              <a:cs typeface="Courier"/>
            </a:endParaRPr>
          </a:p>
          <a:p>
            <a:pPr>
              <a:defRPr/>
            </a:pPr>
            <a:r>
              <a:rPr lang="en-US" sz="1200" dirty="0">
                <a:solidFill>
                  <a:srgbClr val="7030A0"/>
                </a:solidFill>
                <a:latin typeface="Courier"/>
                <a:ea typeface="ＭＳ Ｐゴシック" charset="0"/>
                <a:cs typeface="Courier"/>
              </a:rPr>
              <a:t>// Launch CPU threads</a:t>
            </a:r>
          </a:p>
          <a:p>
            <a:pPr>
              <a:defRPr/>
            </a:pPr>
            <a:r>
              <a:rPr lang="en-US" sz="1200" dirty="0">
                <a:solidFill>
                  <a:srgbClr val="7030A0"/>
                </a:solidFill>
                <a:latin typeface="Courier"/>
                <a:ea typeface="ＭＳ Ｐゴシック" charset="0"/>
                <a:cs typeface="Courier"/>
              </a:rPr>
              <a:t>// Launch GPU kernel</a:t>
            </a:r>
          </a:p>
          <a:p>
            <a:pPr>
              <a:defRPr/>
            </a:pPr>
            <a:endParaRPr lang="en-US" sz="1200" dirty="0">
              <a:latin typeface="Courier"/>
              <a:ea typeface="ＭＳ Ｐゴシック" charset="0"/>
              <a:cs typeface="Courier"/>
            </a:endParaRPr>
          </a:p>
          <a:p>
            <a:pPr>
              <a:defRPr/>
            </a:pPr>
            <a:r>
              <a:rPr lang="en-US" sz="1200" dirty="0" err="1">
                <a:latin typeface="Courier"/>
                <a:ea typeface="ＭＳ Ｐゴシック" charset="0"/>
                <a:cs typeface="Courier"/>
              </a:rPr>
              <a:t>cudaMemcpy</a:t>
            </a:r>
            <a:r>
              <a:rPr lang="en-US" sz="1200" dirty="0">
                <a:latin typeface="Courier"/>
                <a:ea typeface="ＭＳ Ｐゴシック" charset="0"/>
                <a:cs typeface="Courier"/>
              </a:rPr>
              <a:t>(GPU histogram, </a:t>
            </a:r>
            <a:r>
              <a:rPr lang="en-US" sz="1200" dirty="0" err="1">
                <a:latin typeface="Courier"/>
                <a:ea typeface="ＭＳ Ｐゴシック" charset="0"/>
                <a:cs typeface="Courier"/>
              </a:rPr>
              <a:t>DeviceToHost</a:t>
            </a:r>
            <a:r>
              <a:rPr lang="en-US" sz="1200" dirty="0">
                <a:latin typeface="Courier"/>
                <a:ea typeface="ＭＳ Ｐゴシック" charset="0"/>
                <a:cs typeface="Courier"/>
              </a:rPr>
              <a:t>);</a:t>
            </a:r>
          </a:p>
          <a:p>
            <a:pPr>
              <a:defRPr/>
            </a:pPr>
            <a:endParaRPr lang="en-US" sz="1200" dirty="0">
              <a:latin typeface="Courier"/>
              <a:ea typeface="ＭＳ Ｐゴシック" charset="0"/>
              <a:cs typeface="Courier"/>
            </a:endParaRPr>
          </a:p>
          <a:p>
            <a:pPr>
              <a:defRPr/>
            </a:pPr>
            <a:r>
              <a:rPr lang="en-US" sz="1200" dirty="0">
                <a:solidFill>
                  <a:srgbClr val="7030A0"/>
                </a:solidFill>
                <a:latin typeface="Courier"/>
                <a:ea typeface="ＭＳ Ｐゴシック" charset="0"/>
                <a:cs typeface="Courier"/>
              </a:rPr>
              <a:t>// Launch CPU threads for merging</a:t>
            </a:r>
          </a:p>
          <a:p>
            <a:pPr>
              <a:defRPr/>
            </a:pPr>
            <a:endParaRPr lang="en-US" sz="1200" dirty="0">
              <a:latin typeface="Courier"/>
              <a:ea typeface="ＭＳ Ｐゴシック" charset="0"/>
              <a:cs typeface="Courier"/>
            </a:endParaRPr>
          </a:p>
        </p:txBody>
      </p:sp>
      <p:sp>
        <p:nvSpPr>
          <p:cNvPr id="246788" name="Título 4"/>
          <p:cNvSpPr>
            <a:spLocks noGrp="1"/>
          </p:cNvSpPr>
          <p:nvPr>
            <p:ph type="title"/>
          </p:nvPr>
        </p:nvSpPr>
        <p:spPr/>
        <p:txBody>
          <a:bodyPr/>
          <a:lstStyle/>
          <a:p>
            <a:r>
              <a:rPr lang="en-US" altLang="en-US" dirty="0">
                <a:ea typeface="ＭＳ Ｐゴシック" charset="-128"/>
              </a:rPr>
              <a:t>Histogram without Unified Memory</a:t>
            </a:r>
          </a:p>
        </p:txBody>
      </p:sp>
      <p:sp>
        <p:nvSpPr>
          <p:cNvPr id="4" name="Slide Number Placeholder 3"/>
          <p:cNvSpPr>
            <a:spLocks noGrp="1"/>
          </p:cNvSpPr>
          <p:nvPr>
            <p:ph type="sldNum" sz="quarter" idx="11"/>
          </p:nvPr>
        </p:nvSpPr>
        <p:spPr/>
        <p:txBody>
          <a:bodyPr/>
          <a:lstStyle/>
          <a:p>
            <a:fld id="{11285301-7C64-3D4A-A11D-A303F06F8BE6}" type="slidenum">
              <a:rPr lang="en-US" altLang="en-US" smtClean="0"/>
              <a:pPr/>
              <a:t>36</a:t>
            </a:fld>
            <a:endParaRPr lang="en-US" altLang="en-US"/>
          </a:p>
        </p:txBody>
      </p:sp>
    </p:spTree>
    <p:extLst>
      <p:ext uri="{BB962C8B-B14F-4D97-AF65-F5344CB8AC3E}">
        <p14:creationId xmlns:p14="http://schemas.microsoft.com/office/powerpoint/2010/main" val="2788615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67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785" name="Imagen 1" descr="histogram.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989138"/>
            <a:ext cx="3975100"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uadroTexto 2"/>
          <p:cNvSpPr txBox="1"/>
          <p:nvPr/>
        </p:nvSpPr>
        <p:spPr>
          <a:xfrm>
            <a:off x="5076825" y="2636838"/>
            <a:ext cx="3345788" cy="3046988"/>
          </a:xfrm>
          <a:prstGeom prst="rect">
            <a:avLst/>
          </a:prstGeom>
          <a:noFill/>
          <a:ln>
            <a:solidFill>
              <a:srgbClr val="FFFFFF"/>
            </a:solidFill>
          </a:ln>
        </p:spPr>
        <p:txBody>
          <a:bodyPr wrap="none">
            <a:spAutoFit/>
          </a:bodyPr>
          <a:lstStyle/>
          <a:p>
            <a:pPr>
              <a:defRPr/>
            </a:pPr>
            <a:r>
              <a:rPr lang="en-US" sz="1200" dirty="0" err="1">
                <a:latin typeface="Courier"/>
                <a:ea typeface="ＭＳ Ｐゴシック" charset="0"/>
                <a:cs typeface="Courier"/>
              </a:rPr>
              <a:t>malloc</a:t>
            </a:r>
            <a:r>
              <a:rPr lang="en-US" sz="1200" dirty="0">
                <a:latin typeface="Courier"/>
                <a:ea typeface="ＭＳ Ｐゴシック" charset="0"/>
                <a:cs typeface="Courier"/>
              </a:rPr>
              <a:t>(CPU image);</a:t>
            </a:r>
          </a:p>
          <a:p>
            <a:pPr>
              <a:defRPr/>
            </a:pPr>
            <a:r>
              <a:rPr lang="en-US" sz="1200" dirty="0" err="1">
                <a:latin typeface="Courier"/>
                <a:ea typeface="ＭＳ Ｐゴシック" charset="0"/>
                <a:cs typeface="Courier"/>
              </a:rPr>
              <a:t>cudaMallocManaged</a:t>
            </a:r>
            <a:r>
              <a:rPr lang="en-US" sz="1200" dirty="0">
                <a:latin typeface="Courier"/>
                <a:ea typeface="ＭＳ Ｐゴシック" charset="0"/>
                <a:cs typeface="Courier"/>
              </a:rPr>
              <a:t>(GPU image);</a:t>
            </a:r>
          </a:p>
          <a:p>
            <a:pPr>
              <a:defRPr/>
            </a:pPr>
            <a:r>
              <a:rPr lang="en-US" sz="1200" dirty="0" err="1">
                <a:latin typeface="Courier"/>
                <a:ea typeface="ＭＳ Ｐゴシック" charset="0"/>
                <a:cs typeface="Courier"/>
              </a:rPr>
              <a:t>memcpy</a:t>
            </a:r>
            <a:r>
              <a:rPr lang="en-US" sz="1200" dirty="0">
                <a:latin typeface="Courier"/>
                <a:ea typeface="ＭＳ Ｐゴシック" charset="0"/>
                <a:cs typeface="Courier"/>
              </a:rPr>
              <a:t>(GPU image, CPU image, ...);</a:t>
            </a:r>
          </a:p>
          <a:p>
            <a:pPr>
              <a:defRPr/>
            </a:pPr>
            <a:endParaRPr lang="en-US" sz="1200" dirty="0">
              <a:latin typeface="Courier"/>
              <a:ea typeface="ＭＳ Ｐゴシック" charset="0"/>
              <a:cs typeface="Courier"/>
            </a:endParaRPr>
          </a:p>
          <a:p>
            <a:pPr>
              <a:defRPr/>
            </a:pPr>
            <a:r>
              <a:rPr lang="en-US" sz="1200" dirty="0">
                <a:latin typeface="Courier"/>
                <a:ea typeface="ＭＳ Ｐゴシック" charset="0"/>
                <a:cs typeface="Courier"/>
              </a:rPr>
              <a:t>malloc(CPU histogram);</a:t>
            </a:r>
          </a:p>
          <a:p>
            <a:pPr>
              <a:defRPr/>
            </a:pPr>
            <a:r>
              <a:rPr lang="en-US" sz="1200" dirty="0" err="1">
                <a:latin typeface="Courier"/>
                <a:ea typeface="ＭＳ Ｐゴシック" charset="0"/>
                <a:cs typeface="Courier"/>
              </a:rPr>
              <a:t>memset</a:t>
            </a:r>
            <a:r>
              <a:rPr lang="en-US" sz="1200" dirty="0">
                <a:latin typeface="Courier"/>
                <a:ea typeface="ＭＳ Ｐゴシック" charset="0"/>
                <a:cs typeface="Courier"/>
              </a:rPr>
              <a:t>(CPU histogram, 0);</a:t>
            </a:r>
          </a:p>
          <a:p>
            <a:pPr>
              <a:defRPr/>
            </a:pPr>
            <a:r>
              <a:rPr lang="en-US" sz="1200" dirty="0" err="1">
                <a:latin typeface="Courier"/>
                <a:ea typeface="ＭＳ Ｐゴシック" charset="0"/>
                <a:cs typeface="Courier"/>
              </a:rPr>
              <a:t>cudaMallocManaged</a:t>
            </a:r>
            <a:r>
              <a:rPr lang="en-US" sz="1200" dirty="0">
                <a:latin typeface="Courier"/>
                <a:ea typeface="ＭＳ Ｐゴシック" charset="0"/>
                <a:cs typeface="Courier"/>
              </a:rPr>
              <a:t>(GPU histogram);</a:t>
            </a:r>
          </a:p>
          <a:p>
            <a:pPr>
              <a:defRPr/>
            </a:pPr>
            <a:r>
              <a:rPr lang="en-US" sz="1200" dirty="0" err="1">
                <a:latin typeface="Courier"/>
                <a:ea typeface="ＭＳ Ｐゴシック" charset="0"/>
                <a:cs typeface="Courier"/>
              </a:rPr>
              <a:t>cudaMemset</a:t>
            </a:r>
            <a:r>
              <a:rPr lang="en-US" sz="1200" dirty="0">
                <a:latin typeface="Courier"/>
                <a:ea typeface="ＭＳ Ｐゴシック" charset="0"/>
                <a:cs typeface="Courier"/>
              </a:rPr>
              <a:t>(GPU histogram, 0);</a:t>
            </a:r>
          </a:p>
          <a:p>
            <a:pPr>
              <a:defRPr/>
            </a:pPr>
            <a:endParaRPr lang="en-US" sz="1200" dirty="0">
              <a:latin typeface="Courier"/>
              <a:ea typeface="ＭＳ Ｐゴシック" charset="0"/>
              <a:cs typeface="Courier"/>
            </a:endParaRPr>
          </a:p>
          <a:p>
            <a:pPr>
              <a:defRPr/>
            </a:pPr>
            <a:r>
              <a:rPr lang="en-US" sz="1200" dirty="0">
                <a:solidFill>
                  <a:srgbClr val="7030A0"/>
                </a:solidFill>
                <a:latin typeface="Courier"/>
                <a:ea typeface="ＭＳ Ｐゴシック" charset="0"/>
                <a:cs typeface="Courier"/>
              </a:rPr>
              <a:t>// Launch CPU threads</a:t>
            </a:r>
          </a:p>
          <a:p>
            <a:pPr>
              <a:defRPr/>
            </a:pPr>
            <a:r>
              <a:rPr lang="en-US" sz="1200" dirty="0">
                <a:solidFill>
                  <a:srgbClr val="7030A0"/>
                </a:solidFill>
                <a:latin typeface="Courier"/>
                <a:ea typeface="ＭＳ Ｐゴシック" charset="0"/>
                <a:cs typeface="Courier"/>
              </a:rPr>
              <a:t>// Launch GPU kernel</a:t>
            </a:r>
          </a:p>
          <a:p>
            <a:pPr>
              <a:defRPr/>
            </a:pPr>
            <a:endParaRPr lang="en-US" sz="1200" dirty="0">
              <a:solidFill>
                <a:srgbClr val="7030A0"/>
              </a:solidFill>
              <a:latin typeface="Courier"/>
              <a:ea typeface="ＭＳ Ｐゴシック" charset="0"/>
              <a:cs typeface="Courier"/>
            </a:endParaRPr>
          </a:p>
          <a:p>
            <a:pPr>
              <a:defRPr/>
            </a:pPr>
            <a:r>
              <a:rPr lang="en-US" sz="1200" dirty="0" err="1">
                <a:latin typeface="Courier"/>
                <a:ea typeface="ＭＳ Ｐゴシック" charset="0"/>
                <a:cs typeface="Courier"/>
              </a:rPr>
              <a:t>cudaDeviceSynchronize</a:t>
            </a:r>
            <a:r>
              <a:rPr lang="en-US" sz="1200" dirty="0">
                <a:latin typeface="Courier"/>
                <a:ea typeface="ＭＳ Ｐゴシック" charset="0"/>
                <a:cs typeface="Courier"/>
              </a:rPr>
              <a:t>();</a:t>
            </a:r>
          </a:p>
          <a:p>
            <a:pPr>
              <a:defRPr/>
            </a:pPr>
            <a:endParaRPr lang="en-US" sz="1200" dirty="0">
              <a:latin typeface="Courier"/>
              <a:ea typeface="ＭＳ Ｐゴシック" charset="0"/>
              <a:cs typeface="Courier"/>
            </a:endParaRPr>
          </a:p>
          <a:p>
            <a:pPr>
              <a:defRPr/>
            </a:pPr>
            <a:r>
              <a:rPr lang="en-US" sz="1200" dirty="0">
                <a:solidFill>
                  <a:srgbClr val="7030A0"/>
                </a:solidFill>
                <a:latin typeface="Courier"/>
                <a:ea typeface="ＭＳ Ｐゴシック" charset="0"/>
                <a:cs typeface="Courier"/>
              </a:rPr>
              <a:t>// Launch CPU threads for merging</a:t>
            </a:r>
          </a:p>
          <a:p>
            <a:pPr>
              <a:defRPr/>
            </a:pPr>
            <a:endParaRPr lang="en-US" sz="1200" dirty="0">
              <a:latin typeface="Courier"/>
              <a:ea typeface="ＭＳ Ｐゴシック" charset="0"/>
              <a:cs typeface="Courier"/>
            </a:endParaRPr>
          </a:p>
        </p:txBody>
      </p:sp>
      <p:sp>
        <p:nvSpPr>
          <p:cNvPr id="246788" name="Título 4"/>
          <p:cNvSpPr>
            <a:spLocks noGrp="1"/>
          </p:cNvSpPr>
          <p:nvPr>
            <p:ph type="title"/>
          </p:nvPr>
        </p:nvSpPr>
        <p:spPr/>
        <p:txBody>
          <a:bodyPr/>
          <a:lstStyle/>
          <a:p>
            <a:r>
              <a:rPr lang="en-US" altLang="en-US" dirty="0">
                <a:ea typeface="ＭＳ Ｐゴシック" charset="-128"/>
              </a:rPr>
              <a:t>Histogram with Unified Memory (I)</a:t>
            </a:r>
          </a:p>
        </p:txBody>
      </p:sp>
      <p:sp>
        <p:nvSpPr>
          <p:cNvPr id="246789" name="Marcador de contenido 6"/>
          <p:cNvSpPr>
            <a:spLocks noGrp="1"/>
          </p:cNvSpPr>
          <p:nvPr>
            <p:ph idx="1"/>
          </p:nvPr>
        </p:nvSpPr>
        <p:spPr>
          <a:xfrm>
            <a:off x="228600" y="908720"/>
            <a:ext cx="8610600" cy="5194300"/>
          </a:xfrm>
        </p:spPr>
        <p:txBody>
          <a:bodyPr/>
          <a:lstStyle/>
          <a:p>
            <a:r>
              <a:rPr lang="en-US" altLang="en-US" dirty="0">
                <a:ea typeface="ＭＳ Ｐゴシック" charset="-128"/>
              </a:rPr>
              <a:t>Traditional approach: </a:t>
            </a:r>
            <a:r>
              <a:rPr lang="en-US" altLang="en-US" dirty="0">
                <a:solidFill>
                  <a:srgbClr val="C00000"/>
                </a:solidFill>
                <a:ea typeface="ＭＳ Ｐゴシック" charset="-128"/>
              </a:rPr>
              <a:t>Separate CPU and GPU histograms </a:t>
            </a:r>
            <a:r>
              <a:rPr lang="en-US" altLang="en-US" dirty="0">
                <a:ea typeface="ＭＳ Ｐゴシック" charset="-128"/>
              </a:rPr>
              <a:t>are merged at the end</a:t>
            </a:r>
            <a:endParaRPr lang="en-US" altLang="en-US" sz="1800" dirty="0">
              <a:ea typeface="ＭＳ Ｐゴシック" charset="-128"/>
            </a:endParaRPr>
          </a:p>
          <a:p>
            <a:endParaRPr lang="en-US" altLang="en-US" dirty="0">
              <a:ea typeface="ＭＳ Ｐゴシック" charset="-128"/>
            </a:endParaRPr>
          </a:p>
        </p:txBody>
      </p:sp>
      <p:sp>
        <p:nvSpPr>
          <p:cNvPr id="4" name="Slide Number Placeholder 3"/>
          <p:cNvSpPr>
            <a:spLocks noGrp="1"/>
          </p:cNvSpPr>
          <p:nvPr>
            <p:ph type="sldNum" sz="quarter" idx="11"/>
          </p:nvPr>
        </p:nvSpPr>
        <p:spPr/>
        <p:txBody>
          <a:bodyPr/>
          <a:lstStyle/>
          <a:p>
            <a:fld id="{11285301-7C64-3D4A-A11D-A303F06F8BE6}" type="slidenum">
              <a:rPr lang="en-US" altLang="en-US" smtClean="0"/>
              <a:pPr/>
              <a:t>37</a:t>
            </a:fld>
            <a:endParaRPr lang="en-US" altLang="en-US"/>
          </a:p>
        </p:txBody>
      </p:sp>
    </p:spTree>
    <p:extLst>
      <p:ext uri="{BB962C8B-B14F-4D97-AF65-F5344CB8AC3E}">
        <p14:creationId xmlns:p14="http://schemas.microsoft.com/office/powerpoint/2010/main" val="2192713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CuadroTexto 2"/>
          <p:cNvSpPr txBox="1">
            <a:spLocks noChangeArrowheads="1"/>
          </p:cNvSpPr>
          <p:nvPr/>
        </p:nvSpPr>
        <p:spPr bwMode="auto">
          <a:xfrm>
            <a:off x="5076825" y="2632075"/>
            <a:ext cx="3887788" cy="2677656"/>
          </a:xfrm>
          <a:prstGeom prst="rect">
            <a:avLst/>
          </a:prstGeom>
          <a:noFill/>
          <a:ln w="9525">
            <a:solidFill>
              <a:srgbClr val="FFFFFF"/>
            </a:solidFill>
            <a:miter lim="800000"/>
            <a:headEnd/>
            <a:tailEnd/>
          </a:ln>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en-US" sz="1200" dirty="0">
                <a:latin typeface="Courier"/>
                <a:ea typeface="ＭＳ Ｐゴシック" charset="0"/>
                <a:cs typeface="Courier"/>
              </a:rPr>
              <a:t>malloc(CPU image);</a:t>
            </a:r>
          </a:p>
          <a:p>
            <a:pPr>
              <a:defRPr/>
            </a:pPr>
            <a:r>
              <a:rPr lang="en-US" sz="1200" dirty="0" err="1">
                <a:latin typeface="Courier"/>
                <a:ea typeface="ＭＳ Ｐゴシック" charset="0"/>
                <a:cs typeface="Courier"/>
              </a:rPr>
              <a:t>cudaMallocManaged</a:t>
            </a:r>
            <a:r>
              <a:rPr lang="en-US" sz="1200" dirty="0">
                <a:latin typeface="Courier"/>
                <a:ea typeface="ＭＳ Ｐゴシック" charset="0"/>
                <a:cs typeface="Courier"/>
              </a:rPr>
              <a:t>(GPU image);</a:t>
            </a:r>
          </a:p>
          <a:p>
            <a:pPr>
              <a:defRPr/>
            </a:pPr>
            <a:r>
              <a:rPr lang="en-US" sz="1200" dirty="0" err="1">
                <a:latin typeface="Courier"/>
                <a:ea typeface="ＭＳ Ｐゴシック" charset="0"/>
                <a:cs typeface="Courier"/>
              </a:rPr>
              <a:t>memcpy</a:t>
            </a:r>
            <a:r>
              <a:rPr lang="en-US" sz="1200" dirty="0">
                <a:latin typeface="Courier"/>
                <a:ea typeface="ＭＳ Ｐゴシック" charset="0"/>
                <a:cs typeface="Courier"/>
              </a:rPr>
              <a:t>(GPU image, CPU image, ...);</a:t>
            </a:r>
          </a:p>
          <a:p>
            <a:pPr eaLnBrk="1" hangingPunct="1"/>
            <a:endParaRPr lang="en-US" altLang="en-US" sz="1200" dirty="0">
              <a:latin typeface="Courier" charset="0"/>
            </a:endParaRPr>
          </a:p>
          <a:p>
            <a:pPr eaLnBrk="1" hangingPunct="1"/>
            <a:r>
              <a:rPr lang="en-US" altLang="en-US" sz="1200" dirty="0" err="1">
                <a:latin typeface="Courier" charset="0"/>
              </a:rPr>
              <a:t>cudaMallocManaged</a:t>
            </a:r>
            <a:r>
              <a:rPr lang="en-US" altLang="en-US" sz="1200" dirty="0">
                <a:latin typeface="Courier" charset="0"/>
              </a:rPr>
              <a:t>(Histogram);</a:t>
            </a:r>
          </a:p>
          <a:p>
            <a:pPr eaLnBrk="1" hangingPunct="1"/>
            <a:r>
              <a:rPr lang="en-US" altLang="en-US" sz="1200" dirty="0" err="1">
                <a:latin typeface="Courier" charset="0"/>
              </a:rPr>
              <a:t>cudaMemset</a:t>
            </a:r>
            <a:r>
              <a:rPr lang="en-US" altLang="en-US" sz="1200" dirty="0">
                <a:latin typeface="Courier" charset="0"/>
              </a:rPr>
              <a:t>(Histogram, 0);</a:t>
            </a:r>
          </a:p>
          <a:p>
            <a:pPr eaLnBrk="1" hangingPunct="1"/>
            <a:endParaRPr lang="en-US" altLang="en-US" sz="1200" dirty="0">
              <a:latin typeface="Courier" charset="0"/>
            </a:endParaRPr>
          </a:p>
          <a:p>
            <a:pPr eaLnBrk="1" hangingPunct="1"/>
            <a:r>
              <a:rPr lang="en-US" altLang="en-US" sz="1200" dirty="0">
                <a:solidFill>
                  <a:srgbClr val="7030A0"/>
                </a:solidFill>
                <a:latin typeface="Courier" charset="0"/>
              </a:rPr>
              <a:t>// Launch CPU threads</a:t>
            </a:r>
          </a:p>
          <a:p>
            <a:pPr eaLnBrk="1" hangingPunct="1"/>
            <a:r>
              <a:rPr lang="en-US" altLang="en-US" sz="1200" dirty="0">
                <a:solidFill>
                  <a:srgbClr val="7030A0"/>
                </a:solidFill>
                <a:latin typeface="Courier" charset="0"/>
              </a:rPr>
              <a:t>// Launch GPU kernel (</a:t>
            </a:r>
            <a:r>
              <a:rPr lang="en-US" altLang="en-US" sz="1200" dirty="0" err="1">
                <a:solidFill>
                  <a:srgbClr val="7030A0"/>
                </a:solidFill>
                <a:latin typeface="Courier" charset="0"/>
              </a:rPr>
              <a:t>atomicAdd_system</a:t>
            </a:r>
            <a:r>
              <a:rPr lang="en-US" altLang="en-US" sz="1200" dirty="0">
                <a:solidFill>
                  <a:srgbClr val="7030A0"/>
                </a:solidFill>
                <a:latin typeface="Courier" charset="0"/>
              </a:rPr>
              <a:t>)</a:t>
            </a:r>
          </a:p>
          <a:p>
            <a:pPr eaLnBrk="1" hangingPunct="1"/>
            <a:endParaRPr lang="en-US" altLang="en-US" sz="1200" dirty="0">
              <a:solidFill>
                <a:srgbClr val="7030A0"/>
              </a:solidFill>
              <a:latin typeface="Courier" charset="0"/>
            </a:endParaRPr>
          </a:p>
          <a:p>
            <a:pPr eaLnBrk="1" hangingPunct="1"/>
            <a:endParaRPr lang="en-US" altLang="en-US" sz="1200" dirty="0">
              <a:latin typeface="Courier" charset="0"/>
            </a:endParaRPr>
          </a:p>
          <a:p>
            <a:pPr eaLnBrk="1" hangingPunct="1"/>
            <a:endParaRPr lang="en-US" altLang="en-US" sz="1200" dirty="0">
              <a:latin typeface="Courier" charset="0"/>
            </a:endParaRPr>
          </a:p>
          <a:p>
            <a:pPr eaLnBrk="1" hangingPunct="1"/>
            <a:endParaRPr lang="en-US" altLang="en-US" sz="1200" dirty="0">
              <a:latin typeface="Courier" charset="0"/>
            </a:endParaRPr>
          </a:p>
          <a:p>
            <a:pPr eaLnBrk="1" hangingPunct="1"/>
            <a:endParaRPr lang="en-US" altLang="en-US" sz="1200" dirty="0">
              <a:latin typeface="Courier" charset="0"/>
            </a:endParaRPr>
          </a:p>
        </p:txBody>
      </p:sp>
      <p:pic>
        <p:nvPicPr>
          <p:cNvPr id="248834" name="Imagen 3" descr="histogram2.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5325" y="1995488"/>
            <a:ext cx="3887788" cy="3665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8836" name="Título 4"/>
          <p:cNvSpPr>
            <a:spLocks noGrp="1"/>
          </p:cNvSpPr>
          <p:nvPr>
            <p:ph type="title"/>
          </p:nvPr>
        </p:nvSpPr>
        <p:spPr/>
        <p:txBody>
          <a:bodyPr/>
          <a:lstStyle/>
          <a:p>
            <a:r>
              <a:rPr lang="en-US" altLang="en-US" dirty="0">
                <a:ea typeface="ＭＳ Ｐゴシック" charset="-128"/>
              </a:rPr>
              <a:t>Histogram with Unified Memory (II)</a:t>
            </a:r>
          </a:p>
        </p:txBody>
      </p:sp>
      <p:sp>
        <p:nvSpPr>
          <p:cNvPr id="248837" name="Marcador de contenido 6"/>
          <p:cNvSpPr>
            <a:spLocks noGrp="1"/>
          </p:cNvSpPr>
          <p:nvPr>
            <p:ph idx="1"/>
          </p:nvPr>
        </p:nvSpPr>
        <p:spPr>
          <a:xfrm>
            <a:off x="228600" y="908720"/>
            <a:ext cx="8610600" cy="5194300"/>
          </a:xfrm>
        </p:spPr>
        <p:txBody>
          <a:bodyPr/>
          <a:lstStyle/>
          <a:p>
            <a:r>
              <a:rPr lang="en-US" altLang="en-US" dirty="0">
                <a:ea typeface="ＭＳ Ｐゴシック" charset="-128"/>
              </a:rPr>
              <a:t>System-wide atomic operations: </a:t>
            </a:r>
            <a:r>
              <a:rPr lang="en-US" altLang="en-US" dirty="0">
                <a:solidFill>
                  <a:srgbClr val="00B050"/>
                </a:solidFill>
                <a:ea typeface="ＭＳ Ｐゴシック" charset="-128"/>
              </a:rPr>
              <a:t>One single histogram</a:t>
            </a:r>
            <a:endParaRPr lang="en-US" altLang="en-US" sz="1800" dirty="0">
              <a:solidFill>
                <a:srgbClr val="00B050"/>
              </a:solidFill>
              <a:ea typeface="ＭＳ Ｐゴシック" charset="-128"/>
            </a:endParaRPr>
          </a:p>
          <a:p>
            <a:endParaRPr lang="en-US" altLang="en-US" dirty="0">
              <a:ea typeface="ＭＳ Ｐゴシック" charset="-128"/>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38</a:t>
            </a:fld>
            <a:endParaRPr lang="en-US" altLang="en-US"/>
          </a:p>
        </p:txBody>
      </p:sp>
    </p:spTree>
    <p:extLst>
      <p:ext uri="{BB962C8B-B14F-4D97-AF65-F5344CB8AC3E}">
        <p14:creationId xmlns:p14="http://schemas.microsoft.com/office/powerpoint/2010/main" val="4055481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883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883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883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883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1" name="Imagen 1" descr="bezier_surface.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87613" y="1809750"/>
            <a:ext cx="4168775" cy="41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0883" name="Título 3"/>
          <p:cNvSpPr>
            <a:spLocks noGrp="1"/>
          </p:cNvSpPr>
          <p:nvPr>
            <p:ph type="title"/>
          </p:nvPr>
        </p:nvSpPr>
        <p:spPr/>
        <p:txBody>
          <a:bodyPr/>
          <a:lstStyle/>
          <a:p>
            <a:r>
              <a:rPr lang="en-US" altLang="en-US" dirty="0" err="1">
                <a:ea typeface="ＭＳ Ｐゴシック" charset="-128"/>
              </a:rPr>
              <a:t>Bézier</a:t>
            </a:r>
            <a:r>
              <a:rPr lang="en-US" altLang="en-US" dirty="0">
                <a:ea typeface="ＭＳ Ｐゴシック" charset="-128"/>
              </a:rPr>
              <a:t> Surfaces (I)</a:t>
            </a:r>
          </a:p>
        </p:txBody>
      </p:sp>
      <p:sp>
        <p:nvSpPr>
          <p:cNvPr id="250884" name="Marcador de contenido 4"/>
          <p:cNvSpPr>
            <a:spLocks noGrp="1"/>
          </p:cNvSpPr>
          <p:nvPr>
            <p:ph idx="1"/>
          </p:nvPr>
        </p:nvSpPr>
        <p:spPr>
          <a:xfrm>
            <a:off x="228600" y="908720"/>
            <a:ext cx="8610600" cy="5194300"/>
          </a:xfrm>
        </p:spPr>
        <p:txBody>
          <a:bodyPr/>
          <a:lstStyle/>
          <a:p>
            <a:r>
              <a:rPr lang="en-US" altLang="en-US">
                <a:ea typeface="ＭＳ Ｐゴシック" charset="-128"/>
              </a:rPr>
              <a:t>Bézier</a:t>
            </a:r>
            <a:r>
              <a:rPr lang="en-US" altLang="en-US" dirty="0">
                <a:ea typeface="ＭＳ Ｐゴシック" charset="-128"/>
              </a:rPr>
              <a:t> surface: 4x4 net of control points</a:t>
            </a:r>
          </a:p>
          <a:p>
            <a:endParaRPr lang="en-US" altLang="en-US" dirty="0">
              <a:ea typeface="ＭＳ Ｐゴシック" charset="-128"/>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39</a:t>
            </a:fld>
            <a:endParaRPr lang="en-US" altLang="en-US"/>
          </a:p>
        </p:txBody>
      </p:sp>
      <p:sp>
        <p:nvSpPr>
          <p:cNvPr id="6" name="TextBox 5">
            <a:extLst>
              <a:ext uri="{FF2B5EF4-FFF2-40B4-BE49-F238E27FC236}">
                <a16:creationId xmlns:a16="http://schemas.microsoft.com/office/drawing/2014/main" id="{C27978D3-D47F-AB48-8020-2743275B2340}"/>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Palomar+, "High-Performance Computation of </a:t>
            </a:r>
            <a:r>
              <a:rPr lang="en-US" altLang="en-US" sz="1200" dirty="0" err="1">
                <a:latin typeface="Tahoma" panose="020B0604030504040204" pitchFamily="34" charset="0"/>
                <a:ea typeface="Tahoma" panose="020B0604030504040204" pitchFamily="34" charset="0"/>
                <a:cs typeface="Tahoma" panose="020B0604030504040204" pitchFamily="34" charset="0"/>
              </a:rPr>
              <a:t>Bézier</a:t>
            </a:r>
            <a:r>
              <a:rPr lang="en-US" altLang="en-US" sz="1200" dirty="0">
                <a:latin typeface="Tahoma" panose="020B0604030504040204" pitchFamily="34" charset="0"/>
                <a:ea typeface="Tahoma" panose="020B0604030504040204" pitchFamily="34" charset="0"/>
                <a:cs typeface="Tahoma" panose="020B0604030504040204" pitchFamily="34" charset="0"/>
              </a:rPr>
              <a:t> Surfaces on Parallel and Heterogeneous Platforms," IJPP, 2018</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27814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 name="Freeform 612"/>
          <p:cNvSpPr/>
          <p:nvPr/>
        </p:nvSpPr>
        <p:spPr>
          <a:xfrm flipH="1">
            <a:off x="1323406" y="1500182"/>
            <a:ext cx="63563" cy="339151"/>
          </a:xfrm>
          <a:custGeom>
            <a:avLst/>
            <a:gdLst>
              <a:gd name="connsiteX0" fmla="*/ 201705 w 457200"/>
              <a:gd name="connsiteY0" fmla="*/ 0 h 1600200"/>
              <a:gd name="connsiteX1" fmla="*/ 309282 w 457200"/>
              <a:gd name="connsiteY1" fmla="*/ 53788 h 1600200"/>
              <a:gd name="connsiteX2" fmla="*/ 376517 w 457200"/>
              <a:gd name="connsiteY2" fmla="*/ 121023 h 1600200"/>
              <a:gd name="connsiteX3" fmla="*/ 430305 w 457200"/>
              <a:gd name="connsiteY3" fmla="*/ 201706 h 1600200"/>
              <a:gd name="connsiteX4" fmla="*/ 457200 w 457200"/>
              <a:gd name="connsiteY4" fmla="*/ 295835 h 1600200"/>
              <a:gd name="connsiteX5" fmla="*/ 443752 w 457200"/>
              <a:gd name="connsiteY5" fmla="*/ 470647 h 1600200"/>
              <a:gd name="connsiteX6" fmla="*/ 430305 w 457200"/>
              <a:gd name="connsiteY6" fmla="*/ 510988 h 1600200"/>
              <a:gd name="connsiteX7" fmla="*/ 336176 w 457200"/>
              <a:gd name="connsiteY7" fmla="*/ 591670 h 1600200"/>
              <a:gd name="connsiteX8" fmla="*/ 309282 w 457200"/>
              <a:gd name="connsiteY8" fmla="*/ 618565 h 1600200"/>
              <a:gd name="connsiteX9" fmla="*/ 228600 w 457200"/>
              <a:gd name="connsiteY9" fmla="*/ 645459 h 1600200"/>
              <a:gd name="connsiteX10" fmla="*/ 188258 w 457200"/>
              <a:gd name="connsiteY10" fmla="*/ 672353 h 1600200"/>
              <a:gd name="connsiteX11" fmla="*/ 107576 w 457200"/>
              <a:gd name="connsiteY11" fmla="*/ 739588 h 1600200"/>
              <a:gd name="connsiteX12" fmla="*/ 53788 w 457200"/>
              <a:gd name="connsiteY12" fmla="*/ 820270 h 1600200"/>
              <a:gd name="connsiteX13" fmla="*/ 26894 w 457200"/>
              <a:gd name="connsiteY13" fmla="*/ 900953 h 1600200"/>
              <a:gd name="connsiteX14" fmla="*/ 13447 w 457200"/>
              <a:gd name="connsiteY14" fmla="*/ 941294 h 1600200"/>
              <a:gd name="connsiteX15" fmla="*/ 0 w 457200"/>
              <a:gd name="connsiteY15" fmla="*/ 981635 h 1600200"/>
              <a:gd name="connsiteX16" fmla="*/ 13447 w 457200"/>
              <a:gd name="connsiteY16" fmla="*/ 1169894 h 1600200"/>
              <a:gd name="connsiteX17" fmla="*/ 40341 w 457200"/>
              <a:gd name="connsiteY17" fmla="*/ 1210235 h 1600200"/>
              <a:gd name="connsiteX18" fmla="*/ 121023 w 457200"/>
              <a:gd name="connsiteY18" fmla="*/ 1264023 h 1600200"/>
              <a:gd name="connsiteX19" fmla="*/ 161364 w 457200"/>
              <a:gd name="connsiteY19" fmla="*/ 1290917 h 1600200"/>
              <a:gd name="connsiteX20" fmla="*/ 188258 w 457200"/>
              <a:gd name="connsiteY20" fmla="*/ 1317812 h 1600200"/>
              <a:gd name="connsiteX21" fmla="*/ 228600 w 457200"/>
              <a:gd name="connsiteY21" fmla="*/ 1331259 h 1600200"/>
              <a:gd name="connsiteX22" fmla="*/ 282388 w 457200"/>
              <a:gd name="connsiteY22" fmla="*/ 160020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7200" h="1600200">
                <a:moveTo>
                  <a:pt x="201705" y="0"/>
                </a:moveTo>
                <a:cubicBezTo>
                  <a:pt x="233807" y="12841"/>
                  <a:pt x="282426" y="26932"/>
                  <a:pt x="309282" y="53788"/>
                </a:cubicBezTo>
                <a:cubicBezTo>
                  <a:pt x="398929" y="143435"/>
                  <a:pt x="268941" y="49306"/>
                  <a:pt x="376517" y="121023"/>
                </a:cubicBezTo>
                <a:cubicBezTo>
                  <a:pt x="394446" y="147917"/>
                  <a:pt x="422466" y="170348"/>
                  <a:pt x="430305" y="201706"/>
                </a:cubicBezTo>
                <a:cubicBezTo>
                  <a:pt x="447190" y="269245"/>
                  <a:pt x="437907" y="237961"/>
                  <a:pt x="457200" y="295835"/>
                </a:cubicBezTo>
                <a:cubicBezTo>
                  <a:pt x="452717" y="354106"/>
                  <a:pt x="451001" y="412655"/>
                  <a:pt x="443752" y="470647"/>
                </a:cubicBezTo>
                <a:cubicBezTo>
                  <a:pt x="441994" y="484712"/>
                  <a:pt x="438168" y="499194"/>
                  <a:pt x="430305" y="510988"/>
                </a:cubicBezTo>
                <a:cubicBezTo>
                  <a:pt x="408939" y="543037"/>
                  <a:pt x="364139" y="568367"/>
                  <a:pt x="336176" y="591670"/>
                </a:cubicBezTo>
                <a:cubicBezTo>
                  <a:pt x="326436" y="599786"/>
                  <a:pt x="320622" y="612895"/>
                  <a:pt x="309282" y="618565"/>
                </a:cubicBezTo>
                <a:cubicBezTo>
                  <a:pt x="283926" y="631243"/>
                  <a:pt x="252188" y="629734"/>
                  <a:pt x="228600" y="645459"/>
                </a:cubicBezTo>
                <a:cubicBezTo>
                  <a:pt x="215153" y="654424"/>
                  <a:pt x="200674" y="662007"/>
                  <a:pt x="188258" y="672353"/>
                </a:cubicBezTo>
                <a:cubicBezTo>
                  <a:pt x="84714" y="758639"/>
                  <a:pt x="207740" y="672812"/>
                  <a:pt x="107576" y="739588"/>
                </a:cubicBezTo>
                <a:cubicBezTo>
                  <a:pt x="63089" y="873050"/>
                  <a:pt x="137729" y="669175"/>
                  <a:pt x="53788" y="820270"/>
                </a:cubicBezTo>
                <a:cubicBezTo>
                  <a:pt x="40021" y="845052"/>
                  <a:pt x="35859" y="874059"/>
                  <a:pt x="26894" y="900953"/>
                </a:cubicBezTo>
                <a:lnTo>
                  <a:pt x="13447" y="941294"/>
                </a:lnTo>
                <a:lnTo>
                  <a:pt x="0" y="981635"/>
                </a:lnTo>
                <a:cubicBezTo>
                  <a:pt x="4482" y="1044388"/>
                  <a:pt x="2514" y="1107938"/>
                  <a:pt x="13447" y="1169894"/>
                </a:cubicBezTo>
                <a:cubicBezTo>
                  <a:pt x="16256" y="1185809"/>
                  <a:pt x="28178" y="1199593"/>
                  <a:pt x="40341" y="1210235"/>
                </a:cubicBezTo>
                <a:cubicBezTo>
                  <a:pt x="64666" y="1231520"/>
                  <a:pt x="94129" y="1246094"/>
                  <a:pt x="121023" y="1264023"/>
                </a:cubicBezTo>
                <a:cubicBezTo>
                  <a:pt x="134470" y="1272988"/>
                  <a:pt x="149936" y="1279489"/>
                  <a:pt x="161364" y="1290917"/>
                </a:cubicBezTo>
                <a:cubicBezTo>
                  <a:pt x="170329" y="1299882"/>
                  <a:pt x="177387" y="1311289"/>
                  <a:pt x="188258" y="1317812"/>
                </a:cubicBezTo>
                <a:cubicBezTo>
                  <a:pt x="200413" y="1325105"/>
                  <a:pt x="215153" y="1326777"/>
                  <a:pt x="228600" y="1331259"/>
                </a:cubicBezTo>
                <a:cubicBezTo>
                  <a:pt x="317197" y="1464155"/>
                  <a:pt x="282388" y="1379618"/>
                  <a:pt x="282388" y="1600200"/>
                </a:cubicBezTo>
              </a:path>
            </a:pathLst>
          </a:custGeom>
        </p:spPr>
        <p:style>
          <a:lnRef idx="1">
            <a:schemeClr val="dk1"/>
          </a:lnRef>
          <a:fillRef idx="0">
            <a:schemeClr val="dk1"/>
          </a:fillRef>
          <a:effectRef idx="0">
            <a:schemeClr val="dk1"/>
          </a:effectRef>
          <a:fontRef idx="minor">
            <a:schemeClr val="tx1"/>
          </a:fontRef>
        </p:style>
        <p:txBody>
          <a:bodyPr lIns="68593" tIns="34297" rIns="68593" bIns="34297"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614" name="TextBox 613"/>
          <p:cNvSpPr txBox="1"/>
          <p:nvPr/>
        </p:nvSpPr>
        <p:spPr>
          <a:xfrm>
            <a:off x="990724" y="1124582"/>
            <a:ext cx="730034" cy="404099"/>
          </a:xfrm>
          <a:prstGeom prst="rect">
            <a:avLst/>
          </a:prstGeom>
          <a:noFill/>
        </p:spPr>
        <p:txBody>
          <a:bodyPr wrap="none" lIns="68593" tIns="34297" rIns="68593" bIns="34297"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76" b="1" i="0" u="none" strike="noStrike" kern="1200" cap="none" spc="0" normalizeH="0" baseline="0" noProof="0" dirty="0">
                <a:ln>
                  <a:noFill/>
                </a:ln>
                <a:solidFill>
                  <a:srgbClr val="000000"/>
                </a:solidFill>
                <a:effectLst/>
                <a:uLnTx/>
                <a:uFillTx/>
                <a:latin typeface="Garamond"/>
                <a:ea typeface="+mn-ea"/>
                <a:cs typeface="+mn-cs"/>
              </a:rPr>
              <a:t>Host</a:t>
            </a:r>
          </a:p>
        </p:txBody>
      </p:sp>
      <p:sp>
        <p:nvSpPr>
          <p:cNvPr id="615" name="TextBox 614"/>
          <p:cNvSpPr txBox="1"/>
          <p:nvPr/>
        </p:nvSpPr>
        <p:spPr>
          <a:xfrm>
            <a:off x="3019609" y="1124582"/>
            <a:ext cx="957661" cy="404099"/>
          </a:xfrm>
          <a:prstGeom prst="rect">
            <a:avLst/>
          </a:prstGeom>
          <a:noFill/>
        </p:spPr>
        <p:txBody>
          <a:bodyPr wrap="none" lIns="68593" tIns="34297" rIns="68593" bIns="34297"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76" b="1" i="0" u="none" strike="noStrike" kern="1200" cap="none" spc="0" normalizeH="0" baseline="0" noProof="0" dirty="0">
                <a:ln>
                  <a:noFill/>
                </a:ln>
                <a:solidFill>
                  <a:srgbClr val="000000"/>
                </a:solidFill>
                <a:effectLst/>
                <a:uLnTx/>
                <a:uFillTx/>
                <a:latin typeface="Garamond"/>
                <a:ea typeface="+mn-ea"/>
                <a:cs typeface="+mn-cs"/>
              </a:rPr>
              <a:t>Device</a:t>
            </a:r>
          </a:p>
        </p:txBody>
      </p:sp>
      <p:grpSp>
        <p:nvGrpSpPr>
          <p:cNvPr id="5" name="Group 4"/>
          <p:cNvGrpSpPr/>
          <p:nvPr/>
        </p:nvGrpSpPr>
        <p:grpSpPr>
          <a:xfrm>
            <a:off x="3106199" y="1936087"/>
            <a:ext cx="1965012" cy="520586"/>
            <a:chOff x="5097958" y="1438966"/>
            <a:chExt cx="2620016" cy="693933"/>
          </a:xfrm>
        </p:grpSpPr>
        <p:sp>
          <p:nvSpPr>
            <p:cNvPr id="617" name="Rectangle 616"/>
            <p:cNvSpPr/>
            <p:nvPr/>
          </p:nvSpPr>
          <p:spPr>
            <a:xfrm>
              <a:off x="5097958" y="1438966"/>
              <a:ext cx="2620016"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nvGrpSpPr>
            <p:cNvPr id="4" name="Group 3"/>
            <p:cNvGrpSpPr/>
            <p:nvPr/>
          </p:nvGrpSpPr>
          <p:grpSpPr>
            <a:xfrm>
              <a:off x="5158129" y="1487168"/>
              <a:ext cx="2499675" cy="597528"/>
              <a:chOff x="5152330" y="1487169"/>
              <a:chExt cx="2499675" cy="597528"/>
            </a:xfrm>
          </p:grpSpPr>
          <p:grpSp>
            <p:nvGrpSpPr>
              <p:cNvPr id="619" name="Group 618"/>
              <p:cNvGrpSpPr/>
              <p:nvPr/>
            </p:nvGrpSpPr>
            <p:grpSpPr>
              <a:xfrm>
                <a:off x="5152330" y="1487169"/>
                <a:ext cx="597530" cy="597528"/>
                <a:chOff x="4466259" y="1638649"/>
                <a:chExt cx="1060855" cy="1060852"/>
              </a:xfrm>
            </p:grpSpPr>
            <p:sp>
              <p:nvSpPr>
                <p:cNvPr id="644" name="Rectangle 643"/>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45" name="Rectangle 644"/>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46" name="Rectangle 645"/>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47" name="Rectangle 646"/>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48" name="Rectangle 647"/>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49" name="Rectangle 648"/>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650" name="Rectangle 649"/>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620" name="Group 619"/>
              <p:cNvGrpSpPr/>
              <p:nvPr/>
            </p:nvGrpSpPr>
            <p:grpSpPr>
              <a:xfrm>
                <a:off x="5786379" y="1487169"/>
                <a:ext cx="597530" cy="597528"/>
                <a:chOff x="5583271" y="1638649"/>
                <a:chExt cx="1060855" cy="1060852"/>
              </a:xfrm>
            </p:grpSpPr>
            <p:sp>
              <p:nvSpPr>
                <p:cNvPr id="637" name="Rectangle 636"/>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38" name="Rectangle 637"/>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39" name="Rectangle 638"/>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40" name="Rectangle 639"/>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41" name="Rectangle 640"/>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42" name="Rectangle 641"/>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643" name="Rectangle 642"/>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621" name="Group 620"/>
              <p:cNvGrpSpPr/>
              <p:nvPr/>
            </p:nvGrpSpPr>
            <p:grpSpPr>
              <a:xfrm>
                <a:off x="6420427" y="1487169"/>
                <a:ext cx="597530" cy="597528"/>
                <a:chOff x="4466259" y="1638649"/>
                <a:chExt cx="1060855" cy="1060852"/>
              </a:xfrm>
            </p:grpSpPr>
            <p:sp>
              <p:nvSpPr>
                <p:cNvPr id="630" name="Rectangle 629"/>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31" name="Rectangle 630"/>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32" name="Rectangle 631"/>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33" name="Rectangle 632"/>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34" name="Rectangle 633"/>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35" name="Rectangle 634"/>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636" name="Rectangle 635"/>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622" name="Group 621"/>
              <p:cNvGrpSpPr/>
              <p:nvPr/>
            </p:nvGrpSpPr>
            <p:grpSpPr>
              <a:xfrm>
                <a:off x="7054475" y="1487169"/>
                <a:ext cx="597530" cy="597528"/>
                <a:chOff x="5583271" y="1638649"/>
                <a:chExt cx="1060855" cy="1060852"/>
              </a:xfrm>
            </p:grpSpPr>
            <p:sp>
              <p:nvSpPr>
                <p:cNvPr id="623" name="Rectangle 622"/>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24" name="Rectangle 623"/>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25" name="Rectangle 624"/>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26" name="Rectangle 625"/>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27" name="Rectangle 626"/>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28" name="Rectangle 627"/>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629" name="Rectangle 628"/>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grpSp>
      <p:cxnSp>
        <p:nvCxnSpPr>
          <p:cNvPr id="869" name="Straight Arrow Connector 868"/>
          <p:cNvCxnSpPr/>
          <p:nvPr/>
        </p:nvCxnSpPr>
        <p:spPr>
          <a:xfrm>
            <a:off x="1384023" y="1839333"/>
            <a:ext cx="1687363" cy="96753"/>
          </a:xfrm>
          <a:prstGeom prst="straightConnector1">
            <a:avLst/>
          </a:prstGeom>
          <a:ln>
            <a:solidFill>
              <a:schemeClr val="bg1">
                <a:lumMod val="65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870" name="Straight Arrow Connector 869"/>
          <p:cNvCxnSpPr/>
          <p:nvPr/>
        </p:nvCxnSpPr>
        <p:spPr>
          <a:xfrm>
            <a:off x="1384023" y="2897842"/>
            <a:ext cx="1687363" cy="96753"/>
          </a:xfrm>
          <a:prstGeom prst="straightConnector1">
            <a:avLst/>
          </a:prstGeom>
          <a:ln>
            <a:solidFill>
              <a:schemeClr val="bg1">
                <a:lumMod val="65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871" name="Straight Arrow Connector 870"/>
          <p:cNvCxnSpPr/>
          <p:nvPr/>
        </p:nvCxnSpPr>
        <p:spPr>
          <a:xfrm>
            <a:off x="1384023" y="3965978"/>
            <a:ext cx="1687363" cy="96753"/>
          </a:xfrm>
          <a:prstGeom prst="straightConnector1">
            <a:avLst/>
          </a:prstGeom>
          <a:ln>
            <a:solidFill>
              <a:schemeClr val="bg1">
                <a:lumMod val="65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872" name="Straight Arrow Connector 871"/>
          <p:cNvCxnSpPr/>
          <p:nvPr/>
        </p:nvCxnSpPr>
        <p:spPr>
          <a:xfrm flipH="1">
            <a:off x="1384023" y="2456672"/>
            <a:ext cx="1687363" cy="96753"/>
          </a:xfrm>
          <a:prstGeom prst="straightConnector1">
            <a:avLst/>
          </a:prstGeom>
          <a:ln>
            <a:solidFill>
              <a:schemeClr val="bg1">
                <a:lumMod val="65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873" name="Straight Arrow Connector 872"/>
          <p:cNvCxnSpPr/>
          <p:nvPr/>
        </p:nvCxnSpPr>
        <p:spPr>
          <a:xfrm flipH="1">
            <a:off x="1384023" y="3534659"/>
            <a:ext cx="1687363" cy="96753"/>
          </a:xfrm>
          <a:prstGeom prst="straightConnector1">
            <a:avLst/>
          </a:prstGeom>
          <a:ln>
            <a:solidFill>
              <a:schemeClr val="bg1">
                <a:lumMod val="65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874" name="Straight Arrow Connector 873"/>
          <p:cNvCxnSpPr/>
          <p:nvPr/>
        </p:nvCxnSpPr>
        <p:spPr>
          <a:xfrm flipH="1">
            <a:off x="1384023" y="4612292"/>
            <a:ext cx="1687363" cy="96753"/>
          </a:xfrm>
          <a:prstGeom prst="straightConnector1">
            <a:avLst/>
          </a:prstGeom>
          <a:ln>
            <a:solidFill>
              <a:schemeClr val="bg1">
                <a:lumMod val="65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sp>
        <p:nvSpPr>
          <p:cNvPr id="875" name="Freeform 874"/>
          <p:cNvSpPr/>
          <p:nvPr/>
        </p:nvSpPr>
        <p:spPr>
          <a:xfrm flipH="1">
            <a:off x="1323406" y="2556735"/>
            <a:ext cx="63563" cy="339151"/>
          </a:xfrm>
          <a:custGeom>
            <a:avLst/>
            <a:gdLst>
              <a:gd name="connsiteX0" fmla="*/ 201705 w 457200"/>
              <a:gd name="connsiteY0" fmla="*/ 0 h 1600200"/>
              <a:gd name="connsiteX1" fmla="*/ 309282 w 457200"/>
              <a:gd name="connsiteY1" fmla="*/ 53788 h 1600200"/>
              <a:gd name="connsiteX2" fmla="*/ 376517 w 457200"/>
              <a:gd name="connsiteY2" fmla="*/ 121023 h 1600200"/>
              <a:gd name="connsiteX3" fmla="*/ 430305 w 457200"/>
              <a:gd name="connsiteY3" fmla="*/ 201706 h 1600200"/>
              <a:gd name="connsiteX4" fmla="*/ 457200 w 457200"/>
              <a:gd name="connsiteY4" fmla="*/ 295835 h 1600200"/>
              <a:gd name="connsiteX5" fmla="*/ 443752 w 457200"/>
              <a:gd name="connsiteY5" fmla="*/ 470647 h 1600200"/>
              <a:gd name="connsiteX6" fmla="*/ 430305 w 457200"/>
              <a:gd name="connsiteY6" fmla="*/ 510988 h 1600200"/>
              <a:gd name="connsiteX7" fmla="*/ 336176 w 457200"/>
              <a:gd name="connsiteY7" fmla="*/ 591670 h 1600200"/>
              <a:gd name="connsiteX8" fmla="*/ 309282 w 457200"/>
              <a:gd name="connsiteY8" fmla="*/ 618565 h 1600200"/>
              <a:gd name="connsiteX9" fmla="*/ 228600 w 457200"/>
              <a:gd name="connsiteY9" fmla="*/ 645459 h 1600200"/>
              <a:gd name="connsiteX10" fmla="*/ 188258 w 457200"/>
              <a:gd name="connsiteY10" fmla="*/ 672353 h 1600200"/>
              <a:gd name="connsiteX11" fmla="*/ 107576 w 457200"/>
              <a:gd name="connsiteY11" fmla="*/ 739588 h 1600200"/>
              <a:gd name="connsiteX12" fmla="*/ 53788 w 457200"/>
              <a:gd name="connsiteY12" fmla="*/ 820270 h 1600200"/>
              <a:gd name="connsiteX13" fmla="*/ 26894 w 457200"/>
              <a:gd name="connsiteY13" fmla="*/ 900953 h 1600200"/>
              <a:gd name="connsiteX14" fmla="*/ 13447 w 457200"/>
              <a:gd name="connsiteY14" fmla="*/ 941294 h 1600200"/>
              <a:gd name="connsiteX15" fmla="*/ 0 w 457200"/>
              <a:gd name="connsiteY15" fmla="*/ 981635 h 1600200"/>
              <a:gd name="connsiteX16" fmla="*/ 13447 w 457200"/>
              <a:gd name="connsiteY16" fmla="*/ 1169894 h 1600200"/>
              <a:gd name="connsiteX17" fmla="*/ 40341 w 457200"/>
              <a:gd name="connsiteY17" fmla="*/ 1210235 h 1600200"/>
              <a:gd name="connsiteX18" fmla="*/ 121023 w 457200"/>
              <a:gd name="connsiteY18" fmla="*/ 1264023 h 1600200"/>
              <a:gd name="connsiteX19" fmla="*/ 161364 w 457200"/>
              <a:gd name="connsiteY19" fmla="*/ 1290917 h 1600200"/>
              <a:gd name="connsiteX20" fmla="*/ 188258 w 457200"/>
              <a:gd name="connsiteY20" fmla="*/ 1317812 h 1600200"/>
              <a:gd name="connsiteX21" fmla="*/ 228600 w 457200"/>
              <a:gd name="connsiteY21" fmla="*/ 1331259 h 1600200"/>
              <a:gd name="connsiteX22" fmla="*/ 282388 w 457200"/>
              <a:gd name="connsiteY22" fmla="*/ 160020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7200" h="1600200">
                <a:moveTo>
                  <a:pt x="201705" y="0"/>
                </a:moveTo>
                <a:cubicBezTo>
                  <a:pt x="233807" y="12841"/>
                  <a:pt x="282426" y="26932"/>
                  <a:pt x="309282" y="53788"/>
                </a:cubicBezTo>
                <a:cubicBezTo>
                  <a:pt x="398929" y="143435"/>
                  <a:pt x="268941" y="49306"/>
                  <a:pt x="376517" y="121023"/>
                </a:cubicBezTo>
                <a:cubicBezTo>
                  <a:pt x="394446" y="147917"/>
                  <a:pt x="422466" y="170348"/>
                  <a:pt x="430305" y="201706"/>
                </a:cubicBezTo>
                <a:cubicBezTo>
                  <a:pt x="447190" y="269245"/>
                  <a:pt x="437907" y="237961"/>
                  <a:pt x="457200" y="295835"/>
                </a:cubicBezTo>
                <a:cubicBezTo>
                  <a:pt x="452717" y="354106"/>
                  <a:pt x="451001" y="412655"/>
                  <a:pt x="443752" y="470647"/>
                </a:cubicBezTo>
                <a:cubicBezTo>
                  <a:pt x="441994" y="484712"/>
                  <a:pt x="438168" y="499194"/>
                  <a:pt x="430305" y="510988"/>
                </a:cubicBezTo>
                <a:cubicBezTo>
                  <a:pt x="408939" y="543037"/>
                  <a:pt x="364139" y="568367"/>
                  <a:pt x="336176" y="591670"/>
                </a:cubicBezTo>
                <a:cubicBezTo>
                  <a:pt x="326436" y="599786"/>
                  <a:pt x="320622" y="612895"/>
                  <a:pt x="309282" y="618565"/>
                </a:cubicBezTo>
                <a:cubicBezTo>
                  <a:pt x="283926" y="631243"/>
                  <a:pt x="252188" y="629734"/>
                  <a:pt x="228600" y="645459"/>
                </a:cubicBezTo>
                <a:cubicBezTo>
                  <a:pt x="215153" y="654424"/>
                  <a:pt x="200674" y="662007"/>
                  <a:pt x="188258" y="672353"/>
                </a:cubicBezTo>
                <a:cubicBezTo>
                  <a:pt x="84714" y="758639"/>
                  <a:pt x="207740" y="672812"/>
                  <a:pt x="107576" y="739588"/>
                </a:cubicBezTo>
                <a:cubicBezTo>
                  <a:pt x="63089" y="873050"/>
                  <a:pt x="137729" y="669175"/>
                  <a:pt x="53788" y="820270"/>
                </a:cubicBezTo>
                <a:cubicBezTo>
                  <a:pt x="40021" y="845052"/>
                  <a:pt x="35859" y="874059"/>
                  <a:pt x="26894" y="900953"/>
                </a:cubicBezTo>
                <a:lnTo>
                  <a:pt x="13447" y="941294"/>
                </a:lnTo>
                <a:lnTo>
                  <a:pt x="0" y="981635"/>
                </a:lnTo>
                <a:cubicBezTo>
                  <a:pt x="4482" y="1044388"/>
                  <a:pt x="2514" y="1107938"/>
                  <a:pt x="13447" y="1169894"/>
                </a:cubicBezTo>
                <a:cubicBezTo>
                  <a:pt x="16256" y="1185809"/>
                  <a:pt x="28178" y="1199593"/>
                  <a:pt x="40341" y="1210235"/>
                </a:cubicBezTo>
                <a:cubicBezTo>
                  <a:pt x="64666" y="1231520"/>
                  <a:pt x="94129" y="1246094"/>
                  <a:pt x="121023" y="1264023"/>
                </a:cubicBezTo>
                <a:cubicBezTo>
                  <a:pt x="134470" y="1272988"/>
                  <a:pt x="149936" y="1279489"/>
                  <a:pt x="161364" y="1290917"/>
                </a:cubicBezTo>
                <a:cubicBezTo>
                  <a:pt x="170329" y="1299882"/>
                  <a:pt x="177387" y="1311289"/>
                  <a:pt x="188258" y="1317812"/>
                </a:cubicBezTo>
                <a:cubicBezTo>
                  <a:pt x="200413" y="1325105"/>
                  <a:pt x="215153" y="1326777"/>
                  <a:pt x="228600" y="1331259"/>
                </a:cubicBezTo>
                <a:cubicBezTo>
                  <a:pt x="317197" y="1464155"/>
                  <a:pt x="282388" y="1379618"/>
                  <a:pt x="282388" y="1600200"/>
                </a:cubicBezTo>
              </a:path>
            </a:pathLst>
          </a:custGeom>
        </p:spPr>
        <p:style>
          <a:lnRef idx="1">
            <a:schemeClr val="dk1"/>
          </a:lnRef>
          <a:fillRef idx="0">
            <a:schemeClr val="dk1"/>
          </a:fillRef>
          <a:effectRef idx="0">
            <a:schemeClr val="dk1"/>
          </a:effectRef>
          <a:fontRef idx="minor">
            <a:schemeClr val="tx1"/>
          </a:fontRef>
        </p:style>
        <p:txBody>
          <a:bodyPr lIns="68593" tIns="34297" rIns="68593" bIns="34297"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876" name="Freeform 875"/>
          <p:cNvSpPr/>
          <p:nvPr/>
        </p:nvSpPr>
        <p:spPr>
          <a:xfrm flipH="1">
            <a:off x="1323406" y="3630466"/>
            <a:ext cx="63563" cy="339151"/>
          </a:xfrm>
          <a:custGeom>
            <a:avLst/>
            <a:gdLst>
              <a:gd name="connsiteX0" fmla="*/ 201705 w 457200"/>
              <a:gd name="connsiteY0" fmla="*/ 0 h 1600200"/>
              <a:gd name="connsiteX1" fmla="*/ 309282 w 457200"/>
              <a:gd name="connsiteY1" fmla="*/ 53788 h 1600200"/>
              <a:gd name="connsiteX2" fmla="*/ 376517 w 457200"/>
              <a:gd name="connsiteY2" fmla="*/ 121023 h 1600200"/>
              <a:gd name="connsiteX3" fmla="*/ 430305 w 457200"/>
              <a:gd name="connsiteY3" fmla="*/ 201706 h 1600200"/>
              <a:gd name="connsiteX4" fmla="*/ 457200 w 457200"/>
              <a:gd name="connsiteY4" fmla="*/ 295835 h 1600200"/>
              <a:gd name="connsiteX5" fmla="*/ 443752 w 457200"/>
              <a:gd name="connsiteY5" fmla="*/ 470647 h 1600200"/>
              <a:gd name="connsiteX6" fmla="*/ 430305 w 457200"/>
              <a:gd name="connsiteY6" fmla="*/ 510988 h 1600200"/>
              <a:gd name="connsiteX7" fmla="*/ 336176 w 457200"/>
              <a:gd name="connsiteY7" fmla="*/ 591670 h 1600200"/>
              <a:gd name="connsiteX8" fmla="*/ 309282 w 457200"/>
              <a:gd name="connsiteY8" fmla="*/ 618565 h 1600200"/>
              <a:gd name="connsiteX9" fmla="*/ 228600 w 457200"/>
              <a:gd name="connsiteY9" fmla="*/ 645459 h 1600200"/>
              <a:gd name="connsiteX10" fmla="*/ 188258 w 457200"/>
              <a:gd name="connsiteY10" fmla="*/ 672353 h 1600200"/>
              <a:gd name="connsiteX11" fmla="*/ 107576 w 457200"/>
              <a:gd name="connsiteY11" fmla="*/ 739588 h 1600200"/>
              <a:gd name="connsiteX12" fmla="*/ 53788 w 457200"/>
              <a:gd name="connsiteY12" fmla="*/ 820270 h 1600200"/>
              <a:gd name="connsiteX13" fmla="*/ 26894 w 457200"/>
              <a:gd name="connsiteY13" fmla="*/ 900953 h 1600200"/>
              <a:gd name="connsiteX14" fmla="*/ 13447 w 457200"/>
              <a:gd name="connsiteY14" fmla="*/ 941294 h 1600200"/>
              <a:gd name="connsiteX15" fmla="*/ 0 w 457200"/>
              <a:gd name="connsiteY15" fmla="*/ 981635 h 1600200"/>
              <a:gd name="connsiteX16" fmla="*/ 13447 w 457200"/>
              <a:gd name="connsiteY16" fmla="*/ 1169894 h 1600200"/>
              <a:gd name="connsiteX17" fmla="*/ 40341 w 457200"/>
              <a:gd name="connsiteY17" fmla="*/ 1210235 h 1600200"/>
              <a:gd name="connsiteX18" fmla="*/ 121023 w 457200"/>
              <a:gd name="connsiteY18" fmla="*/ 1264023 h 1600200"/>
              <a:gd name="connsiteX19" fmla="*/ 161364 w 457200"/>
              <a:gd name="connsiteY19" fmla="*/ 1290917 h 1600200"/>
              <a:gd name="connsiteX20" fmla="*/ 188258 w 457200"/>
              <a:gd name="connsiteY20" fmla="*/ 1317812 h 1600200"/>
              <a:gd name="connsiteX21" fmla="*/ 228600 w 457200"/>
              <a:gd name="connsiteY21" fmla="*/ 1331259 h 1600200"/>
              <a:gd name="connsiteX22" fmla="*/ 282388 w 457200"/>
              <a:gd name="connsiteY22" fmla="*/ 160020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7200" h="1600200">
                <a:moveTo>
                  <a:pt x="201705" y="0"/>
                </a:moveTo>
                <a:cubicBezTo>
                  <a:pt x="233807" y="12841"/>
                  <a:pt x="282426" y="26932"/>
                  <a:pt x="309282" y="53788"/>
                </a:cubicBezTo>
                <a:cubicBezTo>
                  <a:pt x="398929" y="143435"/>
                  <a:pt x="268941" y="49306"/>
                  <a:pt x="376517" y="121023"/>
                </a:cubicBezTo>
                <a:cubicBezTo>
                  <a:pt x="394446" y="147917"/>
                  <a:pt x="422466" y="170348"/>
                  <a:pt x="430305" y="201706"/>
                </a:cubicBezTo>
                <a:cubicBezTo>
                  <a:pt x="447190" y="269245"/>
                  <a:pt x="437907" y="237961"/>
                  <a:pt x="457200" y="295835"/>
                </a:cubicBezTo>
                <a:cubicBezTo>
                  <a:pt x="452717" y="354106"/>
                  <a:pt x="451001" y="412655"/>
                  <a:pt x="443752" y="470647"/>
                </a:cubicBezTo>
                <a:cubicBezTo>
                  <a:pt x="441994" y="484712"/>
                  <a:pt x="438168" y="499194"/>
                  <a:pt x="430305" y="510988"/>
                </a:cubicBezTo>
                <a:cubicBezTo>
                  <a:pt x="408939" y="543037"/>
                  <a:pt x="364139" y="568367"/>
                  <a:pt x="336176" y="591670"/>
                </a:cubicBezTo>
                <a:cubicBezTo>
                  <a:pt x="326436" y="599786"/>
                  <a:pt x="320622" y="612895"/>
                  <a:pt x="309282" y="618565"/>
                </a:cubicBezTo>
                <a:cubicBezTo>
                  <a:pt x="283926" y="631243"/>
                  <a:pt x="252188" y="629734"/>
                  <a:pt x="228600" y="645459"/>
                </a:cubicBezTo>
                <a:cubicBezTo>
                  <a:pt x="215153" y="654424"/>
                  <a:pt x="200674" y="662007"/>
                  <a:pt x="188258" y="672353"/>
                </a:cubicBezTo>
                <a:cubicBezTo>
                  <a:pt x="84714" y="758639"/>
                  <a:pt x="207740" y="672812"/>
                  <a:pt x="107576" y="739588"/>
                </a:cubicBezTo>
                <a:cubicBezTo>
                  <a:pt x="63089" y="873050"/>
                  <a:pt x="137729" y="669175"/>
                  <a:pt x="53788" y="820270"/>
                </a:cubicBezTo>
                <a:cubicBezTo>
                  <a:pt x="40021" y="845052"/>
                  <a:pt x="35859" y="874059"/>
                  <a:pt x="26894" y="900953"/>
                </a:cubicBezTo>
                <a:lnTo>
                  <a:pt x="13447" y="941294"/>
                </a:lnTo>
                <a:lnTo>
                  <a:pt x="0" y="981635"/>
                </a:lnTo>
                <a:cubicBezTo>
                  <a:pt x="4482" y="1044388"/>
                  <a:pt x="2514" y="1107938"/>
                  <a:pt x="13447" y="1169894"/>
                </a:cubicBezTo>
                <a:cubicBezTo>
                  <a:pt x="16256" y="1185809"/>
                  <a:pt x="28178" y="1199593"/>
                  <a:pt x="40341" y="1210235"/>
                </a:cubicBezTo>
                <a:cubicBezTo>
                  <a:pt x="64666" y="1231520"/>
                  <a:pt x="94129" y="1246094"/>
                  <a:pt x="121023" y="1264023"/>
                </a:cubicBezTo>
                <a:cubicBezTo>
                  <a:pt x="134470" y="1272988"/>
                  <a:pt x="149936" y="1279489"/>
                  <a:pt x="161364" y="1290917"/>
                </a:cubicBezTo>
                <a:cubicBezTo>
                  <a:pt x="170329" y="1299882"/>
                  <a:pt x="177387" y="1311289"/>
                  <a:pt x="188258" y="1317812"/>
                </a:cubicBezTo>
                <a:cubicBezTo>
                  <a:pt x="200413" y="1325105"/>
                  <a:pt x="215153" y="1326777"/>
                  <a:pt x="228600" y="1331259"/>
                </a:cubicBezTo>
                <a:cubicBezTo>
                  <a:pt x="317197" y="1464155"/>
                  <a:pt x="282388" y="1379618"/>
                  <a:pt x="282388" y="1600200"/>
                </a:cubicBezTo>
              </a:path>
            </a:pathLst>
          </a:custGeom>
        </p:spPr>
        <p:style>
          <a:lnRef idx="1">
            <a:schemeClr val="dk1"/>
          </a:lnRef>
          <a:fillRef idx="0">
            <a:schemeClr val="dk1"/>
          </a:fillRef>
          <a:effectRef idx="0">
            <a:schemeClr val="dk1"/>
          </a:effectRef>
          <a:fontRef idx="minor">
            <a:schemeClr val="tx1"/>
          </a:fontRef>
        </p:style>
        <p:txBody>
          <a:bodyPr lIns="68593" tIns="34297" rIns="68593" bIns="34297"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877" name="Freeform 876"/>
          <p:cNvSpPr/>
          <p:nvPr/>
        </p:nvSpPr>
        <p:spPr>
          <a:xfrm flipH="1">
            <a:off x="1323406" y="4733091"/>
            <a:ext cx="63563" cy="339151"/>
          </a:xfrm>
          <a:custGeom>
            <a:avLst/>
            <a:gdLst>
              <a:gd name="connsiteX0" fmla="*/ 201705 w 457200"/>
              <a:gd name="connsiteY0" fmla="*/ 0 h 1600200"/>
              <a:gd name="connsiteX1" fmla="*/ 309282 w 457200"/>
              <a:gd name="connsiteY1" fmla="*/ 53788 h 1600200"/>
              <a:gd name="connsiteX2" fmla="*/ 376517 w 457200"/>
              <a:gd name="connsiteY2" fmla="*/ 121023 h 1600200"/>
              <a:gd name="connsiteX3" fmla="*/ 430305 w 457200"/>
              <a:gd name="connsiteY3" fmla="*/ 201706 h 1600200"/>
              <a:gd name="connsiteX4" fmla="*/ 457200 w 457200"/>
              <a:gd name="connsiteY4" fmla="*/ 295835 h 1600200"/>
              <a:gd name="connsiteX5" fmla="*/ 443752 w 457200"/>
              <a:gd name="connsiteY5" fmla="*/ 470647 h 1600200"/>
              <a:gd name="connsiteX6" fmla="*/ 430305 w 457200"/>
              <a:gd name="connsiteY6" fmla="*/ 510988 h 1600200"/>
              <a:gd name="connsiteX7" fmla="*/ 336176 w 457200"/>
              <a:gd name="connsiteY7" fmla="*/ 591670 h 1600200"/>
              <a:gd name="connsiteX8" fmla="*/ 309282 w 457200"/>
              <a:gd name="connsiteY8" fmla="*/ 618565 h 1600200"/>
              <a:gd name="connsiteX9" fmla="*/ 228600 w 457200"/>
              <a:gd name="connsiteY9" fmla="*/ 645459 h 1600200"/>
              <a:gd name="connsiteX10" fmla="*/ 188258 w 457200"/>
              <a:gd name="connsiteY10" fmla="*/ 672353 h 1600200"/>
              <a:gd name="connsiteX11" fmla="*/ 107576 w 457200"/>
              <a:gd name="connsiteY11" fmla="*/ 739588 h 1600200"/>
              <a:gd name="connsiteX12" fmla="*/ 53788 w 457200"/>
              <a:gd name="connsiteY12" fmla="*/ 820270 h 1600200"/>
              <a:gd name="connsiteX13" fmla="*/ 26894 w 457200"/>
              <a:gd name="connsiteY13" fmla="*/ 900953 h 1600200"/>
              <a:gd name="connsiteX14" fmla="*/ 13447 w 457200"/>
              <a:gd name="connsiteY14" fmla="*/ 941294 h 1600200"/>
              <a:gd name="connsiteX15" fmla="*/ 0 w 457200"/>
              <a:gd name="connsiteY15" fmla="*/ 981635 h 1600200"/>
              <a:gd name="connsiteX16" fmla="*/ 13447 w 457200"/>
              <a:gd name="connsiteY16" fmla="*/ 1169894 h 1600200"/>
              <a:gd name="connsiteX17" fmla="*/ 40341 w 457200"/>
              <a:gd name="connsiteY17" fmla="*/ 1210235 h 1600200"/>
              <a:gd name="connsiteX18" fmla="*/ 121023 w 457200"/>
              <a:gd name="connsiteY18" fmla="*/ 1264023 h 1600200"/>
              <a:gd name="connsiteX19" fmla="*/ 161364 w 457200"/>
              <a:gd name="connsiteY19" fmla="*/ 1290917 h 1600200"/>
              <a:gd name="connsiteX20" fmla="*/ 188258 w 457200"/>
              <a:gd name="connsiteY20" fmla="*/ 1317812 h 1600200"/>
              <a:gd name="connsiteX21" fmla="*/ 228600 w 457200"/>
              <a:gd name="connsiteY21" fmla="*/ 1331259 h 1600200"/>
              <a:gd name="connsiteX22" fmla="*/ 282388 w 457200"/>
              <a:gd name="connsiteY22" fmla="*/ 160020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7200" h="1600200">
                <a:moveTo>
                  <a:pt x="201705" y="0"/>
                </a:moveTo>
                <a:cubicBezTo>
                  <a:pt x="233807" y="12841"/>
                  <a:pt x="282426" y="26932"/>
                  <a:pt x="309282" y="53788"/>
                </a:cubicBezTo>
                <a:cubicBezTo>
                  <a:pt x="398929" y="143435"/>
                  <a:pt x="268941" y="49306"/>
                  <a:pt x="376517" y="121023"/>
                </a:cubicBezTo>
                <a:cubicBezTo>
                  <a:pt x="394446" y="147917"/>
                  <a:pt x="422466" y="170348"/>
                  <a:pt x="430305" y="201706"/>
                </a:cubicBezTo>
                <a:cubicBezTo>
                  <a:pt x="447190" y="269245"/>
                  <a:pt x="437907" y="237961"/>
                  <a:pt x="457200" y="295835"/>
                </a:cubicBezTo>
                <a:cubicBezTo>
                  <a:pt x="452717" y="354106"/>
                  <a:pt x="451001" y="412655"/>
                  <a:pt x="443752" y="470647"/>
                </a:cubicBezTo>
                <a:cubicBezTo>
                  <a:pt x="441994" y="484712"/>
                  <a:pt x="438168" y="499194"/>
                  <a:pt x="430305" y="510988"/>
                </a:cubicBezTo>
                <a:cubicBezTo>
                  <a:pt x="408939" y="543037"/>
                  <a:pt x="364139" y="568367"/>
                  <a:pt x="336176" y="591670"/>
                </a:cubicBezTo>
                <a:cubicBezTo>
                  <a:pt x="326436" y="599786"/>
                  <a:pt x="320622" y="612895"/>
                  <a:pt x="309282" y="618565"/>
                </a:cubicBezTo>
                <a:cubicBezTo>
                  <a:pt x="283926" y="631243"/>
                  <a:pt x="252188" y="629734"/>
                  <a:pt x="228600" y="645459"/>
                </a:cubicBezTo>
                <a:cubicBezTo>
                  <a:pt x="215153" y="654424"/>
                  <a:pt x="200674" y="662007"/>
                  <a:pt x="188258" y="672353"/>
                </a:cubicBezTo>
                <a:cubicBezTo>
                  <a:pt x="84714" y="758639"/>
                  <a:pt x="207740" y="672812"/>
                  <a:pt x="107576" y="739588"/>
                </a:cubicBezTo>
                <a:cubicBezTo>
                  <a:pt x="63089" y="873050"/>
                  <a:pt x="137729" y="669175"/>
                  <a:pt x="53788" y="820270"/>
                </a:cubicBezTo>
                <a:cubicBezTo>
                  <a:pt x="40021" y="845052"/>
                  <a:pt x="35859" y="874059"/>
                  <a:pt x="26894" y="900953"/>
                </a:cubicBezTo>
                <a:lnTo>
                  <a:pt x="13447" y="941294"/>
                </a:lnTo>
                <a:lnTo>
                  <a:pt x="0" y="981635"/>
                </a:lnTo>
                <a:cubicBezTo>
                  <a:pt x="4482" y="1044388"/>
                  <a:pt x="2514" y="1107938"/>
                  <a:pt x="13447" y="1169894"/>
                </a:cubicBezTo>
                <a:cubicBezTo>
                  <a:pt x="16256" y="1185809"/>
                  <a:pt x="28178" y="1199593"/>
                  <a:pt x="40341" y="1210235"/>
                </a:cubicBezTo>
                <a:cubicBezTo>
                  <a:pt x="64666" y="1231520"/>
                  <a:pt x="94129" y="1246094"/>
                  <a:pt x="121023" y="1264023"/>
                </a:cubicBezTo>
                <a:cubicBezTo>
                  <a:pt x="134470" y="1272988"/>
                  <a:pt x="149936" y="1279489"/>
                  <a:pt x="161364" y="1290917"/>
                </a:cubicBezTo>
                <a:cubicBezTo>
                  <a:pt x="170329" y="1299882"/>
                  <a:pt x="177387" y="1311289"/>
                  <a:pt x="188258" y="1317812"/>
                </a:cubicBezTo>
                <a:cubicBezTo>
                  <a:pt x="200413" y="1325105"/>
                  <a:pt x="215153" y="1326777"/>
                  <a:pt x="228600" y="1331259"/>
                </a:cubicBezTo>
                <a:cubicBezTo>
                  <a:pt x="317197" y="1464155"/>
                  <a:pt x="282388" y="1379618"/>
                  <a:pt x="282388" y="1600200"/>
                </a:cubicBezTo>
              </a:path>
            </a:pathLst>
          </a:custGeom>
        </p:spPr>
        <p:style>
          <a:lnRef idx="1">
            <a:schemeClr val="dk1"/>
          </a:lnRef>
          <a:fillRef idx="0">
            <a:schemeClr val="dk1"/>
          </a:fillRef>
          <a:effectRef idx="0">
            <a:schemeClr val="dk1"/>
          </a:effectRef>
          <a:fontRef idx="minor">
            <a:schemeClr val="tx1"/>
          </a:fontRef>
        </p:style>
        <p:txBody>
          <a:bodyPr lIns="68593" tIns="34297" rIns="68593" bIns="34297"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879" name="TextBox 878"/>
          <p:cNvSpPr txBox="1"/>
          <p:nvPr/>
        </p:nvSpPr>
        <p:spPr>
          <a:xfrm>
            <a:off x="861286" y="5259142"/>
            <a:ext cx="7202383" cy="315485"/>
          </a:xfrm>
          <a:prstGeom prst="rect">
            <a:avLst/>
          </a:prstGeom>
          <a:noFill/>
        </p:spPr>
        <p:txBody>
          <a:bodyPr wrap="none" lIns="68593" tIns="34297" rIns="68593" bIns="34297"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Previously, kernels could </a:t>
            </a:r>
            <a:r>
              <a:rPr kumimoji="0" lang="en-US" sz="1600" b="0" i="0" u="none" strike="noStrike" kern="1200" cap="none" spc="0" normalizeH="0" baseline="0" noProof="0" dirty="0">
                <a:ln>
                  <a:noFill/>
                </a:ln>
                <a:solidFill>
                  <a:srgbClr val="C00000"/>
                </a:solidFill>
                <a:effectLst/>
                <a:uLnTx/>
                <a:uFillTx/>
                <a:latin typeface="Tahoma" panose="020B0604030504040204" pitchFamily="34" charset="0"/>
                <a:ea typeface="Tahoma" panose="020B0604030504040204" pitchFamily="34" charset="0"/>
                <a:cs typeface="Tahoma" panose="020B0604030504040204" pitchFamily="34" charset="0"/>
              </a:rPr>
              <a:t>only be launched from the host</a:t>
            </a:r>
            <a:r>
              <a:rPr kumimoji="0" lang="en-US" sz="16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 (painful to program!)</a:t>
            </a:r>
          </a:p>
        </p:txBody>
      </p:sp>
      <p:grpSp>
        <p:nvGrpSpPr>
          <p:cNvPr id="7" name="Group 6"/>
          <p:cNvGrpSpPr/>
          <p:nvPr/>
        </p:nvGrpSpPr>
        <p:grpSpPr>
          <a:xfrm>
            <a:off x="3106199" y="3013862"/>
            <a:ext cx="5294376" cy="520586"/>
            <a:chOff x="5097956" y="2875626"/>
            <a:chExt cx="7059168" cy="693933"/>
          </a:xfrm>
        </p:grpSpPr>
        <p:sp>
          <p:nvSpPr>
            <p:cNvPr id="748" name="Rectangle 747"/>
            <p:cNvSpPr/>
            <p:nvPr/>
          </p:nvSpPr>
          <p:spPr>
            <a:xfrm>
              <a:off x="5097956" y="2875626"/>
              <a:ext cx="7059168"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nvGrpSpPr>
            <p:cNvPr id="6" name="Group 5"/>
            <p:cNvGrpSpPr/>
            <p:nvPr/>
          </p:nvGrpSpPr>
          <p:grpSpPr>
            <a:xfrm>
              <a:off x="5158416" y="2923476"/>
              <a:ext cx="6938249" cy="598233"/>
              <a:chOff x="5152330" y="2923123"/>
              <a:chExt cx="6938249" cy="598233"/>
            </a:xfrm>
          </p:grpSpPr>
          <p:grpSp>
            <p:nvGrpSpPr>
              <p:cNvPr id="750" name="Group 749"/>
              <p:cNvGrpSpPr/>
              <p:nvPr/>
            </p:nvGrpSpPr>
            <p:grpSpPr>
              <a:xfrm>
                <a:off x="5152330" y="2923829"/>
                <a:ext cx="597530" cy="597527"/>
                <a:chOff x="4466259" y="1638649"/>
                <a:chExt cx="1060855" cy="1060852"/>
              </a:xfrm>
            </p:grpSpPr>
            <p:sp>
              <p:nvSpPr>
                <p:cNvPr id="799" name="Rectangle 798"/>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800" name="Rectangle 799"/>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801" name="Rectangle 800"/>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802" name="Rectangle 801"/>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803" name="Rectangle 802"/>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804" name="Rectangle 803"/>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805" name="Rectangle 804"/>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751" name="Group 750"/>
              <p:cNvGrpSpPr/>
              <p:nvPr/>
            </p:nvGrpSpPr>
            <p:grpSpPr>
              <a:xfrm>
                <a:off x="5786378" y="2923829"/>
                <a:ext cx="597530" cy="597527"/>
                <a:chOff x="5583271" y="1638649"/>
                <a:chExt cx="1060855" cy="1060852"/>
              </a:xfrm>
            </p:grpSpPr>
            <p:sp>
              <p:nvSpPr>
                <p:cNvPr id="792" name="Rectangle 791"/>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93" name="Rectangle 792"/>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94" name="Rectangle 793"/>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95" name="Rectangle 794"/>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96" name="Rectangle 795"/>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97" name="Rectangle 796"/>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798" name="Rectangle 797"/>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752" name="Group 751"/>
              <p:cNvGrpSpPr/>
              <p:nvPr/>
            </p:nvGrpSpPr>
            <p:grpSpPr>
              <a:xfrm>
                <a:off x="6420427" y="2923829"/>
                <a:ext cx="597530" cy="597527"/>
                <a:chOff x="4466259" y="1638649"/>
                <a:chExt cx="1060855" cy="1060852"/>
              </a:xfrm>
            </p:grpSpPr>
            <p:sp>
              <p:nvSpPr>
                <p:cNvPr id="785" name="Rectangle 784"/>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86" name="Rectangle 785"/>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87" name="Rectangle 786"/>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88" name="Rectangle 787"/>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89" name="Rectangle 788"/>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90" name="Rectangle 789"/>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791" name="Rectangle 790"/>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753" name="Group 752"/>
              <p:cNvGrpSpPr/>
              <p:nvPr/>
            </p:nvGrpSpPr>
            <p:grpSpPr>
              <a:xfrm>
                <a:off x="7054475" y="2923829"/>
                <a:ext cx="597530" cy="597527"/>
                <a:chOff x="5583271" y="1638649"/>
                <a:chExt cx="1060855" cy="1060852"/>
              </a:xfrm>
            </p:grpSpPr>
            <p:sp>
              <p:nvSpPr>
                <p:cNvPr id="778" name="Rectangle 777"/>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79" name="Rectangle 778"/>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80" name="Rectangle 779"/>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81" name="Rectangle 780"/>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82" name="Rectangle 781"/>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83" name="Rectangle 782"/>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784" name="Rectangle 783"/>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754" name="Group 753"/>
              <p:cNvGrpSpPr/>
              <p:nvPr/>
            </p:nvGrpSpPr>
            <p:grpSpPr>
              <a:xfrm>
                <a:off x="7688523" y="2923829"/>
                <a:ext cx="597530" cy="597527"/>
                <a:chOff x="4466259" y="1638649"/>
                <a:chExt cx="1060855" cy="1060852"/>
              </a:xfrm>
            </p:grpSpPr>
            <p:sp>
              <p:nvSpPr>
                <p:cNvPr id="771" name="Rectangle 770"/>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72" name="Rectangle 771"/>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73" name="Rectangle 772"/>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74" name="Rectangle 773"/>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75" name="Rectangle 774"/>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76" name="Rectangle 775"/>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777" name="Rectangle 776"/>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755" name="Group 754"/>
              <p:cNvGrpSpPr/>
              <p:nvPr/>
            </p:nvGrpSpPr>
            <p:grpSpPr>
              <a:xfrm>
                <a:off x="8322572" y="2923829"/>
                <a:ext cx="597530" cy="597527"/>
                <a:chOff x="5583271" y="1638649"/>
                <a:chExt cx="1060855" cy="1060852"/>
              </a:xfrm>
            </p:grpSpPr>
            <p:sp>
              <p:nvSpPr>
                <p:cNvPr id="764" name="Rectangle 763"/>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65" name="Rectangle 764"/>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66" name="Rectangle 765"/>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67" name="Rectangle 766"/>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68" name="Rectangle 767"/>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69" name="Rectangle 768"/>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770" name="Rectangle 769"/>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756" name="Group 755"/>
              <p:cNvGrpSpPr/>
              <p:nvPr/>
            </p:nvGrpSpPr>
            <p:grpSpPr>
              <a:xfrm>
                <a:off x="8956622" y="2923829"/>
                <a:ext cx="597530" cy="597527"/>
                <a:chOff x="5583271" y="1638649"/>
                <a:chExt cx="1060855" cy="1060852"/>
              </a:xfrm>
            </p:grpSpPr>
            <p:sp>
              <p:nvSpPr>
                <p:cNvPr id="757" name="Rectangle 756"/>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58" name="Rectangle 757"/>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59" name="Rectangle 758"/>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60" name="Rectangle 759"/>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61" name="Rectangle 760"/>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62" name="Rectangle 761"/>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763" name="Rectangle 762"/>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146" name="Group 145"/>
              <p:cNvGrpSpPr/>
              <p:nvPr/>
            </p:nvGrpSpPr>
            <p:grpSpPr>
              <a:xfrm>
                <a:off x="9590902" y="2923123"/>
                <a:ext cx="597530" cy="597527"/>
                <a:chOff x="5583271" y="1638649"/>
                <a:chExt cx="1060855" cy="1060852"/>
              </a:xfrm>
            </p:grpSpPr>
            <p:sp>
              <p:nvSpPr>
                <p:cNvPr id="147" name="Rectangle 146"/>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48" name="Rectangle 147"/>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49" name="Rectangle 148"/>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50" name="Rectangle 149"/>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51" name="Rectangle 150"/>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52" name="Rectangle 151"/>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153" name="Rectangle 152"/>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154" name="Group 153"/>
              <p:cNvGrpSpPr/>
              <p:nvPr/>
            </p:nvGrpSpPr>
            <p:grpSpPr>
              <a:xfrm>
                <a:off x="10224950" y="2923123"/>
                <a:ext cx="597530" cy="597527"/>
                <a:chOff x="4466259" y="1638649"/>
                <a:chExt cx="1060855" cy="1060852"/>
              </a:xfrm>
            </p:grpSpPr>
            <p:sp>
              <p:nvSpPr>
                <p:cNvPr id="155" name="Rectangle 154"/>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56" name="Rectangle 155"/>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57" name="Rectangle 156"/>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58" name="Rectangle 157"/>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59" name="Rectangle 158"/>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60" name="Rectangle 159"/>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161" name="Rectangle 160"/>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162" name="Group 161"/>
              <p:cNvGrpSpPr/>
              <p:nvPr/>
            </p:nvGrpSpPr>
            <p:grpSpPr>
              <a:xfrm>
                <a:off x="10858999" y="2923123"/>
                <a:ext cx="597530" cy="597527"/>
                <a:chOff x="5583271" y="1638649"/>
                <a:chExt cx="1060855" cy="1060852"/>
              </a:xfrm>
            </p:grpSpPr>
            <p:sp>
              <p:nvSpPr>
                <p:cNvPr id="163" name="Rectangle 162"/>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64" name="Rectangle 163"/>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65" name="Rectangle 164"/>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66" name="Rectangle 165"/>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67" name="Rectangle 166"/>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68" name="Rectangle 167"/>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169" name="Rectangle 168"/>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170" name="Group 169"/>
              <p:cNvGrpSpPr/>
              <p:nvPr/>
            </p:nvGrpSpPr>
            <p:grpSpPr>
              <a:xfrm>
                <a:off x="11493049" y="2923123"/>
                <a:ext cx="597530" cy="597527"/>
                <a:chOff x="5583271" y="1638649"/>
                <a:chExt cx="1060855" cy="1060852"/>
              </a:xfrm>
            </p:grpSpPr>
            <p:sp>
              <p:nvSpPr>
                <p:cNvPr id="171" name="Rectangle 170"/>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72" name="Rectangle 171"/>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73" name="Rectangle 172"/>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74" name="Rectangle 173"/>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75" name="Rectangle 174"/>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176" name="Rectangle 175"/>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177" name="Rectangle 176"/>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grpSp>
      <p:grpSp>
        <p:nvGrpSpPr>
          <p:cNvPr id="8" name="Group 7"/>
          <p:cNvGrpSpPr/>
          <p:nvPr/>
        </p:nvGrpSpPr>
        <p:grpSpPr>
          <a:xfrm>
            <a:off x="3106202" y="4084404"/>
            <a:ext cx="4347434" cy="520586"/>
            <a:chOff x="4920532" y="4302643"/>
            <a:chExt cx="5796579" cy="693933"/>
          </a:xfrm>
        </p:grpSpPr>
        <p:sp>
          <p:nvSpPr>
            <p:cNvPr id="181" name="Rectangle 180"/>
            <p:cNvSpPr/>
            <p:nvPr/>
          </p:nvSpPr>
          <p:spPr>
            <a:xfrm>
              <a:off x="4920532" y="4302643"/>
              <a:ext cx="5796579"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nvGrpSpPr>
            <p:cNvPr id="183" name="Group 182"/>
            <p:cNvGrpSpPr/>
            <p:nvPr/>
          </p:nvGrpSpPr>
          <p:grpSpPr>
            <a:xfrm>
              <a:off x="4980992" y="4351199"/>
              <a:ext cx="597530" cy="597527"/>
              <a:chOff x="4466259" y="1638649"/>
              <a:chExt cx="1060855" cy="1060852"/>
            </a:xfrm>
          </p:grpSpPr>
          <p:sp>
            <p:nvSpPr>
              <p:cNvPr id="264" name="Rectangle 263"/>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65" name="Rectangle 264"/>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66" name="Rectangle 265"/>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67" name="Rectangle 266"/>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68" name="Rectangle 267"/>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69" name="Rectangle 268"/>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270" name="Rectangle 269"/>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184" name="Group 183"/>
            <p:cNvGrpSpPr/>
            <p:nvPr/>
          </p:nvGrpSpPr>
          <p:grpSpPr>
            <a:xfrm>
              <a:off x="5615040" y="4351199"/>
              <a:ext cx="597530" cy="597527"/>
              <a:chOff x="5583271" y="1638649"/>
              <a:chExt cx="1060855" cy="1060852"/>
            </a:xfrm>
          </p:grpSpPr>
          <p:sp>
            <p:nvSpPr>
              <p:cNvPr id="257" name="Rectangle 256"/>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58" name="Rectangle 257"/>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59" name="Rectangle 258"/>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60" name="Rectangle 259"/>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61" name="Rectangle 260"/>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62" name="Rectangle 261"/>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263" name="Rectangle 262"/>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185" name="Group 184"/>
            <p:cNvGrpSpPr/>
            <p:nvPr/>
          </p:nvGrpSpPr>
          <p:grpSpPr>
            <a:xfrm>
              <a:off x="6249089" y="4351199"/>
              <a:ext cx="597530" cy="597527"/>
              <a:chOff x="4466259" y="1638649"/>
              <a:chExt cx="1060855" cy="1060852"/>
            </a:xfrm>
          </p:grpSpPr>
          <p:sp>
            <p:nvSpPr>
              <p:cNvPr id="250" name="Rectangle 249"/>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51" name="Rectangle 250"/>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52" name="Rectangle 251"/>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53" name="Rectangle 252"/>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54" name="Rectangle 253"/>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55" name="Rectangle 254"/>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256" name="Rectangle 255"/>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186" name="Group 185"/>
            <p:cNvGrpSpPr/>
            <p:nvPr/>
          </p:nvGrpSpPr>
          <p:grpSpPr>
            <a:xfrm>
              <a:off x="6883137" y="4351199"/>
              <a:ext cx="597530" cy="597527"/>
              <a:chOff x="5583271" y="1638649"/>
              <a:chExt cx="1060855" cy="1060852"/>
            </a:xfrm>
          </p:grpSpPr>
          <p:sp>
            <p:nvSpPr>
              <p:cNvPr id="243" name="Rectangle 242"/>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44" name="Rectangle 243"/>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45" name="Rectangle 244"/>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46" name="Rectangle 245"/>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47" name="Rectangle 246"/>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48" name="Rectangle 247"/>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249" name="Rectangle 248"/>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187" name="Group 186"/>
            <p:cNvGrpSpPr/>
            <p:nvPr/>
          </p:nvGrpSpPr>
          <p:grpSpPr>
            <a:xfrm>
              <a:off x="7517185" y="4351199"/>
              <a:ext cx="597530" cy="597527"/>
              <a:chOff x="4466259" y="1638649"/>
              <a:chExt cx="1060855" cy="1060852"/>
            </a:xfrm>
          </p:grpSpPr>
          <p:sp>
            <p:nvSpPr>
              <p:cNvPr id="236" name="Rectangle 235"/>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37" name="Rectangle 236"/>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38" name="Rectangle 237"/>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39" name="Rectangle 238"/>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40" name="Rectangle 239"/>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41" name="Rectangle 240"/>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242" name="Rectangle 241"/>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188" name="Group 187"/>
            <p:cNvGrpSpPr/>
            <p:nvPr/>
          </p:nvGrpSpPr>
          <p:grpSpPr>
            <a:xfrm>
              <a:off x="8151234" y="4351199"/>
              <a:ext cx="597530" cy="597527"/>
              <a:chOff x="5583271" y="1638649"/>
              <a:chExt cx="1060855" cy="1060852"/>
            </a:xfrm>
          </p:grpSpPr>
          <p:sp>
            <p:nvSpPr>
              <p:cNvPr id="229" name="Rectangle 228"/>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30" name="Rectangle 229"/>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31" name="Rectangle 230"/>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32" name="Rectangle 231"/>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33" name="Rectangle 232"/>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34" name="Rectangle 233"/>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235" name="Rectangle 234"/>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189" name="Group 188"/>
            <p:cNvGrpSpPr/>
            <p:nvPr/>
          </p:nvGrpSpPr>
          <p:grpSpPr>
            <a:xfrm>
              <a:off x="8785284" y="4351199"/>
              <a:ext cx="597530" cy="597527"/>
              <a:chOff x="5583271" y="1638649"/>
              <a:chExt cx="1060855" cy="1060852"/>
            </a:xfrm>
          </p:grpSpPr>
          <p:sp>
            <p:nvSpPr>
              <p:cNvPr id="222" name="Rectangle 221"/>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23" name="Rectangle 222"/>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24" name="Rectangle 223"/>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25" name="Rectangle 224"/>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26" name="Rectangle 225"/>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27" name="Rectangle 226"/>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228" name="Rectangle 227"/>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190" name="Group 189"/>
            <p:cNvGrpSpPr/>
            <p:nvPr/>
          </p:nvGrpSpPr>
          <p:grpSpPr>
            <a:xfrm>
              <a:off x="9419564" y="4350493"/>
              <a:ext cx="597530" cy="597527"/>
              <a:chOff x="5583271" y="1638649"/>
              <a:chExt cx="1060855" cy="1060852"/>
            </a:xfrm>
          </p:grpSpPr>
          <p:sp>
            <p:nvSpPr>
              <p:cNvPr id="215" name="Rectangle 214"/>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16" name="Rectangle 215"/>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17" name="Rectangle 216"/>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18" name="Rectangle 217"/>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19" name="Rectangle 218"/>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20" name="Rectangle 219"/>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221" name="Rectangle 220"/>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191" name="Group 190"/>
            <p:cNvGrpSpPr/>
            <p:nvPr/>
          </p:nvGrpSpPr>
          <p:grpSpPr>
            <a:xfrm>
              <a:off x="10053612" y="4350493"/>
              <a:ext cx="597530" cy="597527"/>
              <a:chOff x="4466259" y="1638649"/>
              <a:chExt cx="1060855" cy="1060852"/>
            </a:xfrm>
          </p:grpSpPr>
          <p:sp>
            <p:nvSpPr>
              <p:cNvPr id="208" name="Rectangle 207"/>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09" name="Rectangle 208"/>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10" name="Rectangle 209"/>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11" name="Rectangle 210"/>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12" name="Rectangle 211"/>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13" name="Rectangle 212"/>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214" name="Rectangle 213"/>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sp>
        <p:nvSpPr>
          <p:cNvPr id="9" name="Marcador de número de diapositiva 8"/>
          <p:cNvSpPr>
            <a:spLocks noGrp="1"/>
          </p:cNvSpPr>
          <p:nvPr>
            <p:ph type="sldNum" sz="quarter" idx="12"/>
          </p:nvPr>
        </p:nvSpPr>
        <p:spPr>
          <a:xfrm>
            <a:off x="8735326" y="6504317"/>
            <a:ext cx="2844059" cy="365125"/>
          </a:xfrm>
          <a:prstGeom prst="rect">
            <a:avLst/>
          </a:prstGeom>
        </p:spPr>
        <p:txBody>
          <a:bodyPr vert="horz" lIns="117200" tIns="58600" rIns="117200" bIns="58600" rtlCol="0" anchor="ctr"/>
          <a:lstStyle>
            <a:defPPr>
              <a:defRPr lang="es-ES"/>
            </a:defPPr>
            <a:lvl1pPr marL="0" algn="r" defTabSz="585999" rtl="0" eaLnBrk="1" latinLnBrk="0" hangingPunct="1">
              <a:defRPr sz="1300" kern="1200">
                <a:solidFill>
                  <a:schemeClr val="tx1">
                    <a:tint val="75000"/>
                  </a:schemeClr>
                </a:solidFill>
                <a:latin typeface="+mn-lt"/>
                <a:ea typeface="+mn-ea"/>
                <a:cs typeface="+mn-cs"/>
              </a:defRPr>
            </a:lvl1pPr>
            <a:lvl2pPr marL="585999" algn="l" defTabSz="585999" rtl="0" eaLnBrk="1" latinLnBrk="0" hangingPunct="1">
              <a:defRPr sz="2300" kern="1200">
                <a:solidFill>
                  <a:schemeClr val="tx1"/>
                </a:solidFill>
                <a:latin typeface="+mn-lt"/>
                <a:ea typeface="+mn-ea"/>
                <a:cs typeface="+mn-cs"/>
              </a:defRPr>
            </a:lvl2pPr>
            <a:lvl3pPr marL="1171998" algn="l" defTabSz="585999" rtl="0" eaLnBrk="1" latinLnBrk="0" hangingPunct="1">
              <a:defRPr sz="2300" kern="1200">
                <a:solidFill>
                  <a:schemeClr val="tx1"/>
                </a:solidFill>
                <a:latin typeface="+mn-lt"/>
                <a:ea typeface="+mn-ea"/>
                <a:cs typeface="+mn-cs"/>
              </a:defRPr>
            </a:lvl3pPr>
            <a:lvl4pPr marL="1757998" algn="l" defTabSz="585999" rtl="0" eaLnBrk="1" latinLnBrk="0" hangingPunct="1">
              <a:defRPr sz="2300" kern="1200">
                <a:solidFill>
                  <a:schemeClr val="tx1"/>
                </a:solidFill>
                <a:latin typeface="+mn-lt"/>
                <a:ea typeface="+mn-ea"/>
                <a:cs typeface="+mn-cs"/>
              </a:defRPr>
            </a:lvl4pPr>
            <a:lvl5pPr marL="2343997" algn="l" defTabSz="585999" rtl="0" eaLnBrk="1" latinLnBrk="0" hangingPunct="1">
              <a:defRPr sz="2300" kern="1200">
                <a:solidFill>
                  <a:schemeClr val="tx1"/>
                </a:solidFill>
                <a:latin typeface="+mn-lt"/>
                <a:ea typeface="+mn-ea"/>
                <a:cs typeface="+mn-cs"/>
              </a:defRPr>
            </a:lvl5pPr>
            <a:lvl6pPr marL="2929996" algn="l" defTabSz="585999" rtl="0" eaLnBrk="1" latinLnBrk="0" hangingPunct="1">
              <a:defRPr sz="2300" kern="1200">
                <a:solidFill>
                  <a:schemeClr val="tx1"/>
                </a:solidFill>
                <a:latin typeface="+mn-lt"/>
                <a:ea typeface="+mn-ea"/>
                <a:cs typeface="+mn-cs"/>
              </a:defRPr>
            </a:lvl6pPr>
            <a:lvl7pPr marL="3515995" algn="l" defTabSz="585999" rtl="0" eaLnBrk="1" latinLnBrk="0" hangingPunct="1">
              <a:defRPr sz="2300" kern="1200">
                <a:solidFill>
                  <a:schemeClr val="tx1"/>
                </a:solidFill>
                <a:latin typeface="+mn-lt"/>
                <a:ea typeface="+mn-ea"/>
                <a:cs typeface="+mn-cs"/>
              </a:defRPr>
            </a:lvl7pPr>
            <a:lvl8pPr marL="4101995" algn="l" defTabSz="585999" rtl="0" eaLnBrk="1" latinLnBrk="0" hangingPunct="1">
              <a:defRPr sz="2300" kern="1200">
                <a:solidFill>
                  <a:schemeClr val="tx1"/>
                </a:solidFill>
                <a:latin typeface="+mn-lt"/>
                <a:ea typeface="+mn-ea"/>
                <a:cs typeface="+mn-cs"/>
              </a:defRPr>
            </a:lvl8pPr>
            <a:lvl9pPr marL="4687994" algn="l" defTabSz="585999" rtl="0" eaLnBrk="1" latinLnBrk="0" hangingPunct="1">
              <a:defRPr sz="2300" kern="1200">
                <a:solidFill>
                  <a:schemeClr val="tx1"/>
                </a:solidFill>
                <a:latin typeface="+mn-lt"/>
                <a:ea typeface="+mn-ea"/>
                <a:cs typeface="+mn-cs"/>
              </a:defRPr>
            </a:lvl9pPr>
          </a:lstStyle>
          <a:p>
            <a:pPr marL="0" marR="0" lvl="0" indent="0" algn="r" defTabSz="585999" rtl="0" eaLnBrk="1" fontAlgn="auto" latinLnBrk="0" hangingPunct="1">
              <a:lnSpc>
                <a:spcPct val="100000"/>
              </a:lnSpc>
              <a:spcBef>
                <a:spcPts val="0"/>
              </a:spcBef>
              <a:spcAft>
                <a:spcPts val="0"/>
              </a:spcAft>
              <a:buClrTx/>
              <a:buSzTx/>
              <a:buFontTx/>
              <a:buNone/>
              <a:tabLst/>
              <a:defRPr/>
            </a:pPr>
            <a:fld id="{669B3D8F-BA00-2E49-BD66-8B99874540CC}" type="slidenum">
              <a:rPr kumimoji="0" lang="en-US" sz="1300" b="0" i="0" u="none" strike="noStrike" kern="1200" cap="none" spc="0" normalizeH="0" baseline="0" noProof="0" smtClean="0">
                <a:ln>
                  <a:noFill/>
                </a:ln>
                <a:solidFill>
                  <a:srgbClr val="000000">
                    <a:tint val="75000"/>
                  </a:srgbClr>
                </a:solidFill>
                <a:effectLst/>
                <a:uLnTx/>
                <a:uFillTx/>
                <a:latin typeface="Tahoma"/>
                <a:ea typeface="+mn-ea"/>
                <a:cs typeface="+mn-cs"/>
              </a:rPr>
              <a:pPr marL="0" marR="0" lvl="0" indent="0" algn="r" defTabSz="585999" rtl="0" eaLnBrk="1" fontAlgn="auto" latinLnBrk="0" hangingPunct="1">
                <a:lnSpc>
                  <a:spcPct val="100000"/>
                </a:lnSpc>
                <a:spcBef>
                  <a:spcPts val="0"/>
                </a:spcBef>
                <a:spcAft>
                  <a:spcPts val="0"/>
                </a:spcAft>
                <a:buClrTx/>
                <a:buSzTx/>
                <a:buFontTx/>
                <a:buNone/>
                <a:tabLst/>
                <a:defRPr/>
              </a:pPr>
              <a:t>4</a:t>
            </a:fld>
            <a:endParaRPr kumimoji="0" lang="en-US" sz="1300" b="0" i="0" u="none" strike="noStrike" kern="1200" cap="none" spc="0" normalizeH="0" baseline="0" noProof="0">
              <a:ln>
                <a:noFill/>
              </a:ln>
              <a:solidFill>
                <a:srgbClr val="000000">
                  <a:tint val="75000"/>
                </a:srgbClr>
              </a:solidFill>
              <a:effectLst/>
              <a:uLnTx/>
              <a:uFillTx/>
              <a:latin typeface="Tahoma"/>
              <a:ea typeface="+mn-ea"/>
              <a:cs typeface="+mn-cs"/>
            </a:endParaRPr>
          </a:p>
        </p:txBody>
      </p:sp>
      <p:sp>
        <p:nvSpPr>
          <p:cNvPr id="271" name="Title 4">
            <a:extLst>
              <a:ext uri="{FF2B5EF4-FFF2-40B4-BE49-F238E27FC236}">
                <a16:creationId xmlns:a16="http://schemas.microsoft.com/office/drawing/2014/main" id="{6F92FEE4-E178-8647-BCD3-79ACB3D37227}"/>
              </a:ext>
            </a:extLst>
          </p:cNvPr>
          <p:cNvSpPr txBox="1">
            <a:spLocks/>
          </p:cNvSpPr>
          <p:nvPr/>
        </p:nvSpPr>
        <p:spPr>
          <a:xfrm>
            <a:off x="228600" y="0"/>
            <a:ext cx="8915400" cy="908720"/>
          </a:xfrm>
          <a:prstGeom prst="rect">
            <a:avLst/>
          </a:prstGeom>
        </p:spPr>
        <p:txBody>
          <a:bodyPr anchor="ct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r>
              <a:rPr lang="en-US" sz="3800" kern="0" dirty="0"/>
              <a:t>Kernel Launch without Dynamic Parallelism</a:t>
            </a:r>
          </a:p>
        </p:txBody>
      </p:sp>
      <p:sp>
        <p:nvSpPr>
          <p:cNvPr id="272" name="Slide Number Placeholder 3">
            <a:extLst>
              <a:ext uri="{FF2B5EF4-FFF2-40B4-BE49-F238E27FC236}">
                <a16:creationId xmlns:a16="http://schemas.microsoft.com/office/drawing/2014/main" id="{90AEC657-24C1-0C45-9046-6F8A098248F0}"/>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1473350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13"/>
                                        </p:tgtEl>
                                        <p:attrNameLst>
                                          <p:attrName>style.visibility</p:attrName>
                                        </p:attrNameLst>
                                      </p:cBhvr>
                                      <p:to>
                                        <p:strVal val="visible"/>
                                      </p:to>
                                    </p:set>
                                    <p:animEffect transition="in" filter="wipe(up)">
                                      <p:cBhvr>
                                        <p:cTn id="7" dur="500"/>
                                        <p:tgtEl>
                                          <p:spTgt spid="6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69"/>
                                        </p:tgtEl>
                                        <p:attrNameLst>
                                          <p:attrName>style.visibility</p:attrName>
                                        </p:attrNameLst>
                                      </p:cBhvr>
                                      <p:to>
                                        <p:strVal val="visible"/>
                                      </p:to>
                                    </p:set>
                                    <p:animEffect transition="in" filter="wipe(left)">
                                      <p:cBhvr>
                                        <p:cTn id="11" dur="500"/>
                                        <p:tgtEl>
                                          <p:spTgt spid="869"/>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872"/>
                                        </p:tgtEl>
                                        <p:attrNameLst>
                                          <p:attrName>style.visibility</p:attrName>
                                        </p:attrNameLst>
                                      </p:cBhvr>
                                      <p:to>
                                        <p:strVal val="visible"/>
                                      </p:to>
                                    </p:set>
                                    <p:animEffect transition="in" filter="wipe(right)">
                                      <p:cBhvr>
                                        <p:cTn id="18" dur="500"/>
                                        <p:tgtEl>
                                          <p:spTgt spid="872"/>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875"/>
                                        </p:tgtEl>
                                        <p:attrNameLst>
                                          <p:attrName>style.visibility</p:attrName>
                                        </p:attrNameLst>
                                      </p:cBhvr>
                                      <p:to>
                                        <p:strVal val="visible"/>
                                      </p:to>
                                    </p:set>
                                    <p:animEffect transition="in" filter="wipe(up)">
                                      <p:cBhvr>
                                        <p:cTn id="22" dur="500"/>
                                        <p:tgtEl>
                                          <p:spTgt spid="875"/>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870"/>
                                        </p:tgtEl>
                                        <p:attrNameLst>
                                          <p:attrName>style.visibility</p:attrName>
                                        </p:attrNameLst>
                                      </p:cBhvr>
                                      <p:to>
                                        <p:strVal val="visible"/>
                                      </p:to>
                                    </p:set>
                                    <p:animEffect transition="in" filter="wipe(left)">
                                      <p:cBhvr>
                                        <p:cTn id="26" dur="500"/>
                                        <p:tgtEl>
                                          <p:spTgt spid="870"/>
                                        </p:tgtEl>
                                      </p:cBhvr>
                                    </p:animEffect>
                                  </p:childTnLst>
                                </p:cTn>
                              </p:par>
                            </p:childTnLst>
                          </p:cTn>
                        </p:par>
                        <p:par>
                          <p:cTn id="27" fill="hold">
                            <p:stCondLst>
                              <p:cond delay="2500"/>
                            </p:stCondLst>
                            <p:childTnLst>
                              <p:par>
                                <p:cTn id="28" presetID="1"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873"/>
                                        </p:tgtEl>
                                        <p:attrNameLst>
                                          <p:attrName>style.visibility</p:attrName>
                                        </p:attrNameLst>
                                      </p:cBhvr>
                                      <p:to>
                                        <p:strVal val="visible"/>
                                      </p:to>
                                    </p:set>
                                    <p:animEffect transition="in" filter="wipe(right)">
                                      <p:cBhvr>
                                        <p:cTn id="33" dur="500"/>
                                        <p:tgtEl>
                                          <p:spTgt spid="873"/>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876"/>
                                        </p:tgtEl>
                                        <p:attrNameLst>
                                          <p:attrName>style.visibility</p:attrName>
                                        </p:attrNameLst>
                                      </p:cBhvr>
                                      <p:to>
                                        <p:strVal val="visible"/>
                                      </p:to>
                                    </p:set>
                                    <p:animEffect transition="in" filter="wipe(up)">
                                      <p:cBhvr>
                                        <p:cTn id="37" dur="500"/>
                                        <p:tgtEl>
                                          <p:spTgt spid="876"/>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871"/>
                                        </p:tgtEl>
                                        <p:attrNameLst>
                                          <p:attrName>style.visibility</p:attrName>
                                        </p:attrNameLst>
                                      </p:cBhvr>
                                      <p:to>
                                        <p:strVal val="visible"/>
                                      </p:to>
                                    </p:set>
                                    <p:animEffect transition="in" filter="wipe(left)">
                                      <p:cBhvr>
                                        <p:cTn id="41" dur="500"/>
                                        <p:tgtEl>
                                          <p:spTgt spid="871"/>
                                        </p:tgtEl>
                                      </p:cBhvr>
                                    </p:animEffect>
                                  </p:childTnLst>
                                </p:cTn>
                              </p:par>
                            </p:childTnLst>
                          </p:cTn>
                        </p:par>
                        <p:par>
                          <p:cTn id="42" fill="hold">
                            <p:stCondLst>
                              <p:cond delay="4000"/>
                            </p:stCondLst>
                            <p:childTnLst>
                              <p:par>
                                <p:cTn id="43" presetID="1"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874"/>
                                        </p:tgtEl>
                                        <p:attrNameLst>
                                          <p:attrName>style.visibility</p:attrName>
                                        </p:attrNameLst>
                                      </p:cBhvr>
                                      <p:to>
                                        <p:strVal val="visible"/>
                                      </p:to>
                                    </p:set>
                                    <p:animEffect transition="in" filter="wipe(right)">
                                      <p:cBhvr>
                                        <p:cTn id="48" dur="500"/>
                                        <p:tgtEl>
                                          <p:spTgt spid="874"/>
                                        </p:tgtEl>
                                      </p:cBhvr>
                                    </p:animEffect>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877"/>
                                        </p:tgtEl>
                                        <p:attrNameLst>
                                          <p:attrName>style.visibility</p:attrName>
                                        </p:attrNameLst>
                                      </p:cBhvr>
                                      <p:to>
                                        <p:strVal val="visible"/>
                                      </p:to>
                                    </p:set>
                                    <p:animEffect transition="in" filter="wipe(up)">
                                      <p:cBhvr>
                                        <p:cTn id="52" dur="500"/>
                                        <p:tgtEl>
                                          <p:spTgt spid="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3" grpId="0" animBg="1"/>
      <p:bldP spid="875" grpId="0" animBg="1"/>
      <p:bldP spid="876" grpId="0" animBg="1"/>
      <p:bldP spid="87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29"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03350" y="2781300"/>
            <a:ext cx="6353175"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930" name="Imagen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4221163"/>
            <a:ext cx="579755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2932" name="Título 4"/>
          <p:cNvSpPr>
            <a:spLocks noGrp="1"/>
          </p:cNvSpPr>
          <p:nvPr>
            <p:ph type="title"/>
          </p:nvPr>
        </p:nvSpPr>
        <p:spPr/>
        <p:txBody>
          <a:bodyPr/>
          <a:lstStyle/>
          <a:p>
            <a:r>
              <a:rPr lang="en-US" altLang="en-US" dirty="0" err="1">
                <a:ea typeface="ＭＳ Ｐゴシック" charset="-128"/>
              </a:rPr>
              <a:t>Bézier</a:t>
            </a:r>
            <a:r>
              <a:rPr lang="en-US" altLang="en-US" dirty="0">
                <a:ea typeface="ＭＳ Ｐゴシック" charset="-128"/>
              </a:rPr>
              <a:t> Surfaces (II)</a:t>
            </a:r>
          </a:p>
        </p:txBody>
      </p:sp>
      <p:sp>
        <p:nvSpPr>
          <p:cNvPr id="252933" name="Marcador de contenido 6"/>
          <p:cNvSpPr>
            <a:spLocks noGrp="1"/>
          </p:cNvSpPr>
          <p:nvPr>
            <p:ph idx="1"/>
          </p:nvPr>
        </p:nvSpPr>
        <p:spPr>
          <a:xfrm>
            <a:off x="228600" y="908720"/>
            <a:ext cx="8610600" cy="5194300"/>
          </a:xfrm>
        </p:spPr>
        <p:txBody>
          <a:bodyPr/>
          <a:lstStyle/>
          <a:p>
            <a:r>
              <a:rPr lang="en-US" altLang="en-US" dirty="0">
                <a:ea typeface="ＭＳ Ｐゴシック" charset="-128"/>
              </a:rPr>
              <a:t>Parametric non-rational formulation</a:t>
            </a:r>
          </a:p>
          <a:p>
            <a:pPr lvl="1"/>
            <a:r>
              <a:rPr lang="en-US" altLang="en-US" dirty="0">
                <a:ea typeface="ＭＳ Ｐゴシック" charset="-128"/>
              </a:rPr>
              <a:t>Bernstein polynomials</a:t>
            </a:r>
          </a:p>
          <a:p>
            <a:pPr lvl="1"/>
            <a:r>
              <a:rPr lang="en-US" altLang="en-US" dirty="0">
                <a:ea typeface="ＭＳ Ｐゴシック" charset="-128"/>
              </a:rPr>
              <a:t>Bi-cubic surface </a:t>
            </a:r>
            <a:r>
              <a:rPr lang="en-US" altLang="en-US" i="1" dirty="0">
                <a:ea typeface="ＭＳ Ｐゴシック" charset="-128"/>
              </a:rPr>
              <a:t>m</a:t>
            </a:r>
            <a:r>
              <a:rPr lang="en-US" altLang="en-US" dirty="0">
                <a:ea typeface="ＭＳ Ｐゴシック" charset="-128"/>
              </a:rPr>
              <a:t> = </a:t>
            </a:r>
            <a:r>
              <a:rPr lang="en-US" altLang="en-US" i="1" dirty="0">
                <a:ea typeface="ＭＳ Ｐゴシック" charset="-128"/>
              </a:rPr>
              <a:t>n</a:t>
            </a:r>
            <a:r>
              <a:rPr lang="en-US" altLang="en-US" dirty="0">
                <a:ea typeface="ＭＳ Ｐゴシック" charset="-128"/>
              </a:rPr>
              <a:t> = 3</a:t>
            </a:r>
          </a:p>
          <a:p>
            <a:endParaRPr lang="en-US" altLang="en-US" dirty="0">
              <a:ea typeface="ＭＳ Ｐゴシック" charset="-128"/>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40</a:t>
            </a:fld>
            <a:endParaRPr lang="en-US" altLang="en-US"/>
          </a:p>
        </p:txBody>
      </p:sp>
      <p:sp>
        <p:nvSpPr>
          <p:cNvPr id="7" name="TextBox 6">
            <a:extLst>
              <a:ext uri="{FF2B5EF4-FFF2-40B4-BE49-F238E27FC236}">
                <a16:creationId xmlns:a16="http://schemas.microsoft.com/office/drawing/2014/main" id="{9660CF83-17AE-1148-91D3-5C94A82CFDAD}"/>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Palomar+, "High-Performance Computation of </a:t>
            </a:r>
            <a:r>
              <a:rPr lang="en-US" altLang="en-US" sz="1200" dirty="0" err="1">
                <a:latin typeface="Tahoma" panose="020B0604030504040204" pitchFamily="34" charset="0"/>
                <a:ea typeface="Tahoma" panose="020B0604030504040204" pitchFamily="34" charset="0"/>
                <a:cs typeface="Tahoma" panose="020B0604030504040204" pitchFamily="34" charset="0"/>
              </a:rPr>
              <a:t>Bézier</a:t>
            </a:r>
            <a:r>
              <a:rPr lang="en-US" altLang="en-US" sz="1200" dirty="0">
                <a:latin typeface="Tahoma" panose="020B0604030504040204" pitchFamily="34" charset="0"/>
                <a:ea typeface="Tahoma" panose="020B0604030504040204" pitchFamily="34" charset="0"/>
                <a:cs typeface="Tahoma" panose="020B0604030504040204" pitchFamily="34" charset="0"/>
              </a:rPr>
              <a:t> Surfaces on Parallel and Heterogeneous Platforms," IJPP, 2018</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97926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977" name="Imagen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51025" y="2725738"/>
            <a:ext cx="304006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4978" name="Imagen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34037" y="3281363"/>
            <a:ext cx="2138363"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4980" name="Título 3"/>
          <p:cNvSpPr>
            <a:spLocks noGrp="1"/>
          </p:cNvSpPr>
          <p:nvPr>
            <p:ph type="title"/>
          </p:nvPr>
        </p:nvSpPr>
        <p:spPr/>
        <p:txBody>
          <a:bodyPr/>
          <a:lstStyle/>
          <a:p>
            <a:r>
              <a:rPr lang="en-US" altLang="en-US" dirty="0" err="1">
                <a:ea typeface="ＭＳ Ｐゴシック" charset="-128"/>
              </a:rPr>
              <a:t>Bézier</a:t>
            </a:r>
            <a:r>
              <a:rPr lang="en-US" altLang="en-US" dirty="0">
                <a:ea typeface="ＭＳ Ｐゴシック" charset="-128"/>
              </a:rPr>
              <a:t> Surfaces: Static Distribution (I)</a:t>
            </a:r>
          </a:p>
        </p:txBody>
      </p:sp>
      <p:sp>
        <p:nvSpPr>
          <p:cNvPr id="254981" name="Marcador de contenido 6"/>
          <p:cNvSpPr>
            <a:spLocks noGrp="1"/>
          </p:cNvSpPr>
          <p:nvPr>
            <p:ph idx="1"/>
          </p:nvPr>
        </p:nvSpPr>
        <p:spPr>
          <a:xfrm>
            <a:off x="228600" y="908720"/>
            <a:ext cx="8610600" cy="5194300"/>
          </a:xfrm>
        </p:spPr>
        <p:txBody>
          <a:bodyPr/>
          <a:lstStyle/>
          <a:p>
            <a:r>
              <a:rPr lang="en-US" altLang="en-US" dirty="0">
                <a:ea typeface="ＭＳ Ｐゴシック" charset="-128"/>
              </a:rPr>
              <a:t>Collaborative implementation</a:t>
            </a:r>
            <a:endParaRPr lang="en-US" altLang="en-US" sz="1600" dirty="0">
              <a:ea typeface="ＭＳ Ｐゴシック" charset="-128"/>
            </a:endParaRPr>
          </a:p>
          <a:p>
            <a:pPr lvl="1"/>
            <a:r>
              <a:rPr lang="en-US" altLang="en-US" dirty="0">
                <a:ea typeface="ＭＳ Ｐゴシック" charset="-128"/>
              </a:rPr>
              <a:t>Tiles calculated by GPU blocks or CPU threads</a:t>
            </a:r>
          </a:p>
          <a:p>
            <a:pPr lvl="1"/>
            <a:r>
              <a:rPr lang="en-US" altLang="en-US" dirty="0">
                <a:solidFill>
                  <a:srgbClr val="C00000"/>
                </a:solidFill>
                <a:ea typeface="ＭＳ Ｐゴシック" charset="-128"/>
              </a:rPr>
              <a:t>Static distribution</a:t>
            </a:r>
            <a:endParaRPr lang="en-US" altLang="en-US" sz="2000" dirty="0">
              <a:solidFill>
                <a:srgbClr val="C00000"/>
              </a:solidFill>
              <a:ea typeface="ＭＳ Ｐゴシック" charset="-128"/>
            </a:endParaRPr>
          </a:p>
          <a:p>
            <a:endParaRPr lang="en-US" altLang="en-US" dirty="0">
              <a:ea typeface="ＭＳ Ｐゴシック" charset="-128"/>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41</a:t>
            </a:fld>
            <a:endParaRPr lang="en-US" altLang="en-US"/>
          </a:p>
        </p:txBody>
      </p:sp>
      <p:sp>
        <p:nvSpPr>
          <p:cNvPr id="7" name="TextBox 6">
            <a:extLst>
              <a:ext uri="{FF2B5EF4-FFF2-40B4-BE49-F238E27FC236}">
                <a16:creationId xmlns:a16="http://schemas.microsoft.com/office/drawing/2014/main" id="{CCB9D51D-474C-7144-9CE2-9D1EABFB0FEE}"/>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Palomar+, "High-Performance Computation of </a:t>
            </a:r>
            <a:r>
              <a:rPr lang="en-US" altLang="en-US" sz="1200" dirty="0" err="1">
                <a:latin typeface="Tahoma" panose="020B0604030504040204" pitchFamily="34" charset="0"/>
                <a:ea typeface="Tahoma" panose="020B0604030504040204" pitchFamily="34" charset="0"/>
                <a:cs typeface="Tahoma" panose="020B0604030504040204" pitchFamily="34" charset="0"/>
              </a:rPr>
              <a:t>Bézier</a:t>
            </a:r>
            <a:r>
              <a:rPr lang="en-US" altLang="en-US" sz="1200" dirty="0">
                <a:latin typeface="Tahoma" panose="020B0604030504040204" pitchFamily="34" charset="0"/>
                <a:ea typeface="Tahoma" panose="020B0604030504040204" pitchFamily="34" charset="0"/>
                <a:cs typeface="Tahoma" panose="020B0604030504040204" pitchFamily="34" charset="0"/>
              </a:rPr>
              <a:t> Surfaces on Parallel and Heterogeneous Platforms," IJPP, 2018</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36224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6" name="Marcador de contenido 3"/>
          <p:cNvSpPr>
            <a:spLocks noGrp="1"/>
          </p:cNvSpPr>
          <p:nvPr>
            <p:ph idx="1"/>
          </p:nvPr>
        </p:nvSpPr>
        <p:spPr>
          <a:xfrm>
            <a:off x="228600" y="908720"/>
            <a:ext cx="8610600" cy="5194300"/>
          </a:xfrm>
        </p:spPr>
        <p:txBody>
          <a:bodyPr/>
          <a:lstStyle/>
          <a:p>
            <a:r>
              <a:rPr lang="en-US" altLang="en-US" dirty="0">
                <a:solidFill>
                  <a:srgbClr val="C00000"/>
                </a:solidFill>
                <a:ea typeface="ＭＳ Ｐゴシック" charset="-128"/>
              </a:rPr>
              <a:t>Without</a:t>
            </a:r>
            <a:r>
              <a:rPr lang="en-US" altLang="en-US" dirty="0">
                <a:ea typeface="ＭＳ Ｐゴシック" charset="-128"/>
              </a:rPr>
              <a:t> Unified Memory</a:t>
            </a:r>
            <a:endParaRPr lang="en-US" altLang="en-US" sz="1600" dirty="0">
              <a:ea typeface="ＭＳ Ｐゴシック" charset="-128"/>
            </a:endParaRPr>
          </a:p>
          <a:p>
            <a:endParaRPr lang="en-US" altLang="en-US" dirty="0">
              <a:ea typeface="ＭＳ Ｐゴシック" charset="-128"/>
            </a:endParaRPr>
          </a:p>
        </p:txBody>
      </p:sp>
      <p:sp>
        <p:nvSpPr>
          <p:cNvPr id="7" name="CuadroTexto 6"/>
          <p:cNvSpPr txBox="1"/>
          <p:nvPr/>
        </p:nvSpPr>
        <p:spPr>
          <a:xfrm>
            <a:off x="205680" y="1722288"/>
            <a:ext cx="8686800" cy="4154984"/>
          </a:xfrm>
          <a:prstGeom prst="rect">
            <a:avLst/>
          </a:prstGeom>
          <a:noFill/>
          <a:ln>
            <a:solidFill>
              <a:srgbClr val="FFFFFF"/>
            </a:solidFill>
          </a:ln>
        </p:spPr>
        <p:txBody>
          <a:bodyPr wrap="square">
            <a:spAutoFit/>
          </a:bodyPr>
          <a:lstStyle/>
          <a:p>
            <a:pPr>
              <a:defRPr/>
            </a:pPr>
            <a:r>
              <a:rPr lang="en-US" sz="1200" dirty="0">
                <a:solidFill>
                  <a:srgbClr val="9DC3E6"/>
                </a:solidFill>
                <a:latin typeface="Courier"/>
                <a:ea typeface="ＭＳ Ｐゴシック" charset="0"/>
                <a:cs typeface="Courier"/>
              </a:rPr>
              <a:t> // Allocate control points</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malloc</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control_points</a:t>
            </a:r>
            <a:r>
              <a:rPr lang="en-US" sz="1200" dirty="0">
                <a:solidFill>
                  <a:srgbClr val="000000"/>
                </a:solidFill>
                <a:latin typeface="Courier"/>
                <a:ea typeface="ＭＳ Ｐゴシック" charset="0"/>
                <a:cs typeface="Courier"/>
              </a:rPr>
              <a:t>,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generate_cp</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control_points</a:t>
            </a:r>
            <a:r>
              <a:rPr lang="en-US" sz="1200" dirty="0">
                <a:solidFill>
                  <a:srgbClr val="000000"/>
                </a:solidFill>
                <a:latin typeface="Courier"/>
                <a:ea typeface="ＭＳ Ｐゴシック" charset="0"/>
                <a:cs typeface="Courier"/>
              </a:rPr>
              <a:t>);</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cudaMalloc</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d_control_points</a:t>
            </a:r>
            <a:r>
              <a:rPr lang="en-US" sz="1200" dirty="0">
                <a:solidFill>
                  <a:srgbClr val="000000"/>
                </a:solidFill>
                <a:latin typeface="Courier"/>
                <a:ea typeface="ＭＳ Ｐゴシック" charset="0"/>
                <a:cs typeface="Courier"/>
              </a:rPr>
              <a:t>,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cudaMemcpy</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d_control_points</a:t>
            </a: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control_points</a:t>
            </a:r>
            <a:r>
              <a:rPr lang="en-US" sz="1200" dirty="0">
                <a:solidFill>
                  <a:srgbClr val="000000"/>
                </a:solidFill>
                <a:latin typeface="Courier"/>
                <a:ea typeface="ＭＳ Ｐゴシック" charset="0"/>
                <a:cs typeface="Courier"/>
              </a:rPr>
              <a:t>, ..., </a:t>
            </a:r>
            <a:r>
              <a:rPr lang="en-US" sz="1200" dirty="0" err="1">
                <a:solidFill>
                  <a:srgbClr val="000000"/>
                </a:solidFill>
                <a:latin typeface="Courier"/>
                <a:ea typeface="ＭＳ Ｐゴシック" charset="0"/>
                <a:cs typeface="Courier"/>
              </a:rPr>
              <a:t>HostToDevice</a:t>
            </a:r>
            <a:r>
              <a:rPr lang="en-US" sz="1200" dirty="0">
                <a:solidFill>
                  <a:srgbClr val="000000"/>
                </a:solidFill>
                <a:latin typeface="Courier"/>
                <a:ea typeface="ＭＳ Ｐゴシック" charset="0"/>
                <a:cs typeface="Courier"/>
              </a:rPr>
              <a:t>); </a:t>
            </a:r>
            <a:r>
              <a:rPr lang="en-US" sz="1200" dirty="0">
                <a:solidFill>
                  <a:srgbClr val="9DC3E6"/>
                </a:solidFill>
                <a:latin typeface="Courier"/>
                <a:ea typeface="ＭＳ Ｐゴシック" charset="0"/>
                <a:cs typeface="Courier"/>
              </a:rPr>
              <a:t>// Copy to device memory</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Allocate surface</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malloc</a:t>
            </a:r>
            <a:r>
              <a:rPr lang="en-US" sz="1200" dirty="0">
                <a:solidFill>
                  <a:srgbClr val="000000"/>
                </a:solidFill>
                <a:latin typeface="Courier"/>
                <a:ea typeface="ＭＳ Ｐゴシック" charset="0"/>
                <a:cs typeface="Courier"/>
              </a:rPr>
              <a:t>(surface,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cudaMalloc</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d_surface</a:t>
            </a:r>
            <a:r>
              <a:rPr lang="en-US" sz="1200" dirty="0">
                <a:solidFill>
                  <a:srgbClr val="000000"/>
                </a:solidFill>
                <a:latin typeface="Courier"/>
                <a:ea typeface="ＭＳ Ｐゴシック" charset="0"/>
                <a:cs typeface="Courier"/>
              </a:rPr>
              <a: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Launch CPU threads</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std</a:t>
            </a:r>
            <a:r>
              <a:rPr lang="en-US" sz="1200" dirty="0">
                <a:solidFill>
                  <a:srgbClr val="000000"/>
                </a:solidFill>
                <a:latin typeface="Courier"/>
                <a:ea typeface="ＭＳ Ｐゴシック" charset="0"/>
                <a:cs typeface="Courier"/>
              </a:rPr>
              <a:t>::thread </a:t>
            </a:r>
            <a:r>
              <a:rPr lang="en-US" sz="1200" dirty="0" err="1">
                <a:solidFill>
                  <a:srgbClr val="000000"/>
                </a:solidFill>
                <a:latin typeface="Courier"/>
                <a:ea typeface="ＭＳ Ｐゴシック" charset="0"/>
                <a:cs typeface="Courier"/>
              </a:rPr>
              <a:t>main_thread</a:t>
            </a: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run_cpu_threads</a:t>
            </a: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control_points</a:t>
            </a:r>
            <a:r>
              <a:rPr lang="en-US" sz="1200" dirty="0">
                <a:solidFill>
                  <a:srgbClr val="000000"/>
                </a:solidFill>
                <a:latin typeface="Courier"/>
                <a:ea typeface="ＭＳ Ｐゴシック" charset="0"/>
                <a:cs typeface="Courier"/>
              </a:rPr>
              <a:t>, surface,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Launch GPU kernel</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gpu_kernel</a:t>
            </a:r>
            <a:r>
              <a:rPr lang="en-US" sz="1200" dirty="0">
                <a:solidFill>
                  <a:srgbClr val="000000"/>
                </a:solidFill>
                <a:latin typeface="Courier"/>
                <a:ea typeface="ＭＳ Ｐゴシック" charset="0"/>
                <a:cs typeface="Courier"/>
              </a:rPr>
              <a:t>&lt;&lt;&lt;blocks, threads&gt;&gt;&gt; (</a:t>
            </a:r>
            <a:r>
              <a:rPr lang="en-US" sz="1200" dirty="0" err="1">
                <a:solidFill>
                  <a:srgbClr val="000000"/>
                </a:solidFill>
                <a:latin typeface="Courier"/>
                <a:ea typeface="ＭＳ Ｐゴシック" charset="0"/>
                <a:cs typeface="Courier"/>
              </a:rPr>
              <a:t>d_surface</a:t>
            </a: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d_control_points</a:t>
            </a:r>
            <a:r>
              <a:rPr lang="en-US" sz="1200" dirty="0">
                <a:solidFill>
                  <a:srgbClr val="000000"/>
                </a:solidFill>
                <a:latin typeface="Courier"/>
                <a:ea typeface="ＭＳ Ｐゴシック" charset="0"/>
                <a:cs typeface="Courier"/>
              </a:rPr>
              <a: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Synchronize</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main_thread.join</a:t>
            </a:r>
            <a:r>
              <a:rPr lang="en-US" sz="1200" dirty="0">
                <a:solidFill>
                  <a:srgbClr val="000000"/>
                </a:solidFill>
                <a:latin typeface="Courier"/>
                <a:ea typeface="ＭＳ Ｐゴシック" charset="0"/>
                <a:cs typeface="Courier"/>
              </a:rPr>
              <a:t>();</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cudaDeviceSynchronize</a:t>
            </a:r>
            <a:r>
              <a:rPr lang="en-US" sz="1200" dirty="0">
                <a:solidFill>
                  <a:srgbClr val="000000"/>
                </a:solidFill>
                <a:latin typeface="Courier"/>
                <a:ea typeface="ＭＳ Ｐゴシック" charset="0"/>
                <a:cs typeface="Courier"/>
              </a:rPr>
              <a:t>();</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Copy GPU part of surface to host memory</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cudaMemcpy</a:t>
            </a:r>
            <a:r>
              <a:rPr lang="en-US" sz="1200" dirty="0">
                <a:solidFill>
                  <a:srgbClr val="000000"/>
                </a:solidFill>
                <a:latin typeface="Courier"/>
                <a:ea typeface="ＭＳ Ｐゴシック" charset="0"/>
                <a:cs typeface="Courier"/>
              </a:rPr>
              <a:t>(&amp;surface[</a:t>
            </a:r>
            <a:r>
              <a:rPr lang="en-US" sz="1200" dirty="0" err="1">
                <a:solidFill>
                  <a:srgbClr val="000000"/>
                </a:solidFill>
                <a:latin typeface="Courier"/>
                <a:ea typeface="ＭＳ Ｐゴシック" charset="0"/>
                <a:cs typeface="Courier"/>
              </a:rPr>
              <a:t>end_of_cpu_part</a:t>
            </a: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d_surface</a:t>
            </a:r>
            <a:r>
              <a:rPr lang="en-US" sz="1200" dirty="0">
                <a:solidFill>
                  <a:srgbClr val="000000"/>
                </a:solidFill>
                <a:latin typeface="Courier"/>
                <a:ea typeface="ＭＳ Ｐゴシック" charset="0"/>
                <a:cs typeface="Courier"/>
              </a:rPr>
              <a:t>, ..., </a:t>
            </a:r>
            <a:r>
              <a:rPr lang="en-US" sz="1200" dirty="0" err="1">
                <a:solidFill>
                  <a:srgbClr val="000000"/>
                </a:solidFill>
                <a:latin typeface="Courier"/>
                <a:ea typeface="ＭＳ Ｐゴシック" charset="0"/>
                <a:cs typeface="Courier"/>
              </a:rPr>
              <a:t>DeviceToHost</a:t>
            </a:r>
            <a:r>
              <a:rPr lang="en-US" sz="1200" dirty="0">
                <a:solidFill>
                  <a:srgbClr val="000000"/>
                </a:solidFill>
                <a:latin typeface="Courier"/>
                <a:ea typeface="ＭＳ Ｐゴシック" charset="0"/>
                <a:cs typeface="Courier"/>
              </a:rPr>
              <a:t>);</a:t>
            </a:r>
          </a:p>
        </p:txBody>
      </p:sp>
      <p:sp>
        <p:nvSpPr>
          <p:cNvPr id="259075" name="Título 2"/>
          <p:cNvSpPr>
            <a:spLocks noGrp="1"/>
          </p:cNvSpPr>
          <p:nvPr>
            <p:ph type="title"/>
          </p:nvPr>
        </p:nvSpPr>
        <p:spPr/>
        <p:txBody>
          <a:bodyPr/>
          <a:lstStyle/>
          <a:p>
            <a:r>
              <a:rPr lang="en-US" altLang="en-US" dirty="0" err="1">
                <a:ea typeface="ＭＳ Ｐゴシック" charset="-128"/>
              </a:rPr>
              <a:t>Bézier</a:t>
            </a:r>
            <a:r>
              <a:rPr lang="en-US" altLang="en-US" dirty="0">
                <a:ea typeface="ＭＳ Ｐゴシック" charset="-128"/>
              </a:rPr>
              <a:t> Surfaces: Static Distribution (II)</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42</a:t>
            </a:fld>
            <a:endParaRPr lang="en-US" altLang="en-US"/>
          </a:p>
        </p:txBody>
      </p:sp>
    </p:spTree>
    <p:extLst>
      <p:ext uri="{BB962C8B-B14F-4D97-AF65-F5344CB8AC3E}">
        <p14:creationId xmlns:p14="http://schemas.microsoft.com/office/powerpoint/2010/main" val="34482282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1" end="1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13" end="1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14" end="14"/>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16" end="1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17" end="1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18" end="18"/>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7">
                                            <p:txEl>
                                              <p:pRg st="20" end="2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
                                            <p:txEl>
                                              <p:pRg st="21" end="2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8" name="Marcador de contenido 4"/>
          <p:cNvSpPr>
            <a:spLocks noGrp="1"/>
          </p:cNvSpPr>
          <p:nvPr>
            <p:ph idx="1"/>
          </p:nvPr>
        </p:nvSpPr>
        <p:spPr>
          <a:xfrm>
            <a:off x="228600" y="908720"/>
            <a:ext cx="8610600" cy="5194300"/>
          </a:xfrm>
        </p:spPr>
        <p:txBody>
          <a:bodyPr/>
          <a:lstStyle/>
          <a:p>
            <a:r>
              <a:rPr lang="en-US" altLang="en-US" dirty="0">
                <a:solidFill>
                  <a:srgbClr val="0070C0"/>
                </a:solidFill>
                <a:ea typeface="ＭＳ Ｐゴシック" charset="-128"/>
              </a:rPr>
              <a:t>Performance results</a:t>
            </a:r>
            <a:r>
              <a:rPr lang="en-US" altLang="en-US" dirty="0">
                <a:ea typeface="ＭＳ Ｐゴシック" charset="-128"/>
              </a:rPr>
              <a:t> on </a:t>
            </a:r>
            <a:r>
              <a:rPr lang="en-US" dirty="0"/>
              <a:t>NVIDIA Jetson TX1 (4 ARMv8 CPU cores + 2 GPU cores)</a:t>
            </a:r>
            <a:endParaRPr lang="en-US" altLang="en-US" dirty="0">
              <a:solidFill>
                <a:srgbClr val="0070C0"/>
              </a:solidFill>
              <a:ea typeface="ＭＳ Ｐゴシック" charset="-128"/>
            </a:endParaRPr>
          </a:p>
          <a:p>
            <a:pPr lvl="1"/>
            <a:r>
              <a:rPr lang="en-US" altLang="en-US" dirty="0">
                <a:ea typeface="ＭＳ Ｐゴシック" charset="-128"/>
              </a:rPr>
              <a:t>Bezier surface: 300x300, 4x4 control points</a:t>
            </a:r>
          </a:p>
          <a:p>
            <a:pPr lvl="1"/>
            <a:r>
              <a:rPr lang="en-US" altLang="en-US" dirty="0">
                <a:ea typeface="ＭＳ Ｐゴシック" charset="-128"/>
              </a:rPr>
              <a:t>%Tiles to CPU</a:t>
            </a:r>
            <a:endParaRPr lang="en-US" dirty="0"/>
          </a:p>
          <a:p>
            <a:pPr lvl="1"/>
            <a:r>
              <a:rPr lang="en-US" altLang="en-US" dirty="0">
                <a:solidFill>
                  <a:srgbClr val="00B050"/>
                </a:solidFill>
                <a:ea typeface="ＭＳ Ｐゴシック" charset="-128"/>
              </a:rPr>
              <a:t>17% speedup over GPU only</a:t>
            </a:r>
          </a:p>
          <a:p>
            <a:endParaRPr lang="en-US" altLang="en-US" dirty="0">
              <a:ea typeface="ＭＳ Ｐゴシック" charset="-128"/>
            </a:endParaRPr>
          </a:p>
        </p:txBody>
      </p:sp>
      <p:pic>
        <p:nvPicPr>
          <p:cNvPr id="257025" name="Imagen 2" descr="Results_bezier.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77975" y="2996952"/>
            <a:ext cx="5988050" cy="333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7027" name="Título 3"/>
          <p:cNvSpPr>
            <a:spLocks noGrp="1"/>
          </p:cNvSpPr>
          <p:nvPr>
            <p:ph type="title"/>
          </p:nvPr>
        </p:nvSpPr>
        <p:spPr/>
        <p:txBody>
          <a:bodyPr/>
          <a:lstStyle/>
          <a:p>
            <a:r>
              <a:rPr lang="en-US" altLang="en-US" dirty="0" err="1">
                <a:ea typeface="ＭＳ Ｐゴシック" charset="-128"/>
              </a:rPr>
              <a:t>Bézier</a:t>
            </a:r>
            <a:r>
              <a:rPr lang="en-US" altLang="en-US" dirty="0">
                <a:ea typeface="ＭＳ Ｐゴシック" charset="-128"/>
              </a:rPr>
              <a:t> Surfaces: Static Distribution (III)</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43</a:t>
            </a:fld>
            <a:endParaRPr lang="en-US" altLang="en-US"/>
          </a:p>
        </p:txBody>
      </p:sp>
    </p:spTree>
    <p:extLst>
      <p:ext uri="{BB962C8B-B14F-4D97-AF65-F5344CB8AC3E}">
        <p14:creationId xmlns:p14="http://schemas.microsoft.com/office/powerpoint/2010/main" val="2146900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4" name="Marcador de contenido 3"/>
          <p:cNvSpPr>
            <a:spLocks noGrp="1"/>
          </p:cNvSpPr>
          <p:nvPr>
            <p:ph idx="1"/>
          </p:nvPr>
        </p:nvSpPr>
        <p:spPr>
          <a:xfrm>
            <a:off x="228600" y="908720"/>
            <a:ext cx="8610600" cy="5194300"/>
          </a:xfrm>
        </p:spPr>
        <p:txBody>
          <a:bodyPr/>
          <a:lstStyle/>
          <a:p>
            <a:r>
              <a:rPr lang="en-US" altLang="en-US" dirty="0">
                <a:solidFill>
                  <a:srgbClr val="00B050"/>
                </a:solidFill>
                <a:ea typeface="ＭＳ Ｐゴシック" charset="-128"/>
              </a:rPr>
              <a:t>With</a:t>
            </a:r>
            <a:r>
              <a:rPr lang="en-US" altLang="en-US" dirty="0">
                <a:ea typeface="ＭＳ Ｐゴシック" charset="-128"/>
              </a:rPr>
              <a:t> Unified Memory</a:t>
            </a:r>
            <a:endParaRPr lang="en-US" altLang="en-US" sz="1600" dirty="0">
              <a:ea typeface="ＭＳ Ｐゴシック" charset="-128"/>
            </a:endParaRPr>
          </a:p>
          <a:p>
            <a:endParaRPr lang="en-US" altLang="en-US" dirty="0">
              <a:ea typeface="ＭＳ Ｐゴシック" charset="-128"/>
            </a:endParaRPr>
          </a:p>
        </p:txBody>
      </p:sp>
      <p:sp>
        <p:nvSpPr>
          <p:cNvPr id="7" name="CuadroTexto 6"/>
          <p:cNvSpPr txBox="1"/>
          <p:nvPr/>
        </p:nvSpPr>
        <p:spPr>
          <a:xfrm>
            <a:off x="286072" y="1844675"/>
            <a:ext cx="8534400" cy="3600986"/>
          </a:xfrm>
          <a:prstGeom prst="rect">
            <a:avLst/>
          </a:prstGeom>
          <a:noFill/>
          <a:ln>
            <a:solidFill>
              <a:srgbClr val="FFFFFF"/>
            </a:solidFill>
          </a:ln>
        </p:spPr>
        <p:txBody>
          <a:bodyPr wrap="square">
            <a:spAutoFit/>
          </a:bodyPr>
          <a:lstStyle/>
          <a:p>
            <a:pPr>
              <a:defRPr/>
            </a:pPr>
            <a:r>
              <a:rPr lang="en-US" sz="1200" dirty="0">
                <a:solidFill>
                  <a:srgbClr val="9DC3E6"/>
                </a:solidFill>
                <a:latin typeface="Courier"/>
                <a:ea typeface="ＭＳ Ｐゴシック" charset="0"/>
                <a:cs typeface="Courier"/>
              </a:rPr>
              <a:t> // Allocate control points</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malloc</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control_points</a:t>
            </a:r>
            <a:r>
              <a:rPr lang="en-US" sz="1200" dirty="0">
                <a:solidFill>
                  <a:srgbClr val="000000"/>
                </a:solidFill>
                <a:latin typeface="Courier"/>
                <a:ea typeface="ＭＳ Ｐゴシック" charset="0"/>
                <a:cs typeface="Courier"/>
              </a:rPr>
              <a:t>,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generate_cp</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control_points</a:t>
            </a:r>
            <a:r>
              <a:rPr lang="en-US" sz="1200" dirty="0">
                <a:solidFill>
                  <a:srgbClr val="000000"/>
                </a:solidFill>
                <a:latin typeface="Courier"/>
                <a:ea typeface="ＭＳ Ｐゴシック" charset="0"/>
                <a:cs typeface="Courier"/>
              </a:rPr>
              <a:t>);</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cudaMalloc</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d_control_points</a:t>
            </a:r>
            <a:r>
              <a:rPr lang="en-US" sz="1200" dirty="0">
                <a:solidFill>
                  <a:srgbClr val="000000"/>
                </a:solidFill>
                <a:latin typeface="Courier"/>
                <a:ea typeface="ＭＳ Ｐゴシック" charset="0"/>
                <a:cs typeface="Courier"/>
              </a:rPr>
              <a:t>, ...);</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cudaMemcpy</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d_control_points</a:t>
            </a: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control_points</a:t>
            </a:r>
            <a:r>
              <a:rPr lang="en-US" sz="1200" dirty="0">
                <a:solidFill>
                  <a:srgbClr val="000000"/>
                </a:solidFill>
                <a:latin typeface="Courier"/>
                <a:ea typeface="ＭＳ Ｐゴシック" charset="0"/>
                <a:cs typeface="Courier"/>
              </a:rPr>
              <a:t>, ..., </a:t>
            </a:r>
            <a:r>
              <a:rPr lang="en-US" sz="1200" dirty="0" err="1">
                <a:solidFill>
                  <a:srgbClr val="000000"/>
                </a:solidFill>
                <a:latin typeface="Courier"/>
                <a:ea typeface="ＭＳ Ｐゴシック" charset="0"/>
                <a:cs typeface="Courier"/>
              </a:rPr>
              <a:t>HostToDevice</a:t>
            </a:r>
            <a:r>
              <a:rPr lang="en-US" sz="1200" dirty="0">
                <a:solidFill>
                  <a:srgbClr val="000000"/>
                </a:solidFill>
                <a:latin typeface="Courier"/>
                <a:ea typeface="ＭＳ Ｐゴシック" charset="0"/>
                <a:cs typeface="Courier"/>
              </a:rPr>
              <a:t>); </a:t>
            </a:r>
            <a:r>
              <a:rPr lang="en-US" sz="1200" dirty="0">
                <a:solidFill>
                  <a:srgbClr val="9DC3E6"/>
                </a:solidFill>
                <a:latin typeface="Courier"/>
                <a:ea typeface="ＭＳ Ｐゴシック" charset="0"/>
                <a:cs typeface="Courier"/>
              </a:rPr>
              <a:t>// Copy to device memory</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Allocate surface</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cudaMallocManaged</a:t>
            </a:r>
            <a:r>
              <a:rPr lang="en-US" sz="1200" dirty="0">
                <a:solidFill>
                  <a:srgbClr val="000000"/>
                </a:solidFill>
                <a:latin typeface="Courier"/>
                <a:ea typeface="ＭＳ Ｐゴシック" charset="0"/>
                <a:cs typeface="Courier"/>
              </a:rPr>
              <a:t>(surface,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Launch CPU threads</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std</a:t>
            </a:r>
            <a:r>
              <a:rPr lang="en-US" sz="1200" dirty="0">
                <a:solidFill>
                  <a:srgbClr val="000000"/>
                </a:solidFill>
                <a:latin typeface="Courier"/>
                <a:ea typeface="ＭＳ Ｐゴシック" charset="0"/>
                <a:cs typeface="Courier"/>
              </a:rPr>
              <a:t>::thread </a:t>
            </a:r>
            <a:r>
              <a:rPr lang="en-US" sz="1200" dirty="0" err="1">
                <a:solidFill>
                  <a:srgbClr val="000000"/>
                </a:solidFill>
                <a:latin typeface="Courier"/>
                <a:ea typeface="ＭＳ Ｐゴシック" charset="0"/>
                <a:cs typeface="Courier"/>
              </a:rPr>
              <a:t>main_thread</a:t>
            </a: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run_cpu_threads</a:t>
            </a: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control_points</a:t>
            </a:r>
            <a:r>
              <a:rPr lang="en-US" sz="1200" dirty="0">
                <a:solidFill>
                  <a:srgbClr val="000000"/>
                </a:solidFill>
                <a:latin typeface="Courier"/>
                <a:ea typeface="ＭＳ Ｐゴシック" charset="0"/>
                <a:cs typeface="Courier"/>
              </a:rPr>
              <a:t>, surface,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Launch GPU kernel</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gpu_kernel</a:t>
            </a:r>
            <a:r>
              <a:rPr lang="en-US" sz="1200" dirty="0">
                <a:solidFill>
                  <a:srgbClr val="000000"/>
                </a:solidFill>
                <a:latin typeface="Courier"/>
                <a:ea typeface="ＭＳ Ｐゴシック" charset="0"/>
                <a:cs typeface="Courier"/>
              </a:rPr>
              <a:t>&lt;&lt;&lt;blocks, threads&gt;&gt;&gt; (surface, </a:t>
            </a:r>
            <a:r>
              <a:rPr lang="en-US" sz="1200" dirty="0" err="1">
                <a:solidFill>
                  <a:srgbClr val="000000"/>
                </a:solidFill>
                <a:latin typeface="Courier"/>
                <a:ea typeface="ＭＳ Ｐゴシック" charset="0"/>
                <a:cs typeface="Courier"/>
              </a:rPr>
              <a:t>d_control_points</a:t>
            </a:r>
            <a:r>
              <a:rPr lang="en-US" sz="1200" dirty="0">
                <a:solidFill>
                  <a:srgbClr val="000000"/>
                </a:solidFill>
                <a:latin typeface="Courier"/>
                <a:ea typeface="ＭＳ Ｐゴシック" charset="0"/>
                <a:cs typeface="Courier"/>
              </a:rPr>
              <a: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Synchronize</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main_thread.join</a:t>
            </a:r>
            <a:r>
              <a:rPr lang="en-US" sz="1200" dirty="0">
                <a:solidFill>
                  <a:srgbClr val="000000"/>
                </a:solidFill>
                <a:latin typeface="Courier"/>
                <a:ea typeface="ＭＳ Ｐゴシック" charset="0"/>
                <a:cs typeface="Courier"/>
              </a:rPr>
              <a:t>();</a:t>
            </a: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cudaDeviceSynchronize</a:t>
            </a:r>
            <a:r>
              <a:rPr lang="en-US" sz="1200" dirty="0">
                <a:solidFill>
                  <a:srgbClr val="000000"/>
                </a:solidFill>
                <a:latin typeface="Courier"/>
                <a:ea typeface="ＭＳ Ｐゴシック" charset="0"/>
                <a:cs typeface="Courier"/>
              </a:rPr>
              <a:t>();</a:t>
            </a:r>
          </a:p>
          <a:p>
            <a:pPr>
              <a:defRPr/>
            </a:pPr>
            <a:endParaRPr lang="en-US" sz="1200" dirty="0">
              <a:solidFill>
                <a:srgbClr val="000000"/>
              </a:solidFill>
              <a:latin typeface="Courier"/>
              <a:ea typeface="ＭＳ Ｐゴシック" charset="0"/>
              <a:cs typeface="Courier"/>
            </a:endParaRPr>
          </a:p>
        </p:txBody>
      </p:sp>
      <p:sp>
        <p:nvSpPr>
          <p:cNvPr id="261123" name="Título 2"/>
          <p:cNvSpPr>
            <a:spLocks noGrp="1"/>
          </p:cNvSpPr>
          <p:nvPr>
            <p:ph type="title"/>
          </p:nvPr>
        </p:nvSpPr>
        <p:spPr/>
        <p:txBody>
          <a:bodyPr/>
          <a:lstStyle/>
          <a:p>
            <a:r>
              <a:rPr lang="en-US" altLang="en-US" dirty="0" err="1">
                <a:ea typeface="ＭＳ Ｐゴシック" charset="-128"/>
              </a:rPr>
              <a:t>Bézier</a:t>
            </a:r>
            <a:r>
              <a:rPr lang="en-US" altLang="en-US" dirty="0">
                <a:ea typeface="ＭＳ Ｐゴシック" charset="-128"/>
              </a:rPr>
              <a:t> Surfaces with Unified Memory</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44</a:t>
            </a:fld>
            <a:endParaRPr lang="en-US" altLang="en-US"/>
          </a:p>
        </p:txBody>
      </p:sp>
    </p:spTree>
    <p:extLst>
      <p:ext uri="{BB962C8B-B14F-4D97-AF65-F5344CB8AC3E}">
        <p14:creationId xmlns:p14="http://schemas.microsoft.com/office/powerpoint/2010/main" val="11667259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12" end="1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13" end="1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15" end="1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16" end="1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contenido 4"/>
          <p:cNvSpPr>
            <a:spLocks noGrp="1"/>
          </p:cNvSpPr>
          <p:nvPr>
            <p:ph idx="1"/>
          </p:nvPr>
        </p:nvSpPr>
        <p:spPr>
          <a:xfrm>
            <a:off x="228600" y="908720"/>
            <a:ext cx="8610600" cy="5194300"/>
          </a:xfrm>
        </p:spPr>
        <p:txBody>
          <a:bodyPr/>
          <a:lstStyle/>
          <a:p>
            <a:pPr>
              <a:buFont typeface="Wingdings" charset="0"/>
              <a:buChar char="n"/>
              <a:defRPr/>
            </a:pPr>
            <a:r>
              <a:rPr lang="en-US" dirty="0">
                <a:solidFill>
                  <a:srgbClr val="C00000"/>
                </a:solidFill>
              </a:rPr>
              <a:t>Static</a:t>
            </a:r>
            <a:r>
              <a:rPr lang="en-US" dirty="0"/>
              <a:t> vs. </a:t>
            </a:r>
            <a:r>
              <a:rPr lang="en-US" dirty="0">
                <a:solidFill>
                  <a:srgbClr val="0070C0"/>
                </a:solidFill>
              </a:rPr>
              <a:t>dynamic</a:t>
            </a:r>
            <a:r>
              <a:rPr lang="en-US" dirty="0"/>
              <a:t> implementation</a:t>
            </a:r>
          </a:p>
          <a:p>
            <a:pPr lvl="1">
              <a:buFont typeface="Wingdings" charset="0"/>
              <a:buChar char="n"/>
              <a:defRPr/>
            </a:pPr>
            <a:endParaRPr lang="en-US" dirty="0"/>
          </a:p>
          <a:p>
            <a:pPr lvl="1">
              <a:buFont typeface="Wingdings" charset="0"/>
              <a:buChar char="n"/>
              <a:defRPr/>
            </a:pPr>
            <a:endParaRPr lang="en-US" dirty="0"/>
          </a:p>
          <a:p>
            <a:pPr lvl="1">
              <a:buFont typeface="Wingdings" charset="0"/>
              <a:buChar char="n"/>
              <a:defRPr/>
            </a:pPr>
            <a:endParaRPr lang="en-US" dirty="0"/>
          </a:p>
          <a:p>
            <a:pPr>
              <a:buFont typeface="Wingdings" charset="0"/>
              <a:buChar char="n"/>
              <a:defRPr/>
            </a:pPr>
            <a:endParaRPr lang="en-US" sz="1600" dirty="0"/>
          </a:p>
          <a:p>
            <a:pPr>
              <a:buFont typeface="Wingdings" charset="0"/>
              <a:buChar char="n"/>
              <a:defRPr/>
            </a:pPr>
            <a:endParaRPr lang="en-US" sz="1600" dirty="0"/>
          </a:p>
          <a:p>
            <a:pPr>
              <a:buFont typeface="Wingdings" charset="0"/>
              <a:buChar char="n"/>
              <a:defRPr/>
            </a:pPr>
            <a:endParaRPr lang="en-US" sz="1600" dirty="0"/>
          </a:p>
          <a:p>
            <a:pPr marL="0" indent="0">
              <a:buFont typeface="Wingdings" charset="0"/>
              <a:buNone/>
              <a:defRPr/>
            </a:pPr>
            <a:r>
              <a:rPr lang="en-US" sz="1600" dirty="0"/>
              <a:t>	</a:t>
            </a:r>
          </a:p>
          <a:p>
            <a:pPr marL="0" indent="0">
              <a:buFont typeface="Wingdings" charset="0"/>
              <a:buNone/>
              <a:defRPr/>
            </a:pPr>
            <a:endParaRPr lang="en-US" sz="1600" dirty="0"/>
          </a:p>
          <a:p>
            <a:pPr lvl="1">
              <a:buFont typeface="Wingdings" charset="0"/>
              <a:buChar char="q"/>
              <a:defRPr/>
            </a:pPr>
            <a:r>
              <a:rPr lang="en-US" sz="2000" dirty="0"/>
              <a:t>Pascal/Volta/Turing/Ampere Unified Memory: </a:t>
            </a:r>
            <a:r>
              <a:rPr lang="en-US" sz="2000" dirty="0">
                <a:solidFill>
                  <a:srgbClr val="00B050"/>
                </a:solidFill>
              </a:rPr>
              <a:t>system-wide atomic operations</a:t>
            </a:r>
          </a:p>
          <a:p>
            <a:pPr>
              <a:buFont typeface="Wingdings" charset="0"/>
              <a:buChar char="n"/>
              <a:defRPr/>
            </a:pPr>
            <a:endParaRPr lang="en-US" dirty="0"/>
          </a:p>
        </p:txBody>
      </p:sp>
      <p:pic>
        <p:nvPicPr>
          <p:cNvPr id="263170" name="Imagen 2" descr="heterogeneous_computing-eps-converted-to.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41425" y="1377628"/>
            <a:ext cx="6661150" cy="241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uadroTexto 8"/>
          <p:cNvSpPr txBox="1"/>
          <p:nvPr/>
        </p:nvSpPr>
        <p:spPr>
          <a:xfrm>
            <a:off x="688975" y="4725144"/>
            <a:ext cx="7770813" cy="1631216"/>
          </a:xfrm>
          <a:prstGeom prst="rect">
            <a:avLst/>
          </a:prstGeom>
          <a:noFill/>
          <a:ln>
            <a:noFill/>
          </a:ln>
        </p:spPr>
        <p:txBody>
          <a:bodyPr>
            <a:spAutoFit/>
          </a:bodyPr>
          <a:lstStyle/>
          <a:p>
            <a:pPr>
              <a:defRPr/>
            </a:pPr>
            <a:r>
              <a:rPr lang="en-US" sz="1000" dirty="0">
                <a:solidFill>
                  <a:srgbClr val="000000"/>
                </a:solidFill>
                <a:latin typeface="Courier"/>
                <a:ea typeface="ＭＳ Ｐゴシック" charset="0"/>
                <a:cs typeface="Courier"/>
              </a:rPr>
              <a:t> </a:t>
            </a:r>
            <a:r>
              <a:rPr lang="en-US" sz="1000" dirty="0">
                <a:solidFill>
                  <a:srgbClr val="CC9900"/>
                </a:solidFill>
                <a:latin typeface="Courier"/>
                <a:ea typeface="ＭＳ Ｐゴシック" charset="0"/>
                <a:cs typeface="Courier"/>
              </a:rPr>
              <a:t>while</a:t>
            </a:r>
            <a:r>
              <a:rPr lang="en-US" sz="1000" dirty="0">
                <a:solidFill>
                  <a:srgbClr val="000000"/>
                </a:solidFill>
                <a:latin typeface="Courier"/>
                <a:ea typeface="ＭＳ Ｐゴシック" charset="0"/>
                <a:cs typeface="Courier"/>
              </a:rPr>
              <a:t>(</a:t>
            </a:r>
            <a:r>
              <a:rPr lang="en-US" sz="1000" dirty="0">
                <a:solidFill>
                  <a:srgbClr val="CC9900"/>
                </a:solidFill>
                <a:latin typeface="Courier"/>
                <a:ea typeface="ＭＳ Ｐゴシック" charset="0"/>
                <a:cs typeface="Courier"/>
              </a:rPr>
              <a:t>true</a:t>
            </a:r>
            <a:r>
              <a:rPr lang="en-US" sz="1000" dirty="0">
                <a:solidFill>
                  <a:srgbClr val="000000"/>
                </a:solidFill>
                <a:latin typeface="Courier"/>
                <a:ea typeface="ＭＳ Ｐゴシック" charset="0"/>
                <a:cs typeface="Courier"/>
              </a:rPr>
              <a:t>){</a:t>
            </a:r>
          </a:p>
          <a:p>
            <a:pPr>
              <a:defRPr/>
            </a:pPr>
            <a:r>
              <a:rPr lang="en-US" sz="1000" dirty="0">
                <a:solidFill>
                  <a:srgbClr val="000000"/>
                </a:solidFill>
                <a:latin typeface="Courier"/>
                <a:ea typeface="ＭＳ Ｐゴシック" charset="0"/>
                <a:cs typeface="Courier"/>
              </a:rPr>
              <a:t>     </a:t>
            </a:r>
            <a:r>
              <a:rPr lang="en-US" sz="1000" dirty="0">
                <a:solidFill>
                  <a:srgbClr val="CC9900"/>
                </a:solidFill>
                <a:latin typeface="Courier"/>
                <a:ea typeface="ＭＳ Ｐゴシック" charset="0"/>
                <a:cs typeface="Courier"/>
              </a:rPr>
              <a:t>if</a:t>
            </a:r>
            <a:r>
              <a:rPr lang="en-US" sz="1000" dirty="0">
                <a:solidFill>
                  <a:srgbClr val="000000"/>
                </a:solidFill>
                <a:latin typeface="Courier"/>
                <a:ea typeface="ＭＳ Ｐゴシック" charset="0"/>
                <a:cs typeface="Courier"/>
              </a:rPr>
              <a:t>(</a:t>
            </a:r>
            <a:r>
              <a:rPr lang="en-US" sz="1000" dirty="0" err="1">
                <a:solidFill>
                  <a:srgbClr val="000000"/>
                </a:solidFill>
                <a:latin typeface="Courier"/>
                <a:ea typeface="ＭＳ Ｐゴシック" charset="0"/>
                <a:cs typeface="Courier"/>
              </a:rPr>
              <a:t>threadIdx.x</a:t>
            </a:r>
            <a:r>
              <a:rPr lang="en-US" sz="1000" dirty="0">
                <a:solidFill>
                  <a:srgbClr val="000000"/>
                </a:solidFill>
                <a:latin typeface="Courier"/>
                <a:ea typeface="ＭＳ Ｐゴシック" charset="0"/>
                <a:cs typeface="Courier"/>
              </a:rPr>
              <a:t> == </a:t>
            </a:r>
            <a:r>
              <a:rPr lang="en-US" sz="1000" dirty="0">
                <a:solidFill>
                  <a:srgbClr val="CC9900"/>
                </a:solidFill>
                <a:latin typeface="Courier"/>
                <a:ea typeface="ＭＳ Ｐゴシック" charset="0"/>
                <a:cs typeface="Courier"/>
              </a:rPr>
              <a:t>0</a:t>
            </a:r>
            <a:r>
              <a:rPr lang="en-US" sz="1000" dirty="0">
                <a:solidFill>
                  <a:srgbClr val="000000"/>
                </a:solidFill>
                <a:latin typeface="Courier"/>
                <a:ea typeface="ＭＳ Ｐゴシック" charset="0"/>
                <a:cs typeface="Courier"/>
              </a:rPr>
              <a:t>)</a:t>
            </a:r>
          </a:p>
          <a:p>
            <a:pPr>
              <a:defRPr/>
            </a:pPr>
            <a:r>
              <a:rPr lang="en-US" sz="1000" dirty="0">
                <a:solidFill>
                  <a:srgbClr val="000000"/>
                </a:solidFill>
                <a:latin typeface="Courier"/>
                <a:ea typeface="ＭＳ Ｐゴシック" charset="0"/>
                <a:cs typeface="Courier"/>
              </a:rPr>
              <a:t>         </a:t>
            </a:r>
            <a:r>
              <a:rPr lang="en-US" sz="1000" dirty="0" err="1">
                <a:solidFill>
                  <a:srgbClr val="000000"/>
                </a:solidFill>
                <a:latin typeface="Courier"/>
                <a:ea typeface="ＭＳ Ｐゴシック" charset="0"/>
                <a:cs typeface="Courier"/>
              </a:rPr>
              <a:t>my_tile</a:t>
            </a:r>
            <a:r>
              <a:rPr lang="en-US" sz="1000" dirty="0">
                <a:solidFill>
                  <a:srgbClr val="000000"/>
                </a:solidFill>
                <a:latin typeface="Courier"/>
                <a:ea typeface="ＭＳ Ｐゴシック" charset="0"/>
                <a:cs typeface="Courier"/>
              </a:rPr>
              <a:t> = </a:t>
            </a:r>
            <a:r>
              <a:rPr lang="en-US" sz="1000" dirty="0" err="1">
                <a:solidFill>
                  <a:srgbClr val="000000"/>
                </a:solidFill>
                <a:latin typeface="Courier"/>
                <a:ea typeface="ＭＳ Ｐゴシック" charset="0"/>
                <a:cs typeface="Courier"/>
              </a:rPr>
              <a:t>atomicAdd_system</a:t>
            </a:r>
            <a:r>
              <a:rPr lang="en-US" sz="1000" dirty="0">
                <a:solidFill>
                  <a:srgbClr val="000000"/>
                </a:solidFill>
                <a:latin typeface="Courier"/>
                <a:ea typeface="ＭＳ Ｐゴシック" charset="0"/>
                <a:cs typeface="Courier"/>
              </a:rPr>
              <a:t>(</a:t>
            </a:r>
            <a:r>
              <a:rPr lang="en-US" sz="1000" dirty="0" err="1">
                <a:solidFill>
                  <a:srgbClr val="000000"/>
                </a:solidFill>
                <a:latin typeface="Courier"/>
                <a:ea typeface="ＭＳ Ｐゴシック" charset="0"/>
                <a:cs typeface="Courier"/>
              </a:rPr>
              <a:t>tile_num</a:t>
            </a:r>
            <a:r>
              <a:rPr lang="en-US" sz="1000" dirty="0">
                <a:solidFill>
                  <a:srgbClr val="000000"/>
                </a:solidFill>
                <a:latin typeface="Courier"/>
                <a:ea typeface="ＭＳ Ｐゴシック" charset="0"/>
                <a:cs typeface="Courier"/>
              </a:rPr>
              <a:t>, </a:t>
            </a:r>
            <a:r>
              <a:rPr lang="en-US" sz="1000" dirty="0">
                <a:solidFill>
                  <a:srgbClr val="CC9900"/>
                </a:solidFill>
                <a:latin typeface="Courier"/>
                <a:ea typeface="ＭＳ Ｐゴシック" charset="0"/>
                <a:cs typeface="Courier"/>
              </a:rPr>
              <a:t>1</a:t>
            </a:r>
            <a:r>
              <a:rPr lang="en-US" sz="1000" dirty="0">
                <a:solidFill>
                  <a:srgbClr val="000000"/>
                </a:solidFill>
                <a:latin typeface="Courier"/>
                <a:ea typeface="ＭＳ Ｐゴシック" charset="0"/>
                <a:cs typeface="Courier"/>
              </a:rPr>
              <a:t>); </a:t>
            </a:r>
            <a:r>
              <a:rPr lang="en-US" sz="1000" dirty="0">
                <a:solidFill>
                  <a:srgbClr val="9DC3E6"/>
                </a:solidFill>
                <a:latin typeface="Courier"/>
                <a:ea typeface="ＭＳ Ｐゴシック" charset="0"/>
                <a:cs typeface="Courier"/>
              </a:rPr>
              <a:t> // </a:t>
            </a:r>
            <a:r>
              <a:rPr lang="en-US" sz="1000" dirty="0" err="1">
                <a:solidFill>
                  <a:srgbClr val="9DC3E6"/>
                </a:solidFill>
                <a:latin typeface="Courier"/>
                <a:ea typeface="ＭＳ Ｐゴシック" charset="0"/>
                <a:cs typeface="Courier"/>
              </a:rPr>
              <a:t>my_tile</a:t>
            </a:r>
            <a:r>
              <a:rPr lang="en-US" sz="1000" dirty="0">
                <a:solidFill>
                  <a:srgbClr val="9DC3E6"/>
                </a:solidFill>
                <a:latin typeface="Courier"/>
                <a:ea typeface="ＭＳ Ｐゴシック" charset="0"/>
                <a:cs typeface="Courier"/>
              </a:rPr>
              <a:t> in shared memory; </a:t>
            </a:r>
            <a:r>
              <a:rPr lang="en-US" sz="1000" dirty="0" err="1">
                <a:solidFill>
                  <a:srgbClr val="9DC3E6"/>
                </a:solidFill>
                <a:latin typeface="Courier"/>
                <a:ea typeface="ＭＳ Ｐゴシック" charset="0"/>
                <a:cs typeface="Courier"/>
              </a:rPr>
              <a:t>tile_num</a:t>
            </a:r>
            <a:r>
              <a:rPr lang="en-US" sz="1000" dirty="0">
                <a:solidFill>
                  <a:srgbClr val="9DC3E6"/>
                </a:solidFill>
                <a:latin typeface="Courier"/>
                <a:ea typeface="ＭＳ Ｐゴシック" charset="0"/>
                <a:cs typeface="Courier"/>
              </a:rPr>
              <a:t> in UM</a:t>
            </a:r>
            <a:endParaRPr lang="en-US" sz="1000" dirty="0">
              <a:solidFill>
                <a:srgbClr val="000000"/>
              </a:solidFill>
              <a:latin typeface="Courier"/>
              <a:ea typeface="ＭＳ Ｐゴシック" charset="0"/>
              <a:cs typeface="Courier"/>
            </a:endParaRPr>
          </a:p>
          <a:p>
            <a:pPr>
              <a:defRPr/>
            </a:pPr>
            <a:endParaRPr lang="en-US" sz="1000" dirty="0">
              <a:solidFill>
                <a:srgbClr val="000000"/>
              </a:solidFill>
              <a:latin typeface="Courier"/>
              <a:ea typeface="ＭＳ Ｐゴシック" charset="0"/>
              <a:cs typeface="Courier"/>
            </a:endParaRPr>
          </a:p>
          <a:p>
            <a:pPr>
              <a:defRPr/>
            </a:pPr>
            <a:r>
              <a:rPr lang="en-US" sz="1000" dirty="0">
                <a:solidFill>
                  <a:srgbClr val="000000"/>
                </a:solidFill>
                <a:latin typeface="Courier"/>
                <a:ea typeface="ＭＳ Ｐゴシック" charset="0"/>
                <a:cs typeface="Courier"/>
              </a:rPr>
              <a:t>     __</a:t>
            </a:r>
            <a:r>
              <a:rPr lang="en-US" sz="1000" dirty="0" err="1">
                <a:solidFill>
                  <a:srgbClr val="000000"/>
                </a:solidFill>
                <a:latin typeface="Courier"/>
                <a:ea typeface="ＭＳ Ｐゴシック" charset="0"/>
                <a:cs typeface="Courier"/>
              </a:rPr>
              <a:t>syncthreads</a:t>
            </a:r>
            <a:r>
              <a:rPr lang="en-US" sz="1000" dirty="0">
                <a:solidFill>
                  <a:srgbClr val="000000"/>
                </a:solidFill>
                <a:latin typeface="Courier"/>
                <a:ea typeface="ＭＳ Ｐゴシック" charset="0"/>
                <a:cs typeface="Courier"/>
              </a:rPr>
              <a:t>(); </a:t>
            </a:r>
            <a:r>
              <a:rPr lang="en-US" sz="1000" dirty="0">
                <a:solidFill>
                  <a:srgbClr val="9DC3E6"/>
                </a:solidFill>
                <a:latin typeface="Courier"/>
                <a:ea typeface="ＭＳ Ｐゴシック" charset="0"/>
                <a:cs typeface="Courier"/>
              </a:rPr>
              <a:t> // Synchronization</a:t>
            </a:r>
          </a:p>
          <a:p>
            <a:pPr>
              <a:defRPr/>
            </a:pPr>
            <a:endParaRPr lang="en-US" sz="1000" dirty="0">
              <a:solidFill>
                <a:srgbClr val="000000"/>
              </a:solidFill>
              <a:latin typeface="Courier"/>
              <a:ea typeface="ＭＳ Ｐゴシック" charset="0"/>
              <a:cs typeface="Courier"/>
            </a:endParaRPr>
          </a:p>
          <a:p>
            <a:pPr>
              <a:defRPr/>
            </a:pPr>
            <a:r>
              <a:rPr lang="en-US" sz="1000" dirty="0">
                <a:solidFill>
                  <a:srgbClr val="000000"/>
                </a:solidFill>
                <a:latin typeface="Courier"/>
                <a:ea typeface="ＭＳ Ｐゴシック" charset="0"/>
                <a:cs typeface="Courier"/>
              </a:rPr>
              <a:t>     </a:t>
            </a:r>
            <a:r>
              <a:rPr lang="en-US" sz="1000" dirty="0">
                <a:solidFill>
                  <a:srgbClr val="CC9900"/>
                </a:solidFill>
                <a:latin typeface="Courier"/>
                <a:ea typeface="ＭＳ Ｐゴシック" charset="0"/>
                <a:cs typeface="Courier"/>
              </a:rPr>
              <a:t>if</a:t>
            </a:r>
            <a:r>
              <a:rPr lang="en-US" sz="1000" dirty="0">
                <a:solidFill>
                  <a:srgbClr val="000000"/>
                </a:solidFill>
                <a:latin typeface="Courier"/>
                <a:ea typeface="ＭＳ Ｐゴシック" charset="0"/>
                <a:cs typeface="Courier"/>
              </a:rPr>
              <a:t>(</a:t>
            </a:r>
            <a:r>
              <a:rPr lang="en-US" sz="1000" dirty="0" err="1">
                <a:solidFill>
                  <a:srgbClr val="000000"/>
                </a:solidFill>
                <a:latin typeface="Courier"/>
                <a:ea typeface="ＭＳ Ｐゴシック" charset="0"/>
                <a:cs typeface="Courier"/>
              </a:rPr>
              <a:t>my_tile</a:t>
            </a:r>
            <a:r>
              <a:rPr lang="en-US" sz="1000" dirty="0">
                <a:solidFill>
                  <a:srgbClr val="000000"/>
                </a:solidFill>
                <a:latin typeface="Courier"/>
                <a:ea typeface="ＭＳ Ｐゴシック" charset="0"/>
                <a:cs typeface="Courier"/>
              </a:rPr>
              <a:t> &gt;= </a:t>
            </a:r>
            <a:r>
              <a:rPr lang="en-US" sz="1000" dirty="0" err="1">
                <a:solidFill>
                  <a:srgbClr val="000000"/>
                </a:solidFill>
                <a:latin typeface="Courier"/>
                <a:ea typeface="ＭＳ Ｐゴシック" charset="0"/>
                <a:cs typeface="Courier"/>
              </a:rPr>
              <a:t>number_of_tiles</a:t>
            </a:r>
            <a:r>
              <a:rPr lang="en-US" sz="1000" dirty="0">
                <a:solidFill>
                  <a:srgbClr val="000000"/>
                </a:solidFill>
                <a:latin typeface="Courier"/>
                <a:ea typeface="ＭＳ Ｐゴシック" charset="0"/>
                <a:cs typeface="Courier"/>
              </a:rPr>
              <a:t>) break; </a:t>
            </a:r>
            <a:r>
              <a:rPr lang="en-US" sz="1000" dirty="0">
                <a:solidFill>
                  <a:srgbClr val="9DC3E6"/>
                </a:solidFill>
                <a:latin typeface="Courier"/>
                <a:ea typeface="ＭＳ Ｐゴシック" charset="0"/>
                <a:cs typeface="Courier"/>
              </a:rPr>
              <a:t> // Break when all tiles processed</a:t>
            </a:r>
          </a:p>
          <a:p>
            <a:pPr>
              <a:defRPr/>
            </a:pPr>
            <a:endParaRPr lang="en-US" sz="1000" dirty="0">
              <a:solidFill>
                <a:srgbClr val="7F7F7F"/>
              </a:solidFill>
              <a:latin typeface="Courier"/>
              <a:ea typeface="ＭＳ Ｐゴシック" charset="0"/>
              <a:cs typeface="Courier"/>
            </a:endParaRPr>
          </a:p>
          <a:p>
            <a:pPr>
              <a:defRPr/>
            </a:pPr>
            <a:r>
              <a:rPr lang="en-US" sz="1000" dirty="0">
                <a:solidFill>
                  <a:srgbClr val="7F7F7F"/>
                </a:solidFill>
                <a:latin typeface="Courier"/>
                <a:ea typeface="ＭＳ Ｐゴシック" charset="0"/>
                <a:cs typeface="Courier"/>
              </a:rPr>
              <a:t>     ... </a:t>
            </a:r>
            <a:r>
              <a:rPr lang="en-US" sz="1000" dirty="0">
                <a:solidFill>
                  <a:srgbClr val="9DC3E6"/>
                </a:solidFill>
                <a:latin typeface="Courier"/>
                <a:ea typeface="ＭＳ Ｐゴシック" charset="0"/>
                <a:cs typeface="Courier"/>
              </a:rPr>
              <a:t>// Kernel body</a:t>
            </a:r>
            <a:endParaRPr lang="en-US" sz="1000" dirty="0">
              <a:solidFill>
                <a:srgbClr val="7F7F7F"/>
              </a:solidFill>
              <a:latin typeface="Courier"/>
              <a:ea typeface="ＭＳ Ｐゴシック" charset="0"/>
              <a:cs typeface="Courier"/>
            </a:endParaRPr>
          </a:p>
          <a:p>
            <a:pPr>
              <a:defRPr/>
            </a:pPr>
            <a:r>
              <a:rPr lang="en-US" sz="1000" dirty="0">
                <a:solidFill>
                  <a:srgbClr val="000000"/>
                </a:solidFill>
                <a:latin typeface="Courier"/>
                <a:ea typeface="ＭＳ Ｐゴシック" charset="0"/>
                <a:cs typeface="Courier"/>
              </a:rPr>
              <a:t> }</a:t>
            </a:r>
          </a:p>
        </p:txBody>
      </p:sp>
      <p:sp>
        <p:nvSpPr>
          <p:cNvPr id="263173" name="Título 3"/>
          <p:cNvSpPr>
            <a:spLocks noGrp="1"/>
          </p:cNvSpPr>
          <p:nvPr>
            <p:ph type="title"/>
          </p:nvPr>
        </p:nvSpPr>
        <p:spPr/>
        <p:txBody>
          <a:bodyPr/>
          <a:lstStyle/>
          <a:p>
            <a:r>
              <a:rPr lang="en-US" altLang="en-US" dirty="0" err="1">
                <a:ea typeface="ＭＳ Ｐゴシック" charset="-128"/>
              </a:rPr>
              <a:t>Bézier</a:t>
            </a:r>
            <a:r>
              <a:rPr lang="en-US" altLang="en-US" dirty="0">
                <a:ea typeface="ＭＳ Ｐゴシック" charset="-128"/>
              </a:rPr>
              <a:t> Surfaces: Dynamic Distribution</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45</a:t>
            </a:fld>
            <a:endParaRPr lang="en-US" altLang="en-US"/>
          </a:p>
        </p:txBody>
      </p:sp>
      <p:sp>
        <p:nvSpPr>
          <p:cNvPr id="7" name="TextBox 6">
            <a:extLst>
              <a:ext uri="{FF2B5EF4-FFF2-40B4-BE49-F238E27FC236}">
                <a16:creationId xmlns:a16="http://schemas.microsoft.com/office/drawing/2014/main" id="{10C5EB9B-EB0D-D442-B6BA-B8AB293B34A7}"/>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Palomar+, "High-Performance Computation of </a:t>
            </a:r>
            <a:r>
              <a:rPr lang="en-US" altLang="en-US" sz="1200" dirty="0" err="1">
                <a:latin typeface="Tahoma" panose="020B0604030504040204" pitchFamily="34" charset="0"/>
                <a:ea typeface="Tahoma" panose="020B0604030504040204" pitchFamily="34" charset="0"/>
                <a:cs typeface="Tahoma" panose="020B0604030504040204" pitchFamily="34" charset="0"/>
              </a:rPr>
              <a:t>Bézier</a:t>
            </a:r>
            <a:r>
              <a:rPr lang="en-US" altLang="en-US" sz="1200" dirty="0">
                <a:latin typeface="Tahoma" panose="020B0604030504040204" pitchFamily="34" charset="0"/>
                <a:ea typeface="Tahoma" panose="020B0604030504040204" pitchFamily="34" charset="0"/>
                <a:cs typeface="Tahoma" panose="020B0604030504040204" pitchFamily="34" charset="0"/>
              </a:rPr>
              <a:t> Surfaces on Parallel and Heterogeneous Platforms," IJPP, 2018</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7729155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a:t>Benefits of Collaboration: </a:t>
            </a:r>
            <a:r>
              <a:rPr lang="en-US" dirty="0" err="1"/>
              <a:t>Bézier</a:t>
            </a:r>
            <a:r>
              <a:rPr lang="en-US" dirty="0"/>
              <a:t> Surfaces</a:t>
            </a:r>
          </a:p>
        </p:txBody>
      </p:sp>
      <p:sp>
        <p:nvSpPr>
          <p:cNvPr id="82" name="Marcador de contenido 2"/>
          <p:cNvSpPr>
            <a:spLocks noGrp="1"/>
          </p:cNvSpPr>
          <p:nvPr>
            <p:ph idx="1"/>
          </p:nvPr>
        </p:nvSpPr>
        <p:spPr>
          <a:xfrm>
            <a:off x="228600" y="914400"/>
            <a:ext cx="8545165" cy="4258312"/>
          </a:xfrm>
        </p:spPr>
        <p:txBody>
          <a:bodyPr>
            <a:normAutofit/>
          </a:bodyPr>
          <a:lstStyle/>
          <a:p>
            <a:r>
              <a:rPr lang="en-US" dirty="0"/>
              <a:t>AMD Kaveri (4 CPU cores + 8 GPU cores)</a:t>
            </a:r>
          </a:p>
          <a:p>
            <a:pPr lvl="1"/>
            <a:r>
              <a:rPr lang="en-US" dirty="0"/>
              <a:t>Data partitioning improves performance</a:t>
            </a:r>
          </a:p>
        </p:txBody>
      </p:sp>
      <p:graphicFrame>
        <p:nvGraphicFramePr>
          <p:cNvPr id="11" name="Chart 20"/>
          <p:cNvGraphicFramePr>
            <a:graphicFrameLocks noChangeAspect="1"/>
          </p:cNvGraphicFramePr>
          <p:nvPr>
            <p:extLst>
              <p:ext uri="{D42A27DB-BD31-4B8C-83A1-F6EECF244321}">
                <p14:modId xmlns:p14="http://schemas.microsoft.com/office/powerpoint/2010/main" val="4020713351"/>
              </p:ext>
            </p:extLst>
          </p:nvPr>
        </p:nvGraphicFramePr>
        <p:xfrm>
          <a:off x="2552700" y="2513080"/>
          <a:ext cx="3771900" cy="24400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2819526" y="5032249"/>
            <a:ext cx="3392364" cy="533685"/>
          </a:xfrm>
          <a:prstGeom prst="rect">
            <a:avLst/>
          </a:prstGeom>
          <a:noFill/>
        </p:spPr>
        <p:txBody>
          <a:bodyPr wrap="none" lIns="71323" tIns="35662" rIns="71323" bIns="35662" rtlCol="0">
            <a:spAutoFit/>
          </a:bodyPr>
          <a:lstStyle/>
          <a:p>
            <a:pPr algn="ctr"/>
            <a:r>
              <a:rPr lang="en-US" sz="1600" dirty="0" err="1">
                <a:cs typeface="Times" panose="02020603050405020304" pitchFamily="18" charset="0"/>
              </a:rPr>
              <a:t>Bézier</a:t>
            </a:r>
            <a:r>
              <a:rPr lang="en-US" sz="1600" dirty="0">
                <a:cs typeface="Times" panose="02020603050405020304" pitchFamily="18" charset="0"/>
              </a:rPr>
              <a:t> Surfaces</a:t>
            </a:r>
          </a:p>
          <a:p>
            <a:pPr algn="ctr"/>
            <a:r>
              <a:rPr lang="en-US" sz="1400" dirty="0">
                <a:cs typeface="Times" panose="02020603050405020304" pitchFamily="18" charset="0"/>
              </a:rPr>
              <a:t>(</a:t>
            </a:r>
            <a:r>
              <a:rPr lang="en-US" sz="1400" dirty="0">
                <a:solidFill>
                  <a:srgbClr val="00B050"/>
                </a:solidFill>
                <a:cs typeface="Times" panose="02020603050405020304" pitchFamily="18" charset="0"/>
              </a:rPr>
              <a:t>up to 47% improvement over GPU only</a:t>
            </a:r>
            <a:r>
              <a:rPr lang="en-US" sz="1400" dirty="0">
                <a:cs typeface="Times" panose="02020603050405020304" pitchFamily="18" charset="0"/>
              </a:rPr>
              <a:t>)</a:t>
            </a:r>
          </a:p>
        </p:txBody>
      </p:sp>
      <p:cxnSp>
        <p:nvCxnSpPr>
          <p:cNvPr id="14" name="Straight Connector 19"/>
          <p:cNvCxnSpPr>
            <a:cxnSpLocks/>
          </p:cNvCxnSpPr>
          <p:nvPr/>
        </p:nvCxnSpPr>
        <p:spPr>
          <a:xfrm flipH="1">
            <a:off x="5985891" y="2986475"/>
            <a:ext cx="0" cy="122003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TextBox 22"/>
          <p:cNvSpPr txBox="1"/>
          <p:nvPr/>
        </p:nvSpPr>
        <p:spPr>
          <a:xfrm>
            <a:off x="5827440" y="2747291"/>
            <a:ext cx="410138" cy="241298"/>
          </a:xfrm>
          <a:prstGeom prst="rect">
            <a:avLst/>
          </a:prstGeom>
          <a:noFill/>
        </p:spPr>
        <p:txBody>
          <a:bodyPr wrap="none" lIns="71323" tIns="35662" rIns="71323" bIns="35662" rtlCol="0">
            <a:spAutoFit/>
          </a:bodyPr>
          <a:lstStyle/>
          <a:p>
            <a:r>
              <a:rPr lang="en-US" sz="1100" dirty="0">
                <a:solidFill>
                  <a:schemeClr val="bg1">
                    <a:lumMod val="50000"/>
                  </a:schemeClr>
                </a:solidFill>
                <a:cs typeface="Times" panose="02020603050405020304" pitchFamily="18" charset="0"/>
              </a:rPr>
              <a:t>best</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46</a:t>
            </a:fld>
            <a:endParaRPr lang="en-US" altLang="en-US"/>
          </a:p>
        </p:txBody>
      </p:sp>
      <p:sp>
        <p:nvSpPr>
          <p:cNvPr id="9" name="TextBox 8">
            <a:extLst>
              <a:ext uri="{FF2B5EF4-FFF2-40B4-BE49-F238E27FC236}">
                <a16:creationId xmlns:a16="http://schemas.microsoft.com/office/drawing/2014/main" id="{A28CC605-322F-7C48-A2D3-E88FCA89DF31}"/>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"Chai: Collaborative Heterogeneous Applications for Integrated-architectures," ISPASS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8776121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Marcador de contenido 3"/>
          <p:cNvSpPr>
            <a:spLocks noGrp="1"/>
          </p:cNvSpPr>
          <p:nvPr>
            <p:ph idx="1"/>
          </p:nvPr>
        </p:nvSpPr>
        <p:spPr>
          <a:xfrm>
            <a:off x="228600" y="908720"/>
            <a:ext cx="8610600" cy="5194300"/>
          </a:xfrm>
        </p:spPr>
        <p:txBody>
          <a:bodyPr/>
          <a:lstStyle/>
          <a:p>
            <a:r>
              <a:rPr lang="en-US" altLang="en-US" dirty="0">
                <a:ea typeface="ＭＳ Ｐゴシック" charset="-128"/>
              </a:rPr>
              <a:t>Matrix padding</a:t>
            </a:r>
            <a:endParaRPr lang="en-US" altLang="en-US" sz="1400" dirty="0">
              <a:ea typeface="ＭＳ Ｐゴシック" charset="-128"/>
            </a:endParaRPr>
          </a:p>
          <a:p>
            <a:pPr lvl="1"/>
            <a:r>
              <a:rPr lang="en-US" altLang="en-US" sz="2000" dirty="0">
                <a:ea typeface="ＭＳ Ｐゴシック" charset="-128"/>
              </a:rPr>
              <a:t>Use cases:</a:t>
            </a:r>
          </a:p>
          <a:p>
            <a:pPr lvl="2"/>
            <a:r>
              <a:rPr lang="en-US" altLang="en-US" sz="1800" dirty="0">
                <a:ea typeface="ＭＳ Ｐゴシック" charset="-128"/>
              </a:rPr>
              <a:t>Memory alignment</a:t>
            </a:r>
          </a:p>
          <a:p>
            <a:pPr lvl="2"/>
            <a:r>
              <a:rPr lang="en-US" altLang="en-US" sz="1800" dirty="0">
                <a:ea typeface="ＭＳ Ｐゴシック" charset="-128"/>
              </a:rPr>
              <a:t>Transposition of near-square matrices</a:t>
            </a:r>
          </a:p>
          <a:p>
            <a:pPr lvl="2"/>
            <a:r>
              <a:rPr lang="en-US" altLang="en-US" sz="1800" dirty="0">
                <a:ea typeface="ＭＳ Ｐゴシック" charset="-128"/>
              </a:rPr>
              <a:t>Etc.</a:t>
            </a:r>
          </a:p>
          <a:p>
            <a:endParaRPr lang="en-US" altLang="en-US" dirty="0">
              <a:ea typeface="ＭＳ Ｐゴシック" charset="-128"/>
            </a:endParaRPr>
          </a:p>
          <a:p>
            <a:endParaRPr lang="en-US" altLang="en-US" dirty="0">
              <a:ea typeface="ＭＳ Ｐゴシック" charset="-128"/>
            </a:endParaRPr>
          </a:p>
          <a:p>
            <a:endParaRPr lang="en-US" altLang="en-US" dirty="0">
              <a:ea typeface="ＭＳ Ｐゴシック" charset="-128"/>
            </a:endParaRPr>
          </a:p>
          <a:p>
            <a:endParaRPr lang="en-US" altLang="en-US" dirty="0">
              <a:ea typeface="ＭＳ Ｐゴシック" charset="-128"/>
            </a:endParaRPr>
          </a:p>
          <a:p>
            <a:endParaRPr lang="en-US" altLang="en-US" dirty="0">
              <a:ea typeface="ＭＳ Ｐゴシック" charset="-128"/>
            </a:endParaRPr>
          </a:p>
          <a:p>
            <a:endParaRPr lang="en-US" altLang="en-US" dirty="0">
              <a:ea typeface="ＭＳ Ｐゴシック" charset="-128"/>
            </a:endParaRPr>
          </a:p>
          <a:p>
            <a:endParaRPr lang="en-US" altLang="en-US" dirty="0">
              <a:ea typeface="ＭＳ Ｐゴシック" charset="-128"/>
            </a:endParaRPr>
          </a:p>
          <a:p>
            <a:r>
              <a:rPr lang="en-US" altLang="en-US" dirty="0">
                <a:ea typeface="ＭＳ Ｐゴシック" charset="-128"/>
              </a:rPr>
              <a:t>Traditionally, it can only be performed out-of-place</a:t>
            </a:r>
          </a:p>
          <a:p>
            <a:endParaRPr lang="en-US" altLang="en-US" dirty="0">
              <a:ea typeface="ＭＳ Ｐゴシック" charset="-128"/>
            </a:endParaRPr>
          </a:p>
        </p:txBody>
      </p:sp>
      <p:pic>
        <p:nvPicPr>
          <p:cNvPr id="265218" name="Imagen 4" descr="Padding_1.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87538" y="2996952"/>
            <a:ext cx="1193800"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Conector recto 6"/>
          <p:cNvCxnSpPr>
            <a:stCxn id="265218" idx="3"/>
          </p:cNvCxnSpPr>
          <p:nvPr/>
        </p:nvCxnSpPr>
        <p:spPr>
          <a:xfrm flipV="1">
            <a:off x="3081338" y="4135189"/>
            <a:ext cx="2662237" cy="30163"/>
          </a:xfrm>
          <a:prstGeom prst="line">
            <a:avLst/>
          </a:prstGeom>
          <a:ln>
            <a:solidFill>
              <a:schemeClr val="tx1"/>
            </a:solidFill>
            <a:tailEnd type="triangle" w="lg"/>
          </a:ln>
          <a:effectLst/>
        </p:spPr>
        <p:style>
          <a:lnRef idx="2">
            <a:schemeClr val="accent1"/>
          </a:lnRef>
          <a:fillRef idx="0">
            <a:schemeClr val="accent1"/>
          </a:fillRef>
          <a:effectRef idx="1">
            <a:schemeClr val="accent1"/>
          </a:effectRef>
          <a:fontRef idx="minor">
            <a:schemeClr val="tx1"/>
          </a:fontRef>
        </p:style>
      </p:cxnSp>
      <p:sp>
        <p:nvSpPr>
          <p:cNvPr id="265220" name="CuadroTexto 8"/>
          <p:cNvSpPr txBox="1">
            <a:spLocks noChangeArrowheads="1"/>
          </p:cNvSpPr>
          <p:nvPr/>
        </p:nvSpPr>
        <p:spPr bwMode="auto">
          <a:xfrm>
            <a:off x="3919538" y="3712914"/>
            <a:ext cx="939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800"/>
              <a:t>Padding</a:t>
            </a:r>
          </a:p>
        </p:txBody>
      </p:sp>
      <p:pic>
        <p:nvPicPr>
          <p:cNvPr id="265221" name="Imagen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43575" y="3195389"/>
            <a:ext cx="142240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23" name="Título 2"/>
          <p:cNvSpPr>
            <a:spLocks noGrp="1"/>
          </p:cNvSpPr>
          <p:nvPr>
            <p:ph type="title"/>
          </p:nvPr>
        </p:nvSpPr>
        <p:spPr/>
        <p:txBody>
          <a:bodyPr/>
          <a:lstStyle/>
          <a:p>
            <a:r>
              <a:rPr lang="en-US" altLang="en-US" dirty="0">
                <a:ea typeface="ＭＳ Ｐゴシック" charset="-128"/>
              </a:rPr>
              <a:t>Padding (I)</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47</a:t>
            </a:fld>
            <a:endParaRPr lang="en-US" altLang="en-US"/>
          </a:p>
        </p:txBody>
      </p:sp>
    </p:spTree>
    <p:extLst>
      <p:ext uri="{BB962C8B-B14F-4D97-AF65-F5344CB8AC3E}">
        <p14:creationId xmlns:p14="http://schemas.microsoft.com/office/powerpoint/2010/main" val="2940900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521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9" name="Marcador de contenido 6"/>
          <p:cNvSpPr>
            <a:spLocks noGrp="1"/>
          </p:cNvSpPr>
          <p:nvPr>
            <p:ph idx="1"/>
          </p:nvPr>
        </p:nvSpPr>
        <p:spPr>
          <a:xfrm>
            <a:off x="228600" y="908720"/>
            <a:ext cx="8610600" cy="5194300"/>
          </a:xfrm>
        </p:spPr>
        <p:txBody>
          <a:bodyPr/>
          <a:lstStyle/>
          <a:p>
            <a:r>
              <a:rPr lang="en-US" altLang="en-US" dirty="0">
                <a:solidFill>
                  <a:srgbClr val="0070C0"/>
                </a:solidFill>
                <a:ea typeface="ＭＳ Ｐゴシック" charset="-128"/>
              </a:rPr>
              <a:t>Performance results</a:t>
            </a:r>
            <a:r>
              <a:rPr lang="en-US" altLang="en-US" dirty="0">
                <a:ea typeface="ＭＳ Ｐゴシック" charset="-128"/>
              </a:rPr>
              <a:t> on </a:t>
            </a:r>
            <a:r>
              <a:rPr lang="en-US" dirty="0"/>
              <a:t>NVIDIA Jetson TX1 (4 ARMv8 CPU cores + 2 GPU cores)</a:t>
            </a:r>
            <a:endParaRPr lang="en-US" altLang="en-US" dirty="0">
              <a:solidFill>
                <a:srgbClr val="0070C0"/>
              </a:solidFill>
              <a:ea typeface="ＭＳ Ｐゴシック" charset="-128"/>
            </a:endParaRPr>
          </a:p>
          <a:p>
            <a:pPr lvl="1"/>
            <a:r>
              <a:rPr lang="en-US" altLang="en-US" dirty="0">
                <a:ea typeface="ＭＳ Ｐゴシック" charset="-128"/>
              </a:rPr>
              <a:t>Matrix size: 4000x4000, padding = 1</a:t>
            </a:r>
          </a:p>
          <a:p>
            <a:pPr lvl="1"/>
            <a:r>
              <a:rPr lang="en-US" altLang="en-US" dirty="0">
                <a:solidFill>
                  <a:srgbClr val="00B050"/>
                </a:solidFill>
                <a:ea typeface="ＭＳ Ｐゴシック" charset="-128"/>
              </a:rPr>
              <a:t>29% speedup over GPU only</a:t>
            </a:r>
          </a:p>
        </p:txBody>
      </p:sp>
      <p:pic>
        <p:nvPicPr>
          <p:cNvPr id="267265" name="Imagen 1" descr="Results_DSPad.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20800" y="2705100"/>
            <a:ext cx="650240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7266" name="CuadroTexto 2"/>
          <p:cNvSpPr txBox="1">
            <a:spLocks noChangeArrowheads="1"/>
          </p:cNvSpPr>
          <p:nvPr/>
        </p:nvSpPr>
        <p:spPr bwMode="auto">
          <a:xfrm>
            <a:off x="5702300" y="1833563"/>
            <a:ext cx="1857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endParaRPr lang="en-US" altLang="en-US" sz="1800"/>
          </a:p>
        </p:txBody>
      </p:sp>
      <p:sp>
        <p:nvSpPr>
          <p:cNvPr id="267268" name="Título 4"/>
          <p:cNvSpPr>
            <a:spLocks noGrp="1"/>
          </p:cNvSpPr>
          <p:nvPr>
            <p:ph type="title"/>
          </p:nvPr>
        </p:nvSpPr>
        <p:spPr/>
        <p:txBody>
          <a:bodyPr/>
          <a:lstStyle/>
          <a:p>
            <a:r>
              <a:rPr lang="en-US" altLang="en-US" dirty="0">
                <a:ea typeface="ＭＳ Ｐゴシック" charset="-128"/>
              </a:rPr>
              <a:t>Padding (II)</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48</a:t>
            </a:fld>
            <a:endParaRPr lang="en-US" altLang="en-US"/>
          </a:p>
        </p:txBody>
      </p:sp>
    </p:spTree>
    <p:extLst>
      <p:ext uri="{BB962C8B-B14F-4D97-AF65-F5344CB8AC3E}">
        <p14:creationId xmlns:p14="http://schemas.microsoft.com/office/powerpoint/2010/main" val="23579725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Imagen 4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98813" y="4200525"/>
            <a:ext cx="142240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Imagen 4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47750" y="4200525"/>
            <a:ext cx="11938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Imagen 4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1400" y="4200525"/>
            <a:ext cx="11938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Imagen 4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89625" y="2974975"/>
            <a:ext cx="11938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Imagen 4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881688" y="3365500"/>
            <a:ext cx="11938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318" name="Imagen 4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3198813" y="1593850"/>
            <a:ext cx="279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319" name="Imagen 46" descr="Padding_1.pdf"/>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041400" y="1587500"/>
            <a:ext cx="1193800"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Imagen 4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881688" y="3806825"/>
            <a:ext cx="11938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9" name="Conector recto 48"/>
          <p:cNvCxnSpPr>
            <a:endCxn id="48" idx="1"/>
          </p:cNvCxnSpPr>
          <p:nvPr/>
        </p:nvCxnSpPr>
        <p:spPr>
          <a:xfrm>
            <a:off x="2235200" y="3168650"/>
            <a:ext cx="3646488" cy="777875"/>
          </a:xfrm>
          <a:prstGeom prst="line">
            <a:avLst/>
          </a:prstGeom>
          <a:ln>
            <a:solidFill>
              <a:schemeClr val="tx1"/>
            </a:solidFill>
            <a:tailEnd type="triangle" w="lg"/>
          </a:ln>
          <a:effectLst/>
        </p:spPr>
        <p:style>
          <a:lnRef idx="2">
            <a:schemeClr val="accent1"/>
          </a:lnRef>
          <a:fillRef idx="0">
            <a:schemeClr val="accent1"/>
          </a:fillRef>
          <a:effectRef idx="1">
            <a:schemeClr val="accent1"/>
          </a:effectRef>
          <a:fontRef idx="minor">
            <a:schemeClr val="tx1"/>
          </a:fontRef>
        </p:style>
      </p:cxnSp>
      <p:cxnSp>
        <p:nvCxnSpPr>
          <p:cNvPr id="50" name="Conector recto 49"/>
          <p:cNvCxnSpPr>
            <a:endCxn id="58" idx="1"/>
          </p:cNvCxnSpPr>
          <p:nvPr/>
        </p:nvCxnSpPr>
        <p:spPr>
          <a:xfrm>
            <a:off x="2235200" y="2906713"/>
            <a:ext cx="3654425" cy="598487"/>
          </a:xfrm>
          <a:prstGeom prst="line">
            <a:avLst/>
          </a:prstGeom>
          <a:ln>
            <a:solidFill>
              <a:schemeClr val="tx1"/>
            </a:solidFill>
            <a:tailEnd type="triangle" w="lg"/>
          </a:ln>
          <a:effectLst/>
        </p:spPr>
        <p:style>
          <a:lnRef idx="2">
            <a:schemeClr val="accent1"/>
          </a:lnRef>
          <a:fillRef idx="0">
            <a:schemeClr val="accent1"/>
          </a:fillRef>
          <a:effectRef idx="1">
            <a:schemeClr val="accent1"/>
          </a:effectRef>
          <a:fontRef idx="minor">
            <a:schemeClr val="tx1"/>
          </a:fontRef>
        </p:style>
      </p:cxnSp>
      <p:cxnSp>
        <p:nvCxnSpPr>
          <p:cNvPr id="51" name="Conector recto 50"/>
          <p:cNvCxnSpPr>
            <a:endCxn id="59" idx="1"/>
          </p:cNvCxnSpPr>
          <p:nvPr/>
        </p:nvCxnSpPr>
        <p:spPr>
          <a:xfrm>
            <a:off x="2235200" y="2649538"/>
            <a:ext cx="3654425" cy="463550"/>
          </a:xfrm>
          <a:prstGeom prst="line">
            <a:avLst/>
          </a:prstGeom>
          <a:ln>
            <a:solidFill>
              <a:schemeClr val="tx1"/>
            </a:solidFill>
            <a:tailEnd type="triangle" w="lg"/>
          </a:ln>
          <a:effectLst/>
        </p:spPr>
        <p:style>
          <a:lnRef idx="2">
            <a:schemeClr val="accent1"/>
          </a:lnRef>
          <a:fillRef idx="0">
            <a:schemeClr val="accent1"/>
          </a:fillRef>
          <a:effectRef idx="1">
            <a:schemeClr val="accent1"/>
          </a:effectRef>
          <a:fontRef idx="minor">
            <a:schemeClr val="tx1"/>
          </a:fontRef>
        </p:style>
      </p:cxnSp>
      <p:pic>
        <p:nvPicPr>
          <p:cNvPr id="52" name="Imagen 51"/>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198813" y="1593850"/>
            <a:ext cx="279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Rectángulo 52"/>
          <p:cNvSpPr/>
          <p:nvPr/>
        </p:nvSpPr>
        <p:spPr>
          <a:xfrm>
            <a:off x="5686425" y="2201863"/>
            <a:ext cx="1547813" cy="1512887"/>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9326" name="CuadroTexto 53"/>
          <p:cNvSpPr txBox="1">
            <a:spLocks noChangeArrowheads="1"/>
          </p:cNvSpPr>
          <p:nvPr/>
        </p:nvSpPr>
        <p:spPr bwMode="auto">
          <a:xfrm>
            <a:off x="7234238" y="2201863"/>
            <a:ext cx="1416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400"/>
              <a:t>GPU temporary location</a:t>
            </a:r>
          </a:p>
        </p:txBody>
      </p:sp>
      <p:cxnSp>
        <p:nvCxnSpPr>
          <p:cNvPr id="55" name="Conector recto 54"/>
          <p:cNvCxnSpPr/>
          <p:nvPr/>
        </p:nvCxnSpPr>
        <p:spPr>
          <a:xfrm flipH="1">
            <a:off x="1785938" y="4030663"/>
            <a:ext cx="4103687" cy="1820862"/>
          </a:xfrm>
          <a:prstGeom prst="line">
            <a:avLst/>
          </a:prstGeom>
          <a:ln>
            <a:solidFill>
              <a:schemeClr val="tx1"/>
            </a:solidFill>
            <a:tailEnd type="triangle" w="lg"/>
          </a:ln>
          <a:effectLst/>
        </p:spPr>
        <p:style>
          <a:lnRef idx="2">
            <a:schemeClr val="accent1"/>
          </a:lnRef>
          <a:fillRef idx="0">
            <a:schemeClr val="accent1"/>
          </a:fillRef>
          <a:effectRef idx="1">
            <a:schemeClr val="accent1"/>
          </a:effectRef>
          <a:fontRef idx="minor">
            <a:schemeClr val="tx1"/>
          </a:fontRef>
        </p:style>
      </p:cxnSp>
      <p:pic>
        <p:nvPicPr>
          <p:cNvPr id="56" name="Imagen 55"/>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881688" y="3803650"/>
            <a:ext cx="5080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Imagen 56"/>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337300" y="3806825"/>
            <a:ext cx="5080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Imagen 57"/>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889625" y="3365500"/>
            <a:ext cx="5080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Imagen 58"/>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5889625" y="2973388"/>
            <a:ext cx="5080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Imagen 59"/>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5889625" y="2586038"/>
            <a:ext cx="5080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Imagen 60"/>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77938" y="5802313"/>
            <a:ext cx="5080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Imagen 61"/>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3198813" y="1582738"/>
            <a:ext cx="279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35" name="CuadroTexto 62"/>
          <p:cNvSpPr txBox="1">
            <a:spLocks noChangeArrowheads="1"/>
          </p:cNvSpPr>
          <p:nvPr/>
        </p:nvSpPr>
        <p:spPr bwMode="auto">
          <a:xfrm>
            <a:off x="34925" y="1535113"/>
            <a:ext cx="1152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1400"/>
              <a:t>Coherent memory</a:t>
            </a:r>
          </a:p>
        </p:txBody>
      </p:sp>
      <p:pic>
        <p:nvPicPr>
          <p:cNvPr id="64" name="Imagen 63"/>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047750" y="5572125"/>
            <a:ext cx="5080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Imagen 64"/>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3198813" y="1593850"/>
            <a:ext cx="279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Imagen 65"/>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1047750" y="5126038"/>
            <a:ext cx="1193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Imagen 66"/>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5881688" y="2586038"/>
            <a:ext cx="11938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Imagen 67"/>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1047750" y="4200525"/>
            <a:ext cx="11938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Imagen 68"/>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041400" y="4200525"/>
            <a:ext cx="11938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Imagen 69"/>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3198813" y="1593850"/>
            <a:ext cx="279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Imagen 70"/>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3198813" y="1593850"/>
            <a:ext cx="2794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44" name="CuadroTexto 71"/>
          <p:cNvSpPr txBox="1">
            <a:spLocks noChangeArrowheads="1"/>
          </p:cNvSpPr>
          <p:nvPr/>
        </p:nvSpPr>
        <p:spPr bwMode="auto">
          <a:xfrm>
            <a:off x="5435600" y="4900613"/>
            <a:ext cx="35290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charset="0"/>
                <a:ea typeface="ＭＳ Ｐゴシック" charset="-128"/>
              </a:defRPr>
            </a:lvl1pPr>
            <a:lvl2pPr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lvl="1" algn="r" eaLnBrk="1" hangingPunct="1"/>
            <a:r>
              <a:rPr lang="en-US" altLang="en-US" sz="1800"/>
              <a:t>Adjacent synchronization: CPU and GPU</a:t>
            </a:r>
          </a:p>
          <a:p>
            <a:pPr lvl="1" algn="r" eaLnBrk="1" hangingPunct="1"/>
            <a:r>
              <a:rPr lang="en-US" altLang="en-US" sz="1800"/>
              <a:t>In-place implementation will be possible</a:t>
            </a:r>
          </a:p>
        </p:txBody>
      </p:sp>
      <p:sp>
        <p:nvSpPr>
          <p:cNvPr id="269345" name="CuadroTexto 72"/>
          <p:cNvSpPr txBox="1">
            <a:spLocks noChangeArrowheads="1"/>
          </p:cNvSpPr>
          <p:nvPr/>
        </p:nvSpPr>
        <p:spPr bwMode="auto">
          <a:xfrm>
            <a:off x="3392488" y="1506538"/>
            <a:ext cx="754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r>
              <a:rPr lang="en-US" altLang="en-US" sz="1400"/>
              <a:t>Flags</a:t>
            </a:r>
          </a:p>
        </p:txBody>
      </p:sp>
      <p:sp>
        <p:nvSpPr>
          <p:cNvPr id="38" name="Rectángulo 37"/>
          <p:cNvSpPr/>
          <p:nvPr/>
        </p:nvSpPr>
        <p:spPr>
          <a:xfrm>
            <a:off x="5692775" y="3781425"/>
            <a:ext cx="1547813" cy="417513"/>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9347" name="CuadroTexto 38"/>
          <p:cNvSpPr txBox="1">
            <a:spLocks noChangeArrowheads="1"/>
          </p:cNvSpPr>
          <p:nvPr/>
        </p:nvSpPr>
        <p:spPr bwMode="auto">
          <a:xfrm>
            <a:off x="7235825" y="3767138"/>
            <a:ext cx="1416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eaLnBrk="1" hangingPunct="1"/>
            <a:r>
              <a:rPr lang="en-US" altLang="en-US" sz="1400"/>
              <a:t>CPU temporary location</a:t>
            </a:r>
          </a:p>
        </p:txBody>
      </p:sp>
      <p:sp>
        <p:nvSpPr>
          <p:cNvPr id="269349" name="Título 2"/>
          <p:cNvSpPr>
            <a:spLocks noGrp="1"/>
          </p:cNvSpPr>
          <p:nvPr>
            <p:ph type="title"/>
          </p:nvPr>
        </p:nvSpPr>
        <p:spPr/>
        <p:txBody>
          <a:bodyPr/>
          <a:lstStyle/>
          <a:p>
            <a:r>
              <a:rPr lang="en-US" altLang="en-US">
                <a:ea typeface="ＭＳ Ｐゴシック" charset="-128"/>
              </a:rPr>
              <a:t>In-Place Padding</a:t>
            </a:r>
          </a:p>
        </p:txBody>
      </p:sp>
      <p:sp>
        <p:nvSpPr>
          <p:cNvPr id="269350" name="Marcador de contenido 3"/>
          <p:cNvSpPr>
            <a:spLocks noGrp="1"/>
          </p:cNvSpPr>
          <p:nvPr>
            <p:ph idx="1"/>
          </p:nvPr>
        </p:nvSpPr>
        <p:spPr>
          <a:xfrm>
            <a:off x="228600" y="908720"/>
            <a:ext cx="8610600" cy="5194300"/>
          </a:xfrm>
        </p:spPr>
        <p:txBody>
          <a:bodyPr/>
          <a:lstStyle/>
          <a:p>
            <a:r>
              <a:rPr lang="en-US" altLang="en-US" dirty="0">
                <a:ea typeface="ＭＳ Ｐゴシック" charset="-128"/>
              </a:rPr>
              <a:t>Pascal/Volta/Turing/Ampere Unified Memory</a:t>
            </a:r>
          </a:p>
          <a:p>
            <a:endParaRPr lang="en-US" altLang="en-US" dirty="0">
              <a:ea typeface="ＭＳ Ｐゴシック" charset="-128"/>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49</a:t>
            </a:fld>
            <a:endParaRPr lang="en-US" altLang="en-US"/>
          </a:p>
        </p:txBody>
      </p:sp>
    </p:spTree>
    <p:extLst>
      <p:ext uri="{BB962C8B-B14F-4D97-AF65-F5344CB8AC3E}">
        <p14:creationId xmlns:p14="http://schemas.microsoft.com/office/powerpoint/2010/main" val="38973508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presetSubtype="0" fill="hold" nodeType="clickEffect">
                                  <p:stCondLst>
                                    <p:cond delay="0"/>
                                  </p:stCondLst>
                                  <p:childTnLst>
                                    <p:set>
                                      <p:cBhvr>
                                        <p:cTn id="14" dur="1" fill="hold">
                                          <p:stCondLst>
                                            <p:cond delay="0"/>
                                          </p:stCondLst>
                                        </p:cTn>
                                        <p:tgtEl>
                                          <p:spTgt spid="42"/>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41"/>
                                        </p:tgtEl>
                                        <p:attrNameLst>
                                          <p:attrName>style.visibility</p:attrName>
                                        </p:attrNameLst>
                                      </p:cBhvr>
                                      <p:to>
                                        <p:strVal val="hidden"/>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4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5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8"/>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5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xit" presetSubtype="0" fill="hold" nodeType="clickEffect">
                                  <p:stCondLst>
                                    <p:cond delay="0"/>
                                  </p:stCondLst>
                                  <p:childTnLst>
                                    <p:set>
                                      <p:cBhvr>
                                        <p:cTn id="48" dur="1" fill="hold">
                                          <p:stCondLst>
                                            <p:cond delay="0"/>
                                          </p:stCondLst>
                                        </p:cTn>
                                        <p:tgtEl>
                                          <p:spTgt spid="51"/>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50"/>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49"/>
                                        </p:tgtEl>
                                        <p:attrNameLst>
                                          <p:attrName>style.visibility</p:attrName>
                                        </p:attrNameLst>
                                      </p:cBhvr>
                                      <p:to>
                                        <p:strVal val="hidden"/>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nodeType="clickEffect">
                                  <p:stCondLst>
                                    <p:cond delay="0"/>
                                  </p:stCondLst>
                                  <p:childTnLst>
                                    <p:set>
                                      <p:cBhvr>
                                        <p:cTn id="56" dur="1" fill="hold">
                                          <p:stCondLst>
                                            <p:cond delay="0"/>
                                          </p:stCondLst>
                                        </p:cTn>
                                        <p:tgtEl>
                                          <p:spTgt spid="48"/>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nodeType="clickEffect">
                                  <p:stCondLst>
                                    <p:cond delay="0"/>
                                  </p:stCondLst>
                                  <p:childTnLst>
                                    <p:set>
                                      <p:cBhvr>
                                        <p:cTn id="60" dur="1" fill="hold">
                                          <p:stCondLst>
                                            <p:cond delay="0"/>
                                          </p:stCondLst>
                                        </p:cTn>
                                        <p:tgtEl>
                                          <p:spTgt spid="52"/>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nodeType="clickEffect">
                                  <p:stCondLst>
                                    <p:cond delay="0"/>
                                  </p:stCondLst>
                                  <p:childTnLst>
                                    <p:set>
                                      <p:cBhvr>
                                        <p:cTn id="64" dur="1" fill="hold">
                                          <p:stCondLst>
                                            <p:cond delay="0"/>
                                          </p:stCondLst>
                                        </p:cTn>
                                        <p:tgtEl>
                                          <p:spTgt spid="5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61"/>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xit" presetSubtype="0" fill="hold" nodeType="clickEffect">
                                  <p:stCondLst>
                                    <p:cond delay="0"/>
                                  </p:stCondLst>
                                  <p:childTnLst>
                                    <p:set>
                                      <p:cBhvr>
                                        <p:cTn id="70" dur="1" fill="hold">
                                          <p:stCondLst>
                                            <p:cond delay="0"/>
                                          </p:stCondLst>
                                        </p:cTn>
                                        <p:tgtEl>
                                          <p:spTgt spid="55"/>
                                        </p:tgtEl>
                                        <p:attrNameLst>
                                          <p:attrName>style.visibility</p:attrName>
                                        </p:attrNameLst>
                                      </p:cBhvr>
                                      <p:to>
                                        <p:strVal val="hidden"/>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nodeType="clickEffect">
                                  <p:stCondLst>
                                    <p:cond delay="0"/>
                                  </p:stCondLst>
                                  <p:childTnLst>
                                    <p:set>
                                      <p:cBhvr>
                                        <p:cTn id="74" dur="1" fill="hold">
                                          <p:stCondLst>
                                            <p:cond delay="0"/>
                                          </p:stCondLst>
                                        </p:cTn>
                                        <p:tgtEl>
                                          <p:spTgt spid="45"/>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1" presetClass="entr" presetSubtype="0" fill="hold" nodeType="clickEffect">
                                  <p:stCondLst>
                                    <p:cond delay="0"/>
                                  </p:stCondLst>
                                  <p:childTnLst>
                                    <p:set>
                                      <p:cBhvr>
                                        <p:cTn id="78" dur="1" fill="hold">
                                          <p:stCondLst>
                                            <p:cond delay="0"/>
                                          </p:stCondLst>
                                        </p:cTn>
                                        <p:tgtEl>
                                          <p:spTgt spid="62"/>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withGroup">
                            <p:stCondLst>
                              <p:cond delay="0"/>
                            </p:stCondLst>
                            <p:childTnLst>
                              <p:par>
                                <p:cTn id="81" presetID="1" presetClass="entr" presetSubtype="0" fill="hold" nodeType="clickEffect">
                                  <p:stCondLst>
                                    <p:cond delay="0"/>
                                  </p:stCondLst>
                                  <p:childTnLst>
                                    <p:set>
                                      <p:cBhvr>
                                        <p:cTn id="82" dur="1" fill="hold">
                                          <p:stCondLst>
                                            <p:cond delay="0"/>
                                          </p:stCondLst>
                                        </p:cTn>
                                        <p:tgtEl>
                                          <p:spTgt spid="64"/>
                                        </p:tgtEl>
                                        <p:attrNameLst>
                                          <p:attrName>style.visibility</p:attrName>
                                        </p:attrNameLst>
                                      </p:cBhvr>
                                      <p:to>
                                        <p:strVal val="visible"/>
                                      </p:to>
                                    </p:set>
                                  </p:childTnLst>
                                </p:cTn>
                              </p:par>
                            </p:childTnLst>
                          </p:cTn>
                        </p:par>
                      </p:childTnLst>
                    </p:cTn>
                  </p:par>
                  <p:par>
                    <p:cTn id="83" fill="hold" nodeType="clickPar">
                      <p:stCondLst>
                        <p:cond delay="indefinite"/>
                      </p:stCondLst>
                      <p:childTnLst>
                        <p:par>
                          <p:cTn id="84" fill="hold" nodeType="withGroup">
                            <p:stCondLst>
                              <p:cond delay="0"/>
                            </p:stCondLst>
                            <p:childTnLst>
                              <p:par>
                                <p:cTn id="85" presetID="1" presetClass="entr" presetSubtype="0" fill="hold" nodeType="clickEffect">
                                  <p:stCondLst>
                                    <p:cond delay="0"/>
                                  </p:stCondLst>
                                  <p:childTnLst>
                                    <p:set>
                                      <p:cBhvr>
                                        <p:cTn id="86" dur="1" fill="hold">
                                          <p:stCondLst>
                                            <p:cond delay="0"/>
                                          </p:stCondLst>
                                        </p:cTn>
                                        <p:tgtEl>
                                          <p:spTgt spid="44"/>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65"/>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66"/>
                                        </p:tgtEl>
                                        <p:attrNameLst>
                                          <p:attrName>style.visibility</p:attrName>
                                        </p:attrNameLst>
                                      </p:cBhvr>
                                      <p:to>
                                        <p:strVal val="visible"/>
                                      </p:to>
                                    </p:set>
                                  </p:childTnLst>
                                </p:cTn>
                              </p:par>
                            </p:childTnLst>
                          </p:cTn>
                        </p:par>
                      </p:childTnLst>
                    </p:cTn>
                  </p:par>
                  <p:par>
                    <p:cTn id="91" fill="hold" nodeType="clickPar">
                      <p:stCondLst>
                        <p:cond delay="indefinite"/>
                      </p:stCondLst>
                      <p:childTnLst>
                        <p:par>
                          <p:cTn id="92" fill="hold" nodeType="withGroup">
                            <p:stCondLst>
                              <p:cond delay="0"/>
                            </p:stCondLst>
                            <p:childTnLst>
                              <p:par>
                                <p:cTn id="93" presetID="1" presetClass="entr" presetSubtype="0" fill="hold" nodeType="clickEffect">
                                  <p:stCondLst>
                                    <p:cond delay="0"/>
                                  </p:stCondLst>
                                  <p:childTnLst>
                                    <p:set>
                                      <p:cBhvr>
                                        <p:cTn id="94" dur="1" fill="hold">
                                          <p:stCondLst>
                                            <p:cond delay="0"/>
                                          </p:stCondLst>
                                        </p:cTn>
                                        <p:tgtEl>
                                          <p:spTgt spid="70"/>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68"/>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67"/>
                                        </p:tgtEl>
                                        <p:attrNameLst>
                                          <p:attrName>style.visibility</p:attrName>
                                        </p:attrNameLst>
                                      </p:cBhvr>
                                      <p:to>
                                        <p:strVal val="visible"/>
                                      </p:to>
                                    </p:set>
                                  </p:childTnLst>
                                </p:cTn>
                              </p:par>
                            </p:childTnLst>
                          </p:cTn>
                        </p:par>
                      </p:childTnLst>
                    </p:cTn>
                  </p:par>
                  <p:par>
                    <p:cTn id="99" fill="hold" nodeType="clickPar">
                      <p:stCondLst>
                        <p:cond delay="indefinite"/>
                      </p:stCondLst>
                      <p:childTnLst>
                        <p:par>
                          <p:cTn id="100" fill="hold" nodeType="withGroup">
                            <p:stCondLst>
                              <p:cond delay="0"/>
                            </p:stCondLst>
                            <p:childTnLst>
                              <p:par>
                                <p:cTn id="101" presetID="1" presetClass="exit" presetSubtype="0" fill="hold" nodeType="clickEffect">
                                  <p:stCondLst>
                                    <p:cond delay="0"/>
                                  </p:stCondLst>
                                  <p:childTnLst>
                                    <p:set>
                                      <p:cBhvr>
                                        <p:cTn id="102" dur="1" fill="hold">
                                          <p:stCondLst>
                                            <p:cond delay="0"/>
                                          </p:stCondLst>
                                        </p:cTn>
                                        <p:tgtEl>
                                          <p:spTgt spid="44"/>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45"/>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48"/>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56"/>
                                        </p:tgtEl>
                                        <p:attrNameLst>
                                          <p:attrName>style.visibility</p:attrName>
                                        </p:attrNameLst>
                                      </p:cBhvr>
                                      <p:to>
                                        <p:strVal val="hidden"/>
                                      </p:to>
                                    </p:set>
                                  </p:childTnLst>
                                </p:cTn>
                              </p:par>
                              <p:par>
                                <p:cTn id="109" presetID="1" presetClass="exit" presetSubtype="0" fill="hold" nodeType="withEffect">
                                  <p:stCondLst>
                                    <p:cond delay="0"/>
                                  </p:stCondLst>
                                  <p:childTnLst>
                                    <p:set>
                                      <p:cBhvr>
                                        <p:cTn id="110" dur="1" fill="hold">
                                          <p:stCondLst>
                                            <p:cond delay="0"/>
                                          </p:stCondLst>
                                        </p:cTn>
                                        <p:tgtEl>
                                          <p:spTgt spid="57"/>
                                        </p:tgtEl>
                                        <p:attrNameLst>
                                          <p:attrName>style.visibility</p:attrName>
                                        </p:attrNameLst>
                                      </p:cBhvr>
                                      <p:to>
                                        <p:strVal val="hidden"/>
                                      </p:to>
                                    </p:set>
                                  </p:childTnLst>
                                </p:cTn>
                              </p:par>
                              <p:par>
                                <p:cTn id="111" presetID="1" presetClass="exit" presetSubtype="0" fill="hold" nodeType="withEffect">
                                  <p:stCondLst>
                                    <p:cond delay="0"/>
                                  </p:stCondLst>
                                  <p:childTnLst>
                                    <p:set>
                                      <p:cBhvr>
                                        <p:cTn id="112" dur="1" fill="hold">
                                          <p:stCondLst>
                                            <p:cond delay="0"/>
                                          </p:stCondLst>
                                        </p:cTn>
                                        <p:tgtEl>
                                          <p:spTgt spid="58"/>
                                        </p:tgtEl>
                                        <p:attrNameLst>
                                          <p:attrName>style.visibility</p:attrName>
                                        </p:attrNameLst>
                                      </p:cBhvr>
                                      <p:to>
                                        <p:strVal val="hidden"/>
                                      </p:to>
                                    </p:set>
                                  </p:childTnLst>
                                </p:cTn>
                              </p:par>
                              <p:par>
                                <p:cTn id="113" presetID="1" presetClass="exit" presetSubtype="0" fill="hold" nodeType="withEffect">
                                  <p:stCondLst>
                                    <p:cond delay="0"/>
                                  </p:stCondLst>
                                  <p:childTnLst>
                                    <p:set>
                                      <p:cBhvr>
                                        <p:cTn id="114" dur="1" fill="hold">
                                          <p:stCondLst>
                                            <p:cond delay="0"/>
                                          </p:stCondLst>
                                        </p:cTn>
                                        <p:tgtEl>
                                          <p:spTgt spid="59"/>
                                        </p:tgtEl>
                                        <p:attrNameLst>
                                          <p:attrName>style.visibility</p:attrName>
                                        </p:attrNameLst>
                                      </p:cBhvr>
                                      <p:to>
                                        <p:strVal val="hidden"/>
                                      </p:to>
                                    </p:set>
                                  </p:childTnLst>
                                </p:cTn>
                              </p:par>
                              <p:par>
                                <p:cTn id="115" presetID="1" presetClass="exit" presetSubtype="0" fill="hold" nodeType="withEffect">
                                  <p:stCondLst>
                                    <p:cond delay="0"/>
                                  </p:stCondLst>
                                  <p:childTnLst>
                                    <p:set>
                                      <p:cBhvr>
                                        <p:cTn id="116" dur="1" fill="hold">
                                          <p:stCondLst>
                                            <p:cond delay="0"/>
                                          </p:stCondLst>
                                        </p:cTn>
                                        <p:tgtEl>
                                          <p:spTgt spid="60"/>
                                        </p:tgtEl>
                                        <p:attrNameLst>
                                          <p:attrName>style.visibility</p:attrName>
                                        </p:attrNameLst>
                                      </p:cBhvr>
                                      <p:to>
                                        <p:strVal val="hidden"/>
                                      </p:to>
                                    </p:set>
                                  </p:childTnLst>
                                </p:cTn>
                              </p:par>
                              <p:par>
                                <p:cTn id="117" presetID="1" presetClass="exit" presetSubtype="0" fill="hold" nodeType="withEffect">
                                  <p:stCondLst>
                                    <p:cond delay="0"/>
                                  </p:stCondLst>
                                  <p:childTnLst>
                                    <p:set>
                                      <p:cBhvr>
                                        <p:cTn id="118" dur="1" fill="hold">
                                          <p:stCondLst>
                                            <p:cond delay="0"/>
                                          </p:stCondLst>
                                        </p:cTn>
                                        <p:tgtEl>
                                          <p:spTgt spid="67"/>
                                        </p:tgtEl>
                                        <p:attrNameLst>
                                          <p:attrName>style.visibility</p:attrName>
                                        </p:attrNameLst>
                                      </p:cBhvr>
                                      <p:to>
                                        <p:strVal val="hidden"/>
                                      </p:to>
                                    </p:se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1" presetClass="entr" presetSubtype="0" fill="hold" nodeType="clickEffect">
                                  <p:stCondLst>
                                    <p:cond delay="0"/>
                                  </p:stCondLst>
                                  <p:childTnLst>
                                    <p:set>
                                      <p:cBhvr>
                                        <p:cTn id="122" dur="1" fill="hold">
                                          <p:stCondLst>
                                            <p:cond delay="0"/>
                                          </p:stCondLst>
                                        </p:cTn>
                                        <p:tgtEl>
                                          <p:spTgt spid="71"/>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9" name="TextBox 878"/>
          <p:cNvSpPr txBox="1"/>
          <p:nvPr/>
        </p:nvSpPr>
        <p:spPr>
          <a:xfrm>
            <a:off x="813779" y="5356216"/>
            <a:ext cx="7516443" cy="377040"/>
          </a:xfrm>
          <a:prstGeom prst="rect">
            <a:avLst/>
          </a:prstGeom>
          <a:noFill/>
        </p:spPr>
        <p:txBody>
          <a:bodyPr wrap="none" lIns="68593" tIns="34297" rIns="68593" bIns="34297"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Tahoma"/>
                <a:ea typeface="+mn-ea"/>
                <a:cs typeface="+mn-cs"/>
              </a:rPr>
              <a:t>Easier to write programs with </a:t>
            </a:r>
            <a:r>
              <a:rPr kumimoji="0" lang="en-US" sz="2000" b="0" i="0" u="none" strike="noStrike" kern="1200" cap="none" spc="0" normalizeH="0" baseline="0" noProof="0" dirty="0">
                <a:ln>
                  <a:noFill/>
                </a:ln>
                <a:solidFill>
                  <a:srgbClr val="0070C0"/>
                </a:solidFill>
                <a:effectLst/>
                <a:uLnTx/>
                <a:uFillTx/>
                <a:latin typeface="Tahoma"/>
                <a:ea typeface="+mn-ea"/>
                <a:cs typeface="+mn-cs"/>
              </a:rPr>
              <a:t>dynamically discovered parallelism </a:t>
            </a:r>
          </a:p>
        </p:txBody>
      </p:sp>
      <p:sp>
        <p:nvSpPr>
          <p:cNvPr id="271" name="Freeform 270"/>
          <p:cNvSpPr/>
          <p:nvPr/>
        </p:nvSpPr>
        <p:spPr>
          <a:xfrm flipH="1">
            <a:off x="1323406" y="1500182"/>
            <a:ext cx="63563" cy="339151"/>
          </a:xfrm>
          <a:custGeom>
            <a:avLst/>
            <a:gdLst>
              <a:gd name="connsiteX0" fmla="*/ 201705 w 457200"/>
              <a:gd name="connsiteY0" fmla="*/ 0 h 1600200"/>
              <a:gd name="connsiteX1" fmla="*/ 309282 w 457200"/>
              <a:gd name="connsiteY1" fmla="*/ 53788 h 1600200"/>
              <a:gd name="connsiteX2" fmla="*/ 376517 w 457200"/>
              <a:gd name="connsiteY2" fmla="*/ 121023 h 1600200"/>
              <a:gd name="connsiteX3" fmla="*/ 430305 w 457200"/>
              <a:gd name="connsiteY3" fmla="*/ 201706 h 1600200"/>
              <a:gd name="connsiteX4" fmla="*/ 457200 w 457200"/>
              <a:gd name="connsiteY4" fmla="*/ 295835 h 1600200"/>
              <a:gd name="connsiteX5" fmla="*/ 443752 w 457200"/>
              <a:gd name="connsiteY5" fmla="*/ 470647 h 1600200"/>
              <a:gd name="connsiteX6" fmla="*/ 430305 w 457200"/>
              <a:gd name="connsiteY6" fmla="*/ 510988 h 1600200"/>
              <a:gd name="connsiteX7" fmla="*/ 336176 w 457200"/>
              <a:gd name="connsiteY7" fmla="*/ 591670 h 1600200"/>
              <a:gd name="connsiteX8" fmla="*/ 309282 w 457200"/>
              <a:gd name="connsiteY8" fmla="*/ 618565 h 1600200"/>
              <a:gd name="connsiteX9" fmla="*/ 228600 w 457200"/>
              <a:gd name="connsiteY9" fmla="*/ 645459 h 1600200"/>
              <a:gd name="connsiteX10" fmla="*/ 188258 w 457200"/>
              <a:gd name="connsiteY10" fmla="*/ 672353 h 1600200"/>
              <a:gd name="connsiteX11" fmla="*/ 107576 w 457200"/>
              <a:gd name="connsiteY11" fmla="*/ 739588 h 1600200"/>
              <a:gd name="connsiteX12" fmla="*/ 53788 w 457200"/>
              <a:gd name="connsiteY12" fmla="*/ 820270 h 1600200"/>
              <a:gd name="connsiteX13" fmla="*/ 26894 w 457200"/>
              <a:gd name="connsiteY13" fmla="*/ 900953 h 1600200"/>
              <a:gd name="connsiteX14" fmla="*/ 13447 w 457200"/>
              <a:gd name="connsiteY14" fmla="*/ 941294 h 1600200"/>
              <a:gd name="connsiteX15" fmla="*/ 0 w 457200"/>
              <a:gd name="connsiteY15" fmla="*/ 981635 h 1600200"/>
              <a:gd name="connsiteX16" fmla="*/ 13447 w 457200"/>
              <a:gd name="connsiteY16" fmla="*/ 1169894 h 1600200"/>
              <a:gd name="connsiteX17" fmla="*/ 40341 w 457200"/>
              <a:gd name="connsiteY17" fmla="*/ 1210235 h 1600200"/>
              <a:gd name="connsiteX18" fmla="*/ 121023 w 457200"/>
              <a:gd name="connsiteY18" fmla="*/ 1264023 h 1600200"/>
              <a:gd name="connsiteX19" fmla="*/ 161364 w 457200"/>
              <a:gd name="connsiteY19" fmla="*/ 1290917 h 1600200"/>
              <a:gd name="connsiteX20" fmla="*/ 188258 w 457200"/>
              <a:gd name="connsiteY20" fmla="*/ 1317812 h 1600200"/>
              <a:gd name="connsiteX21" fmla="*/ 228600 w 457200"/>
              <a:gd name="connsiteY21" fmla="*/ 1331259 h 1600200"/>
              <a:gd name="connsiteX22" fmla="*/ 282388 w 457200"/>
              <a:gd name="connsiteY22" fmla="*/ 160020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7200" h="1600200">
                <a:moveTo>
                  <a:pt x="201705" y="0"/>
                </a:moveTo>
                <a:cubicBezTo>
                  <a:pt x="233807" y="12841"/>
                  <a:pt x="282426" y="26932"/>
                  <a:pt x="309282" y="53788"/>
                </a:cubicBezTo>
                <a:cubicBezTo>
                  <a:pt x="398929" y="143435"/>
                  <a:pt x="268941" y="49306"/>
                  <a:pt x="376517" y="121023"/>
                </a:cubicBezTo>
                <a:cubicBezTo>
                  <a:pt x="394446" y="147917"/>
                  <a:pt x="422466" y="170348"/>
                  <a:pt x="430305" y="201706"/>
                </a:cubicBezTo>
                <a:cubicBezTo>
                  <a:pt x="447190" y="269245"/>
                  <a:pt x="437907" y="237961"/>
                  <a:pt x="457200" y="295835"/>
                </a:cubicBezTo>
                <a:cubicBezTo>
                  <a:pt x="452717" y="354106"/>
                  <a:pt x="451001" y="412655"/>
                  <a:pt x="443752" y="470647"/>
                </a:cubicBezTo>
                <a:cubicBezTo>
                  <a:pt x="441994" y="484712"/>
                  <a:pt x="438168" y="499194"/>
                  <a:pt x="430305" y="510988"/>
                </a:cubicBezTo>
                <a:cubicBezTo>
                  <a:pt x="408939" y="543037"/>
                  <a:pt x="364139" y="568367"/>
                  <a:pt x="336176" y="591670"/>
                </a:cubicBezTo>
                <a:cubicBezTo>
                  <a:pt x="326436" y="599786"/>
                  <a:pt x="320622" y="612895"/>
                  <a:pt x="309282" y="618565"/>
                </a:cubicBezTo>
                <a:cubicBezTo>
                  <a:pt x="283926" y="631243"/>
                  <a:pt x="252188" y="629734"/>
                  <a:pt x="228600" y="645459"/>
                </a:cubicBezTo>
                <a:cubicBezTo>
                  <a:pt x="215153" y="654424"/>
                  <a:pt x="200674" y="662007"/>
                  <a:pt x="188258" y="672353"/>
                </a:cubicBezTo>
                <a:cubicBezTo>
                  <a:pt x="84714" y="758639"/>
                  <a:pt x="207740" y="672812"/>
                  <a:pt x="107576" y="739588"/>
                </a:cubicBezTo>
                <a:cubicBezTo>
                  <a:pt x="63089" y="873050"/>
                  <a:pt x="137729" y="669175"/>
                  <a:pt x="53788" y="820270"/>
                </a:cubicBezTo>
                <a:cubicBezTo>
                  <a:pt x="40021" y="845052"/>
                  <a:pt x="35859" y="874059"/>
                  <a:pt x="26894" y="900953"/>
                </a:cubicBezTo>
                <a:lnTo>
                  <a:pt x="13447" y="941294"/>
                </a:lnTo>
                <a:lnTo>
                  <a:pt x="0" y="981635"/>
                </a:lnTo>
                <a:cubicBezTo>
                  <a:pt x="4482" y="1044388"/>
                  <a:pt x="2514" y="1107938"/>
                  <a:pt x="13447" y="1169894"/>
                </a:cubicBezTo>
                <a:cubicBezTo>
                  <a:pt x="16256" y="1185809"/>
                  <a:pt x="28178" y="1199593"/>
                  <a:pt x="40341" y="1210235"/>
                </a:cubicBezTo>
                <a:cubicBezTo>
                  <a:pt x="64666" y="1231520"/>
                  <a:pt x="94129" y="1246094"/>
                  <a:pt x="121023" y="1264023"/>
                </a:cubicBezTo>
                <a:cubicBezTo>
                  <a:pt x="134470" y="1272988"/>
                  <a:pt x="149936" y="1279489"/>
                  <a:pt x="161364" y="1290917"/>
                </a:cubicBezTo>
                <a:cubicBezTo>
                  <a:pt x="170329" y="1299882"/>
                  <a:pt x="177387" y="1311289"/>
                  <a:pt x="188258" y="1317812"/>
                </a:cubicBezTo>
                <a:cubicBezTo>
                  <a:pt x="200413" y="1325105"/>
                  <a:pt x="215153" y="1326777"/>
                  <a:pt x="228600" y="1331259"/>
                </a:cubicBezTo>
                <a:cubicBezTo>
                  <a:pt x="317197" y="1464155"/>
                  <a:pt x="282388" y="1379618"/>
                  <a:pt x="282388" y="1600200"/>
                </a:cubicBezTo>
              </a:path>
            </a:pathLst>
          </a:custGeom>
        </p:spPr>
        <p:style>
          <a:lnRef idx="1">
            <a:schemeClr val="dk1"/>
          </a:lnRef>
          <a:fillRef idx="0">
            <a:schemeClr val="dk1"/>
          </a:fillRef>
          <a:effectRef idx="0">
            <a:schemeClr val="dk1"/>
          </a:effectRef>
          <a:fontRef idx="minor">
            <a:schemeClr val="tx1"/>
          </a:fontRef>
        </p:style>
        <p:txBody>
          <a:bodyPr lIns="68593" tIns="34297" rIns="68593" bIns="34297"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272" name="TextBox 271"/>
          <p:cNvSpPr txBox="1"/>
          <p:nvPr/>
        </p:nvSpPr>
        <p:spPr>
          <a:xfrm>
            <a:off x="990724" y="1124582"/>
            <a:ext cx="730034" cy="404099"/>
          </a:xfrm>
          <a:prstGeom prst="rect">
            <a:avLst/>
          </a:prstGeom>
          <a:noFill/>
        </p:spPr>
        <p:txBody>
          <a:bodyPr wrap="none" lIns="68593" tIns="34297" rIns="68593" bIns="34297"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76" b="1" i="0" u="none" strike="noStrike" kern="1200" cap="none" spc="0" normalizeH="0" baseline="0" noProof="0" dirty="0">
                <a:ln>
                  <a:noFill/>
                </a:ln>
                <a:solidFill>
                  <a:srgbClr val="000000"/>
                </a:solidFill>
                <a:effectLst/>
                <a:uLnTx/>
                <a:uFillTx/>
                <a:latin typeface="Garamond"/>
                <a:ea typeface="+mn-ea"/>
                <a:cs typeface="+mn-cs"/>
              </a:rPr>
              <a:t>Host</a:t>
            </a:r>
          </a:p>
        </p:txBody>
      </p:sp>
      <p:sp>
        <p:nvSpPr>
          <p:cNvPr id="273" name="TextBox 272"/>
          <p:cNvSpPr txBox="1"/>
          <p:nvPr/>
        </p:nvSpPr>
        <p:spPr>
          <a:xfrm>
            <a:off x="3019609" y="1124582"/>
            <a:ext cx="957661" cy="404099"/>
          </a:xfrm>
          <a:prstGeom prst="rect">
            <a:avLst/>
          </a:prstGeom>
          <a:noFill/>
        </p:spPr>
        <p:txBody>
          <a:bodyPr wrap="none" lIns="68593" tIns="34297" rIns="68593" bIns="34297"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76" b="1" i="0" u="none" strike="noStrike" kern="1200" cap="none" spc="0" normalizeH="0" baseline="0" noProof="0" dirty="0">
                <a:ln>
                  <a:noFill/>
                </a:ln>
                <a:solidFill>
                  <a:srgbClr val="000000"/>
                </a:solidFill>
                <a:effectLst/>
                <a:uLnTx/>
                <a:uFillTx/>
                <a:latin typeface="Garamond"/>
                <a:ea typeface="+mn-ea"/>
                <a:cs typeface="+mn-cs"/>
              </a:rPr>
              <a:t>Device</a:t>
            </a:r>
          </a:p>
        </p:txBody>
      </p:sp>
      <p:grpSp>
        <p:nvGrpSpPr>
          <p:cNvPr id="274" name="Group 273"/>
          <p:cNvGrpSpPr/>
          <p:nvPr/>
        </p:nvGrpSpPr>
        <p:grpSpPr>
          <a:xfrm>
            <a:off x="3106199" y="1936087"/>
            <a:ext cx="1965012" cy="520586"/>
            <a:chOff x="5097958" y="1438966"/>
            <a:chExt cx="2620016" cy="693933"/>
          </a:xfrm>
        </p:grpSpPr>
        <p:sp>
          <p:nvSpPr>
            <p:cNvPr id="275" name="Rectangle 274"/>
            <p:cNvSpPr/>
            <p:nvPr/>
          </p:nvSpPr>
          <p:spPr>
            <a:xfrm>
              <a:off x="5097958" y="1438966"/>
              <a:ext cx="2620016"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nvGrpSpPr>
            <p:cNvPr id="276" name="Group 275"/>
            <p:cNvGrpSpPr/>
            <p:nvPr/>
          </p:nvGrpSpPr>
          <p:grpSpPr>
            <a:xfrm>
              <a:off x="5158129" y="1487168"/>
              <a:ext cx="2499675" cy="597528"/>
              <a:chOff x="5152330" y="1487169"/>
              <a:chExt cx="2499675" cy="597528"/>
            </a:xfrm>
          </p:grpSpPr>
          <p:grpSp>
            <p:nvGrpSpPr>
              <p:cNvPr id="277" name="Group 276"/>
              <p:cNvGrpSpPr/>
              <p:nvPr/>
            </p:nvGrpSpPr>
            <p:grpSpPr>
              <a:xfrm>
                <a:off x="5152330" y="1487169"/>
                <a:ext cx="597530" cy="597528"/>
                <a:chOff x="4466259" y="1638649"/>
                <a:chExt cx="1060855" cy="1060852"/>
              </a:xfrm>
            </p:grpSpPr>
            <p:sp>
              <p:nvSpPr>
                <p:cNvPr id="302" name="Rectangle 301"/>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03" name="Rectangle 302"/>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04" name="Rectangle 303"/>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05" name="Rectangle 304"/>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06" name="Rectangle 305"/>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07" name="Rectangle 306"/>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308" name="Rectangle 307"/>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278" name="Group 277"/>
              <p:cNvGrpSpPr/>
              <p:nvPr/>
            </p:nvGrpSpPr>
            <p:grpSpPr>
              <a:xfrm>
                <a:off x="5786379" y="1487169"/>
                <a:ext cx="597530" cy="597528"/>
                <a:chOff x="5583271" y="1638649"/>
                <a:chExt cx="1060855" cy="1060852"/>
              </a:xfrm>
            </p:grpSpPr>
            <p:sp>
              <p:nvSpPr>
                <p:cNvPr id="295" name="Rectangle 294"/>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96" name="Rectangle 295"/>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97" name="Rectangle 296"/>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98" name="Rectangle 297"/>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99" name="Rectangle 298"/>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00" name="Rectangle 299"/>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301" name="Rectangle 300"/>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279" name="Group 278"/>
              <p:cNvGrpSpPr/>
              <p:nvPr/>
            </p:nvGrpSpPr>
            <p:grpSpPr>
              <a:xfrm>
                <a:off x="6420427" y="1487169"/>
                <a:ext cx="597530" cy="597528"/>
                <a:chOff x="4466259" y="1638649"/>
                <a:chExt cx="1060855" cy="1060852"/>
              </a:xfrm>
            </p:grpSpPr>
            <p:sp>
              <p:nvSpPr>
                <p:cNvPr id="288" name="Rectangle 287"/>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89" name="Rectangle 288"/>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90" name="Rectangle 289"/>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91" name="Rectangle 290"/>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92" name="Rectangle 291"/>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93" name="Rectangle 292"/>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294" name="Rectangle 293"/>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280" name="Group 279"/>
              <p:cNvGrpSpPr/>
              <p:nvPr/>
            </p:nvGrpSpPr>
            <p:grpSpPr>
              <a:xfrm>
                <a:off x="7054475" y="1487169"/>
                <a:ext cx="597530" cy="597528"/>
                <a:chOff x="5583271" y="1638649"/>
                <a:chExt cx="1060855" cy="1060852"/>
              </a:xfrm>
            </p:grpSpPr>
            <p:sp>
              <p:nvSpPr>
                <p:cNvPr id="281" name="Rectangle 280"/>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82" name="Rectangle 281"/>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83" name="Rectangle 282"/>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84" name="Rectangle 283"/>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85" name="Rectangle 284"/>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286" name="Rectangle 285"/>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287" name="Rectangle 286"/>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grpSp>
      <p:cxnSp>
        <p:nvCxnSpPr>
          <p:cNvPr id="309" name="Straight Arrow Connector 308"/>
          <p:cNvCxnSpPr/>
          <p:nvPr/>
        </p:nvCxnSpPr>
        <p:spPr>
          <a:xfrm>
            <a:off x="1384023" y="1839333"/>
            <a:ext cx="1687363" cy="96753"/>
          </a:xfrm>
          <a:prstGeom prst="straightConnector1">
            <a:avLst/>
          </a:prstGeom>
          <a:ln>
            <a:solidFill>
              <a:schemeClr val="bg1">
                <a:lumMod val="65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314" name="Straight Arrow Connector 313"/>
          <p:cNvCxnSpPr/>
          <p:nvPr/>
        </p:nvCxnSpPr>
        <p:spPr>
          <a:xfrm flipH="1">
            <a:off x="1384023" y="4612292"/>
            <a:ext cx="1687363" cy="96753"/>
          </a:xfrm>
          <a:prstGeom prst="straightConnector1">
            <a:avLst/>
          </a:prstGeom>
          <a:ln>
            <a:solidFill>
              <a:schemeClr val="bg1">
                <a:lumMod val="65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sp>
        <p:nvSpPr>
          <p:cNvPr id="317" name="Freeform 316"/>
          <p:cNvSpPr/>
          <p:nvPr/>
        </p:nvSpPr>
        <p:spPr>
          <a:xfrm flipH="1">
            <a:off x="1323406" y="4733091"/>
            <a:ext cx="63563" cy="339151"/>
          </a:xfrm>
          <a:custGeom>
            <a:avLst/>
            <a:gdLst>
              <a:gd name="connsiteX0" fmla="*/ 201705 w 457200"/>
              <a:gd name="connsiteY0" fmla="*/ 0 h 1600200"/>
              <a:gd name="connsiteX1" fmla="*/ 309282 w 457200"/>
              <a:gd name="connsiteY1" fmla="*/ 53788 h 1600200"/>
              <a:gd name="connsiteX2" fmla="*/ 376517 w 457200"/>
              <a:gd name="connsiteY2" fmla="*/ 121023 h 1600200"/>
              <a:gd name="connsiteX3" fmla="*/ 430305 w 457200"/>
              <a:gd name="connsiteY3" fmla="*/ 201706 h 1600200"/>
              <a:gd name="connsiteX4" fmla="*/ 457200 w 457200"/>
              <a:gd name="connsiteY4" fmla="*/ 295835 h 1600200"/>
              <a:gd name="connsiteX5" fmla="*/ 443752 w 457200"/>
              <a:gd name="connsiteY5" fmla="*/ 470647 h 1600200"/>
              <a:gd name="connsiteX6" fmla="*/ 430305 w 457200"/>
              <a:gd name="connsiteY6" fmla="*/ 510988 h 1600200"/>
              <a:gd name="connsiteX7" fmla="*/ 336176 w 457200"/>
              <a:gd name="connsiteY7" fmla="*/ 591670 h 1600200"/>
              <a:gd name="connsiteX8" fmla="*/ 309282 w 457200"/>
              <a:gd name="connsiteY8" fmla="*/ 618565 h 1600200"/>
              <a:gd name="connsiteX9" fmla="*/ 228600 w 457200"/>
              <a:gd name="connsiteY9" fmla="*/ 645459 h 1600200"/>
              <a:gd name="connsiteX10" fmla="*/ 188258 w 457200"/>
              <a:gd name="connsiteY10" fmla="*/ 672353 h 1600200"/>
              <a:gd name="connsiteX11" fmla="*/ 107576 w 457200"/>
              <a:gd name="connsiteY11" fmla="*/ 739588 h 1600200"/>
              <a:gd name="connsiteX12" fmla="*/ 53788 w 457200"/>
              <a:gd name="connsiteY12" fmla="*/ 820270 h 1600200"/>
              <a:gd name="connsiteX13" fmla="*/ 26894 w 457200"/>
              <a:gd name="connsiteY13" fmla="*/ 900953 h 1600200"/>
              <a:gd name="connsiteX14" fmla="*/ 13447 w 457200"/>
              <a:gd name="connsiteY14" fmla="*/ 941294 h 1600200"/>
              <a:gd name="connsiteX15" fmla="*/ 0 w 457200"/>
              <a:gd name="connsiteY15" fmla="*/ 981635 h 1600200"/>
              <a:gd name="connsiteX16" fmla="*/ 13447 w 457200"/>
              <a:gd name="connsiteY16" fmla="*/ 1169894 h 1600200"/>
              <a:gd name="connsiteX17" fmla="*/ 40341 w 457200"/>
              <a:gd name="connsiteY17" fmla="*/ 1210235 h 1600200"/>
              <a:gd name="connsiteX18" fmla="*/ 121023 w 457200"/>
              <a:gd name="connsiteY18" fmla="*/ 1264023 h 1600200"/>
              <a:gd name="connsiteX19" fmla="*/ 161364 w 457200"/>
              <a:gd name="connsiteY19" fmla="*/ 1290917 h 1600200"/>
              <a:gd name="connsiteX20" fmla="*/ 188258 w 457200"/>
              <a:gd name="connsiteY20" fmla="*/ 1317812 h 1600200"/>
              <a:gd name="connsiteX21" fmla="*/ 228600 w 457200"/>
              <a:gd name="connsiteY21" fmla="*/ 1331259 h 1600200"/>
              <a:gd name="connsiteX22" fmla="*/ 282388 w 457200"/>
              <a:gd name="connsiteY22" fmla="*/ 160020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7200" h="1600200">
                <a:moveTo>
                  <a:pt x="201705" y="0"/>
                </a:moveTo>
                <a:cubicBezTo>
                  <a:pt x="233807" y="12841"/>
                  <a:pt x="282426" y="26932"/>
                  <a:pt x="309282" y="53788"/>
                </a:cubicBezTo>
                <a:cubicBezTo>
                  <a:pt x="398929" y="143435"/>
                  <a:pt x="268941" y="49306"/>
                  <a:pt x="376517" y="121023"/>
                </a:cubicBezTo>
                <a:cubicBezTo>
                  <a:pt x="394446" y="147917"/>
                  <a:pt x="422466" y="170348"/>
                  <a:pt x="430305" y="201706"/>
                </a:cubicBezTo>
                <a:cubicBezTo>
                  <a:pt x="447190" y="269245"/>
                  <a:pt x="437907" y="237961"/>
                  <a:pt x="457200" y="295835"/>
                </a:cubicBezTo>
                <a:cubicBezTo>
                  <a:pt x="452717" y="354106"/>
                  <a:pt x="451001" y="412655"/>
                  <a:pt x="443752" y="470647"/>
                </a:cubicBezTo>
                <a:cubicBezTo>
                  <a:pt x="441994" y="484712"/>
                  <a:pt x="438168" y="499194"/>
                  <a:pt x="430305" y="510988"/>
                </a:cubicBezTo>
                <a:cubicBezTo>
                  <a:pt x="408939" y="543037"/>
                  <a:pt x="364139" y="568367"/>
                  <a:pt x="336176" y="591670"/>
                </a:cubicBezTo>
                <a:cubicBezTo>
                  <a:pt x="326436" y="599786"/>
                  <a:pt x="320622" y="612895"/>
                  <a:pt x="309282" y="618565"/>
                </a:cubicBezTo>
                <a:cubicBezTo>
                  <a:pt x="283926" y="631243"/>
                  <a:pt x="252188" y="629734"/>
                  <a:pt x="228600" y="645459"/>
                </a:cubicBezTo>
                <a:cubicBezTo>
                  <a:pt x="215153" y="654424"/>
                  <a:pt x="200674" y="662007"/>
                  <a:pt x="188258" y="672353"/>
                </a:cubicBezTo>
                <a:cubicBezTo>
                  <a:pt x="84714" y="758639"/>
                  <a:pt x="207740" y="672812"/>
                  <a:pt x="107576" y="739588"/>
                </a:cubicBezTo>
                <a:cubicBezTo>
                  <a:pt x="63089" y="873050"/>
                  <a:pt x="137729" y="669175"/>
                  <a:pt x="53788" y="820270"/>
                </a:cubicBezTo>
                <a:cubicBezTo>
                  <a:pt x="40021" y="845052"/>
                  <a:pt x="35859" y="874059"/>
                  <a:pt x="26894" y="900953"/>
                </a:cubicBezTo>
                <a:lnTo>
                  <a:pt x="13447" y="941294"/>
                </a:lnTo>
                <a:lnTo>
                  <a:pt x="0" y="981635"/>
                </a:lnTo>
                <a:cubicBezTo>
                  <a:pt x="4482" y="1044388"/>
                  <a:pt x="2514" y="1107938"/>
                  <a:pt x="13447" y="1169894"/>
                </a:cubicBezTo>
                <a:cubicBezTo>
                  <a:pt x="16256" y="1185809"/>
                  <a:pt x="28178" y="1199593"/>
                  <a:pt x="40341" y="1210235"/>
                </a:cubicBezTo>
                <a:cubicBezTo>
                  <a:pt x="64666" y="1231520"/>
                  <a:pt x="94129" y="1246094"/>
                  <a:pt x="121023" y="1264023"/>
                </a:cubicBezTo>
                <a:cubicBezTo>
                  <a:pt x="134470" y="1272988"/>
                  <a:pt x="149936" y="1279489"/>
                  <a:pt x="161364" y="1290917"/>
                </a:cubicBezTo>
                <a:cubicBezTo>
                  <a:pt x="170329" y="1299882"/>
                  <a:pt x="177387" y="1311289"/>
                  <a:pt x="188258" y="1317812"/>
                </a:cubicBezTo>
                <a:cubicBezTo>
                  <a:pt x="200413" y="1325105"/>
                  <a:pt x="215153" y="1326777"/>
                  <a:pt x="228600" y="1331259"/>
                </a:cubicBezTo>
                <a:cubicBezTo>
                  <a:pt x="317197" y="1464155"/>
                  <a:pt x="282388" y="1379618"/>
                  <a:pt x="282388" y="1600200"/>
                </a:cubicBezTo>
              </a:path>
            </a:pathLst>
          </a:custGeom>
        </p:spPr>
        <p:style>
          <a:lnRef idx="1">
            <a:schemeClr val="dk1"/>
          </a:lnRef>
          <a:fillRef idx="0">
            <a:schemeClr val="dk1"/>
          </a:fillRef>
          <a:effectRef idx="0">
            <a:schemeClr val="dk1"/>
          </a:effectRef>
          <a:fontRef idx="minor">
            <a:schemeClr val="tx1"/>
          </a:fontRef>
        </p:style>
        <p:txBody>
          <a:bodyPr lIns="68593" tIns="34297" rIns="68593" bIns="34297"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nvGrpSpPr>
          <p:cNvPr id="39" name="Group 38"/>
          <p:cNvGrpSpPr/>
          <p:nvPr/>
        </p:nvGrpSpPr>
        <p:grpSpPr>
          <a:xfrm>
            <a:off x="3106200" y="3014624"/>
            <a:ext cx="5937148" cy="520586"/>
            <a:chOff x="4141599" y="2876641"/>
            <a:chExt cx="7916198" cy="693933"/>
          </a:xfrm>
        </p:grpSpPr>
        <p:sp>
          <p:nvSpPr>
            <p:cNvPr id="320" name="Rectangle 319"/>
            <p:cNvSpPr/>
            <p:nvPr/>
          </p:nvSpPr>
          <p:spPr>
            <a:xfrm>
              <a:off x="4141599" y="2876641"/>
              <a:ext cx="1344168"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nvGrpSpPr>
            <p:cNvPr id="322" name="Group 321"/>
            <p:cNvGrpSpPr/>
            <p:nvPr/>
          </p:nvGrpSpPr>
          <p:grpSpPr>
            <a:xfrm>
              <a:off x="4202059" y="2924182"/>
              <a:ext cx="597530" cy="597527"/>
              <a:chOff x="4466259" y="1638649"/>
              <a:chExt cx="1060855" cy="1060852"/>
            </a:xfrm>
          </p:grpSpPr>
          <p:sp>
            <p:nvSpPr>
              <p:cNvPr id="403" name="Rectangle 402"/>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404" name="Rectangle 403"/>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405" name="Rectangle 404"/>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406" name="Rectangle 405"/>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407" name="Rectangle 406"/>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408" name="Rectangle 407"/>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409" name="Rectangle 408"/>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323" name="Group 322"/>
            <p:cNvGrpSpPr/>
            <p:nvPr/>
          </p:nvGrpSpPr>
          <p:grpSpPr>
            <a:xfrm>
              <a:off x="4836107" y="2924182"/>
              <a:ext cx="597530" cy="597527"/>
              <a:chOff x="5583271" y="1638649"/>
              <a:chExt cx="1060855" cy="1060852"/>
            </a:xfrm>
          </p:grpSpPr>
          <p:sp>
            <p:nvSpPr>
              <p:cNvPr id="396" name="Rectangle 395"/>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97" name="Rectangle 396"/>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98" name="Rectangle 397"/>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99" name="Rectangle 398"/>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400" name="Rectangle 399"/>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401" name="Rectangle 400"/>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402" name="Rectangle 401"/>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324" name="Group 323"/>
            <p:cNvGrpSpPr/>
            <p:nvPr/>
          </p:nvGrpSpPr>
          <p:grpSpPr>
            <a:xfrm>
              <a:off x="5639486" y="2924182"/>
              <a:ext cx="597530" cy="597527"/>
              <a:chOff x="4466259" y="1638649"/>
              <a:chExt cx="1060855" cy="1060852"/>
            </a:xfrm>
          </p:grpSpPr>
          <p:sp>
            <p:nvSpPr>
              <p:cNvPr id="389" name="Rectangle 388"/>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90" name="Rectangle 389"/>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91" name="Rectangle 390"/>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92" name="Rectangle 391"/>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93" name="Rectangle 392"/>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94" name="Rectangle 393"/>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395" name="Rectangle 394"/>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325" name="Group 324"/>
            <p:cNvGrpSpPr/>
            <p:nvPr/>
          </p:nvGrpSpPr>
          <p:grpSpPr>
            <a:xfrm>
              <a:off x="6442864" y="2924182"/>
              <a:ext cx="597530" cy="597527"/>
              <a:chOff x="5583271" y="1638649"/>
              <a:chExt cx="1060855" cy="1060852"/>
            </a:xfrm>
          </p:grpSpPr>
          <p:sp>
            <p:nvSpPr>
              <p:cNvPr id="382" name="Rectangle 381"/>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83" name="Rectangle 382"/>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84" name="Rectangle 383"/>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85" name="Rectangle 384"/>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86" name="Rectangle 385"/>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87" name="Rectangle 386"/>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388" name="Rectangle 387"/>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326" name="Group 325"/>
            <p:cNvGrpSpPr/>
            <p:nvPr/>
          </p:nvGrpSpPr>
          <p:grpSpPr>
            <a:xfrm>
              <a:off x="7246242" y="2924182"/>
              <a:ext cx="597530" cy="597527"/>
              <a:chOff x="4466259" y="1638649"/>
              <a:chExt cx="1060855" cy="1060852"/>
            </a:xfrm>
          </p:grpSpPr>
          <p:sp>
            <p:nvSpPr>
              <p:cNvPr id="375" name="Rectangle 374"/>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76" name="Rectangle 375"/>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77" name="Rectangle 376"/>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78" name="Rectangle 377"/>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79" name="Rectangle 378"/>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80" name="Rectangle 379"/>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381" name="Rectangle 380"/>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327" name="Group 326"/>
            <p:cNvGrpSpPr/>
            <p:nvPr/>
          </p:nvGrpSpPr>
          <p:grpSpPr>
            <a:xfrm>
              <a:off x="7880291" y="2924182"/>
              <a:ext cx="597530" cy="597527"/>
              <a:chOff x="5583271" y="1638649"/>
              <a:chExt cx="1060855" cy="1060852"/>
            </a:xfrm>
          </p:grpSpPr>
          <p:sp>
            <p:nvSpPr>
              <p:cNvPr id="368" name="Rectangle 367"/>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69" name="Rectangle 368"/>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70" name="Rectangle 369"/>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71" name="Rectangle 370"/>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72" name="Rectangle 371"/>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73" name="Rectangle 372"/>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374" name="Rectangle 373"/>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328" name="Group 327"/>
            <p:cNvGrpSpPr/>
            <p:nvPr/>
          </p:nvGrpSpPr>
          <p:grpSpPr>
            <a:xfrm>
              <a:off x="8700605" y="2924182"/>
              <a:ext cx="597530" cy="597527"/>
              <a:chOff x="5583271" y="1638649"/>
              <a:chExt cx="1060855" cy="1060852"/>
            </a:xfrm>
          </p:grpSpPr>
          <p:sp>
            <p:nvSpPr>
              <p:cNvPr id="361" name="Rectangle 360"/>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62" name="Rectangle 361"/>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63" name="Rectangle 362"/>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64" name="Rectangle 363"/>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65" name="Rectangle 364"/>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66" name="Rectangle 365"/>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367" name="Rectangle 366"/>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329" name="Group 328"/>
            <p:cNvGrpSpPr/>
            <p:nvPr/>
          </p:nvGrpSpPr>
          <p:grpSpPr>
            <a:xfrm>
              <a:off x="9334885" y="2923476"/>
              <a:ext cx="597530" cy="597527"/>
              <a:chOff x="5583271" y="1638649"/>
              <a:chExt cx="1060855" cy="1060852"/>
            </a:xfrm>
          </p:grpSpPr>
          <p:sp>
            <p:nvSpPr>
              <p:cNvPr id="354" name="Rectangle 353"/>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55" name="Rectangle 354"/>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56" name="Rectangle 355"/>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57" name="Rectangle 356"/>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58" name="Rectangle 357"/>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59" name="Rectangle 358"/>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360" name="Rectangle 359"/>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330" name="Group 329"/>
            <p:cNvGrpSpPr/>
            <p:nvPr/>
          </p:nvGrpSpPr>
          <p:grpSpPr>
            <a:xfrm>
              <a:off x="10138263" y="2923476"/>
              <a:ext cx="597530" cy="597527"/>
              <a:chOff x="4466259" y="1638649"/>
              <a:chExt cx="1060855" cy="1060852"/>
            </a:xfrm>
          </p:grpSpPr>
          <p:sp>
            <p:nvSpPr>
              <p:cNvPr id="347" name="Rectangle 346"/>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48" name="Rectangle 347"/>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49" name="Rectangle 348"/>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50" name="Rectangle 349"/>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51" name="Rectangle 350"/>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52" name="Rectangle 351"/>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353" name="Rectangle 352"/>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331" name="Group 330"/>
            <p:cNvGrpSpPr/>
            <p:nvPr/>
          </p:nvGrpSpPr>
          <p:grpSpPr>
            <a:xfrm>
              <a:off x="10772312" y="2923476"/>
              <a:ext cx="597530" cy="597527"/>
              <a:chOff x="5583271" y="1638649"/>
              <a:chExt cx="1060855" cy="1060852"/>
            </a:xfrm>
          </p:grpSpPr>
          <p:sp>
            <p:nvSpPr>
              <p:cNvPr id="340" name="Rectangle 339"/>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41" name="Rectangle 340"/>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42" name="Rectangle 341"/>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43" name="Rectangle 342"/>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44" name="Rectangle 343"/>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45" name="Rectangle 344"/>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346" name="Rectangle 345"/>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332" name="Group 331"/>
            <p:cNvGrpSpPr/>
            <p:nvPr/>
          </p:nvGrpSpPr>
          <p:grpSpPr>
            <a:xfrm>
              <a:off x="11406362" y="2923476"/>
              <a:ext cx="597530" cy="597527"/>
              <a:chOff x="5583271" y="1638649"/>
              <a:chExt cx="1060855" cy="1060852"/>
            </a:xfrm>
          </p:grpSpPr>
          <p:sp>
            <p:nvSpPr>
              <p:cNvPr id="333" name="Rectangle 332"/>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34" name="Rectangle 333"/>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35" name="Rectangle 334"/>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36" name="Rectangle 335"/>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37" name="Rectangle 336"/>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338" name="Rectangle 337"/>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339" name="Rectangle 338"/>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sp>
          <p:nvSpPr>
            <p:cNvPr id="484" name="Rectangle 483"/>
            <p:cNvSpPr/>
            <p:nvPr/>
          </p:nvSpPr>
          <p:spPr>
            <a:xfrm>
              <a:off x="7184653" y="2876641"/>
              <a:ext cx="1344168"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485" name="Rectangle 484"/>
            <p:cNvSpPr/>
            <p:nvPr/>
          </p:nvSpPr>
          <p:spPr>
            <a:xfrm>
              <a:off x="5593283" y="2876641"/>
              <a:ext cx="685800"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486" name="Rectangle 485"/>
            <p:cNvSpPr/>
            <p:nvPr/>
          </p:nvSpPr>
          <p:spPr>
            <a:xfrm>
              <a:off x="6398043" y="2876641"/>
              <a:ext cx="685800"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487" name="Rectangle 486"/>
            <p:cNvSpPr/>
            <p:nvPr/>
          </p:nvSpPr>
          <p:spPr>
            <a:xfrm>
              <a:off x="8647904" y="2876641"/>
              <a:ext cx="1344168"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488" name="Rectangle 487"/>
            <p:cNvSpPr/>
            <p:nvPr/>
          </p:nvSpPr>
          <p:spPr>
            <a:xfrm>
              <a:off x="10087689" y="2876641"/>
              <a:ext cx="1970108"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20" name="Group 19"/>
          <p:cNvGrpSpPr/>
          <p:nvPr/>
        </p:nvGrpSpPr>
        <p:grpSpPr>
          <a:xfrm>
            <a:off x="3232579" y="2368787"/>
            <a:ext cx="5071979" cy="645836"/>
            <a:chOff x="4310104" y="2015751"/>
            <a:chExt cx="6762639" cy="860890"/>
          </a:xfrm>
        </p:grpSpPr>
        <p:cxnSp>
          <p:nvCxnSpPr>
            <p:cNvPr id="490" name="Straight Arrow Connector 489"/>
            <p:cNvCxnSpPr>
              <a:stCxn id="303" idx="2"/>
              <a:endCxn id="320" idx="0"/>
            </p:cNvCxnSpPr>
            <p:nvPr/>
          </p:nvCxnSpPr>
          <p:spPr>
            <a:xfrm>
              <a:off x="4310104" y="2015751"/>
              <a:ext cx="503579" cy="860890"/>
            </a:xfrm>
            <a:prstGeom prst="straightConnector1">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91" name="Straight Arrow Connector 490"/>
            <p:cNvCxnSpPr>
              <a:stCxn id="304" idx="2"/>
              <a:endCxn id="485" idx="0"/>
            </p:cNvCxnSpPr>
            <p:nvPr/>
          </p:nvCxnSpPr>
          <p:spPr>
            <a:xfrm>
              <a:off x="4404677" y="2015751"/>
              <a:ext cx="1531506" cy="860890"/>
            </a:xfrm>
            <a:prstGeom prst="straightConnector1">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92" name="Straight Arrow Connector 491"/>
            <p:cNvCxnSpPr>
              <a:stCxn id="306" idx="2"/>
              <a:endCxn id="486" idx="0"/>
            </p:cNvCxnSpPr>
            <p:nvPr/>
          </p:nvCxnSpPr>
          <p:spPr>
            <a:xfrm>
              <a:off x="4690969" y="2015751"/>
              <a:ext cx="2049974" cy="860890"/>
            </a:xfrm>
            <a:prstGeom prst="straightConnector1">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93" name="Straight Arrow Connector 492"/>
            <p:cNvCxnSpPr>
              <a:stCxn id="298" idx="2"/>
              <a:endCxn id="484" idx="0"/>
            </p:cNvCxnSpPr>
            <p:nvPr/>
          </p:nvCxnSpPr>
          <p:spPr>
            <a:xfrm>
              <a:off x="5230444" y="2015751"/>
              <a:ext cx="2626293" cy="860890"/>
            </a:xfrm>
            <a:prstGeom prst="straightConnector1">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94" name="Straight Arrow Connector 493"/>
            <p:cNvCxnSpPr>
              <a:stCxn id="282" idx="2"/>
              <a:endCxn id="488" idx="0"/>
            </p:cNvCxnSpPr>
            <p:nvPr/>
          </p:nvCxnSpPr>
          <p:spPr>
            <a:xfrm>
              <a:off x="6212249" y="2015751"/>
              <a:ext cx="4860494" cy="860890"/>
            </a:xfrm>
            <a:prstGeom prst="straightConnector1">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95" name="Straight Arrow Connector 494"/>
            <p:cNvCxnSpPr>
              <a:stCxn id="290" idx="2"/>
              <a:endCxn id="487" idx="0"/>
            </p:cNvCxnSpPr>
            <p:nvPr/>
          </p:nvCxnSpPr>
          <p:spPr>
            <a:xfrm>
              <a:off x="5672774" y="2015751"/>
              <a:ext cx="3647214" cy="860890"/>
            </a:xfrm>
            <a:prstGeom prst="straightConnector1">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grpSp>
      <p:grpSp>
        <p:nvGrpSpPr>
          <p:cNvPr id="40" name="Group 39"/>
          <p:cNvGrpSpPr/>
          <p:nvPr/>
        </p:nvGrpSpPr>
        <p:grpSpPr>
          <a:xfrm>
            <a:off x="3113808" y="4083767"/>
            <a:ext cx="5269566" cy="520586"/>
            <a:chOff x="4151743" y="4301793"/>
            <a:chExt cx="7026088" cy="693933"/>
          </a:xfrm>
        </p:grpSpPr>
        <p:sp>
          <p:nvSpPr>
            <p:cNvPr id="590" name="Rectangle 589"/>
            <p:cNvSpPr/>
            <p:nvPr/>
          </p:nvSpPr>
          <p:spPr>
            <a:xfrm>
              <a:off x="4997983" y="4301793"/>
              <a:ext cx="1344168"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nvGrpSpPr>
            <p:cNvPr id="591" name="Group 590"/>
            <p:cNvGrpSpPr/>
            <p:nvPr/>
          </p:nvGrpSpPr>
          <p:grpSpPr>
            <a:xfrm>
              <a:off x="5058443" y="4349334"/>
              <a:ext cx="597530" cy="597527"/>
              <a:chOff x="4466259" y="1638649"/>
              <a:chExt cx="1060855" cy="1060852"/>
            </a:xfrm>
          </p:grpSpPr>
          <p:sp>
            <p:nvSpPr>
              <p:cNvPr id="592" name="Rectangle 591"/>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593" name="Rectangle 592"/>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594" name="Rectangle 593"/>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595" name="Rectangle 594"/>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596" name="Rectangle 595"/>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597" name="Rectangle 596"/>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598" name="Rectangle 597"/>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599" name="Group 598"/>
            <p:cNvGrpSpPr/>
            <p:nvPr/>
          </p:nvGrpSpPr>
          <p:grpSpPr>
            <a:xfrm>
              <a:off x="5692491" y="4349334"/>
              <a:ext cx="597530" cy="597527"/>
              <a:chOff x="5583271" y="1638649"/>
              <a:chExt cx="1060855" cy="1060852"/>
            </a:xfrm>
          </p:grpSpPr>
          <p:sp>
            <p:nvSpPr>
              <p:cNvPr id="600" name="Rectangle 599"/>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01" name="Rectangle 600"/>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02" name="Rectangle 601"/>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03" name="Rectangle 602"/>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04" name="Rectangle 603"/>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05" name="Rectangle 604"/>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606" name="Rectangle 605"/>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651" name="Group 650"/>
            <p:cNvGrpSpPr/>
            <p:nvPr/>
          </p:nvGrpSpPr>
          <p:grpSpPr>
            <a:xfrm>
              <a:off x="6599532" y="4349334"/>
              <a:ext cx="597530" cy="597527"/>
              <a:chOff x="5583271" y="1638649"/>
              <a:chExt cx="1060855" cy="1060852"/>
            </a:xfrm>
          </p:grpSpPr>
          <p:sp>
            <p:nvSpPr>
              <p:cNvPr id="652" name="Rectangle 651"/>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53" name="Rectangle 652"/>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54" name="Rectangle 653"/>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55" name="Rectangle 654"/>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56" name="Rectangle 655"/>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57" name="Rectangle 656"/>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658" name="Rectangle 657"/>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659" name="Group 658"/>
            <p:cNvGrpSpPr/>
            <p:nvPr/>
          </p:nvGrpSpPr>
          <p:grpSpPr>
            <a:xfrm>
              <a:off x="7482420" y="4349334"/>
              <a:ext cx="597530" cy="597527"/>
              <a:chOff x="4466259" y="1638649"/>
              <a:chExt cx="1060855" cy="1060852"/>
            </a:xfrm>
          </p:grpSpPr>
          <p:sp>
            <p:nvSpPr>
              <p:cNvPr id="660" name="Rectangle 659"/>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61" name="Rectangle 660"/>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62" name="Rectangle 661"/>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63" name="Rectangle 662"/>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64" name="Rectangle 663"/>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65" name="Rectangle 664"/>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666" name="Rectangle 665"/>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667" name="Group 666"/>
            <p:cNvGrpSpPr/>
            <p:nvPr/>
          </p:nvGrpSpPr>
          <p:grpSpPr>
            <a:xfrm>
              <a:off x="8116469" y="4349334"/>
              <a:ext cx="597530" cy="597527"/>
              <a:chOff x="5583271" y="1638649"/>
              <a:chExt cx="1060855" cy="1060852"/>
            </a:xfrm>
          </p:grpSpPr>
          <p:sp>
            <p:nvSpPr>
              <p:cNvPr id="668" name="Rectangle 667"/>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69" name="Rectangle 668"/>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70" name="Rectangle 669"/>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71" name="Rectangle 670"/>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72" name="Rectangle 671"/>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73" name="Rectangle 672"/>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674" name="Rectangle 673"/>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675" name="Group 674"/>
            <p:cNvGrpSpPr/>
            <p:nvPr/>
          </p:nvGrpSpPr>
          <p:grpSpPr>
            <a:xfrm>
              <a:off x="9016293" y="4349334"/>
              <a:ext cx="597530" cy="597527"/>
              <a:chOff x="5583271" y="1638649"/>
              <a:chExt cx="1060855" cy="1060852"/>
            </a:xfrm>
          </p:grpSpPr>
          <p:sp>
            <p:nvSpPr>
              <p:cNvPr id="676" name="Rectangle 675"/>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77" name="Rectangle 676"/>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78" name="Rectangle 677"/>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79" name="Rectangle 678"/>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80" name="Rectangle 679"/>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81" name="Rectangle 680"/>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682" name="Rectangle 681"/>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683" name="Group 682"/>
            <p:cNvGrpSpPr/>
            <p:nvPr/>
          </p:nvGrpSpPr>
          <p:grpSpPr>
            <a:xfrm>
              <a:off x="9650573" y="4348628"/>
              <a:ext cx="597530" cy="597527"/>
              <a:chOff x="5583271" y="1638649"/>
              <a:chExt cx="1060855" cy="1060852"/>
            </a:xfrm>
          </p:grpSpPr>
          <p:sp>
            <p:nvSpPr>
              <p:cNvPr id="684" name="Rectangle 683"/>
              <p:cNvSpPr/>
              <p:nvPr/>
            </p:nvSpPr>
            <p:spPr>
              <a:xfrm>
                <a:off x="5583271"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85" name="Rectangle 684"/>
              <p:cNvSpPr/>
              <p:nvPr/>
            </p:nvSpPr>
            <p:spPr>
              <a:xfrm>
                <a:off x="573480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86" name="Rectangle 685"/>
              <p:cNvSpPr/>
              <p:nvPr/>
            </p:nvSpPr>
            <p:spPr>
              <a:xfrm>
                <a:off x="590271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87" name="Rectangle 686"/>
              <p:cNvSpPr/>
              <p:nvPr/>
            </p:nvSpPr>
            <p:spPr>
              <a:xfrm>
                <a:off x="6243087"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88" name="Rectangle 687"/>
              <p:cNvSpPr/>
              <p:nvPr/>
            </p:nvSpPr>
            <p:spPr>
              <a:xfrm>
                <a:off x="6410992"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89" name="Rectangle 688"/>
              <p:cNvSpPr/>
              <p:nvPr/>
            </p:nvSpPr>
            <p:spPr>
              <a:xfrm>
                <a:off x="563555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690" name="Rectangle 689"/>
              <p:cNvSpPr/>
              <p:nvPr/>
            </p:nvSpPr>
            <p:spPr>
              <a:xfrm>
                <a:off x="6143839"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691" name="Group 690"/>
            <p:cNvGrpSpPr/>
            <p:nvPr/>
          </p:nvGrpSpPr>
          <p:grpSpPr>
            <a:xfrm>
              <a:off x="10533461" y="4348628"/>
              <a:ext cx="597530" cy="597527"/>
              <a:chOff x="4466259" y="1638649"/>
              <a:chExt cx="1060855" cy="1060852"/>
            </a:xfrm>
          </p:grpSpPr>
          <p:sp>
            <p:nvSpPr>
              <p:cNvPr id="692" name="Rectangle 691"/>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93" name="Rectangle 692"/>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94" name="Rectangle 693"/>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95" name="Rectangle 694"/>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96" name="Rectangle 695"/>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697" name="Rectangle 696"/>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698" name="Rectangle 697"/>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sp>
          <p:nvSpPr>
            <p:cNvPr id="715" name="Rectangle 714"/>
            <p:cNvSpPr/>
            <p:nvPr/>
          </p:nvSpPr>
          <p:spPr>
            <a:xfrm>
              <a:off x="7420831" y="4301793"/>
              <a:ext cx="1344168"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717" name="Rectangle 716"/>
            <p:cNvSpPr/>
            <p:nvPr/>
          </p:nvSpPr>
          <p:spPr>
            <a:xfrm>
              <a:off x="6554711" y="4301793"/>
              <a:ext cx="685800"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718" name="Rectangle 717"/>
            <p:cNvSpPr/>
            <p:nvPr/>
          </p:nvSpPr>
          <p:spPr>
            <a:xfrm>
              <a:off x="8963592" y="4301793"/>
              <a:ext cx="1344168"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719" name="Rectangle 718"/>
            <p:cNvSpPr/>
            <p:nvPr/>
          </p:nvSpPr>
          <p:spPr>
            <a:xfrm>
              <a:off x="10482887" y="4301793"/>
              <a:ext cx="694944"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000000"/>
                </a:solidFill>
                <a:effectLst/>
                <a:uLnTx/>
                <a:uFillTx/>
                <a:latin typeface="Garamond"/>
                <a:ea typeface="+mn-ea"/>
                <a:cs typeface="+mn-cs"/>
              </a:endParaRPr>
            </a:p>
          </p:txBody>
        </p:sp>
        <p:grpSp>
          <p:nvGrpSpPr>
            <p:cNvPr id="720" name="Group 719"/>
            <p:cNvGrpSpPr/>
            <p:nvPr/>
          </p:nvGrpSpPr>
          <p:grpSpPr>
            <a:xfrm>
              <a:off x="4197946" y="4349334"/>
              <a:ext cx="597530" cy="597527"/>
              <a:chOff x="4466259" y="1638649"/>
              <a:chExt cx="1060855" cy="1060852"/>
            </a:xfrm>
          </p:grpSpPr>
          <p:sp>
            <p:nvSpPr>
              <p:cNvPr id="721" name="Rectangle 720"/>
              <p:cNvSpPr/>
              <p:nvPr/>
            </p:nvSpPr>
            <p:spPr>
              <a:xfrm>
                <a:off x="4466259" y="1638649"/>
                <a:ext cx="1060855" cy="1060852"/>
              </a:xfrm>
              <a:prstGeom prst="rect">
                <a:avLst/>
              </a:prstGeom>
              <a:solidFill>
                <a:schemeClr val="accent4">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22" name="Rectangle 721"/>
              <p:cNvSpPr/>
              <p:nvPr/>
            </p:nvSpPr>
            <p:spPr>
              <a:xfrm>
                <a:off x="4617793"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23" name="Rectangle 722"/>
              <p:cNvSpPr/>
              <p:nvPr/>
            </p:nvSpPr>
            <p:spPr>
              <a:xfrm>
                <a:off x="4785698"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24" name="Rectangle 723"/>
              <p:cNvSpPr/>
              <p:nvPr/>
            </p:nvSpPr>
            <p:spPr>
              <a:xfrm>
                <a:off x="5126075"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25" name="Rectangle 724"/>
              <p:cNvSpPr/>
              <p:nvPr/>
            </p:nvSpPr>
            <p:spPr>
              <a:xfrm>
                <a:off x="5293980" y="1761055"/>
                <a:ext cx="81604" cy="816040"/>
              </a:xfrm>
              <a:prstGeom prst="rect">
                <a:avLst/>
              </a:prstGeom>
              <a:solidFill>
                <a:schemeClr val="tx1"/>
              </a:solidFill>
              <a:ln w="12700">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Garamond"/>
                  <a:ea typeface="+mn-ea"/>
                  <a:cs typeface="+mn-cs"/>
                </a:endParaRPr>
              </a:p>
            </p:txBody>
          </p:sp>
          <p:sp>
            <p:nvSpPr>
              <p:cNvPr id="726" name="Rectangle 725"/>
              <p:cNvSpPr/>
              <p:nvPr/>
            </p:nvSpPr>
            <p:spPr>
              <a:xfrm>
                <a:off x="4518545"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sp>
            <p:nvSpPr>
              <p:cNvPr id="727" name="Rectangle 726"/>
              <p:cNvSpPr/>
              <p:nvPr/>
            </p:nvSpPr>
            <p:spPr>
              <a:xfrm>
                <a:off x="5026827" y="1693072"/>
                <a:ext cx="448004" cy="952009"/>
              </a:xfrm>
              <a:prstGeom prst="rect">
                <a:avLst/>
              </a:prstGeom>
              <a:noFill/>
              <a:ln w="12700">
                <a:solidFill>
                  <a:schemeClr val="tx1">
                    <a:lumMod val="50000"/>
                    <a:lumOff val="50000"/>
                  </a:schemeClr>
                </a:solidFill>
                <a:prstDash val="lgDash"/>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sp>
          <p:nvSpPr>
            <p:cNvPr id="728" name="Rectangle 727"/>
            <p:cNvSpPr/>
            <p:nvPr/>
          </p:nvSpPr>
          <p:spPr>
            <a:xfrm>
              <a:off x="4151743" y="4301793"/>
              <a:ext cx="685800" cy="693933"/>
            </a:xfrm>
            <a:prstGeom prst="rect">
              <a:avLst/>
            </a:prstGeom>
            <a:noFill/>
            <a:ln w="28575">
              <a:solidFill>
                <a:schemeClr val="tx1"/>
              </a:solidFill>
              <a:prstDash val="solid"/>
            </a:ln>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Garamond"/>
                <a:ea typeface="+mn-ea"/>
                <a:cs typeface="+mn-cs"/>
              </a:endParaRPr>
            </a:p>
          </p:txBody>
        </p:sp>
      </p:grpSp>
      <p:grpSp>
        <p:nvGrpSpPr>
          <p:cNvPr id="729" name="Group 728"/>
          <p:cNvGrpSpPr/>
          <p:nvPr/>
        </p:nvGrpSpPr>
        <p:grpSpPr>
          <a:xfrm>
            <a:off x="3370983" y="3446297"/>
            <a:ext cx="4789502" cy="637468"/>
            <a:chOff x="4564220" y="1788555"/>
            <a:chExt cx="6386003" cy="849736"/>
          </a:xfrm>
        </p:grpSpPr>
        <p:cxnSp>
          <p:nvCxnSpPr>
            <p:cNvPr id="730" name="Straight Arrow Connector 729"/>
            <p:cNvCxnSpPr>
              <a:stCxn id="406" idx="2"/>
              <a:endCxn id="728" idx="0"/>
            </p:cNvCxnSpPr>
            <p:nvPr/>
          </p:nvCxnSpPr>
          <p:spPr>
            <a:xfrm flipH="1">
              <a:off x="4564220" y="1789261"/>
              <a:ext cx="102041" cy="849030"/>
            </a:xfrm>
            <a:prstGeom prst="straightConnector1">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731" name="Straight Arrow Connector 730"/>
            <p:cNvCxnSpPr>
              <a:stCxn id="397" idx="2"/>
              <a:endCxn id="590" idx="0"/>
            </p:cNvCxnSpPr>
            <p:nvPr/>
          </p:nvCxnSpPr>
          <p:spPr>
            <a:xfrm>
              <a:off x="5014018" y="1789261"/>
              <a:ext cx="725626" cy="849030"/>
            </a:xfrm>
            <a:prstGeom prst="straightConnector1">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732" name="Straight Arrow Connector 731"/>
            <p:cNvCxnSpPr>
              <a:stCxn id="391" idx="2"/>
              <a:endCxn id="717" idx="0"/>
            </p:cNvCxnSpPr>
            <p:nvPr/>
          </p:nvCxnSpPr>
          <p:spPr>
            <a:xfrm>
              <a:off x="5911970" y="1789261"/>
              <a:ext cx="1055218" cy="849030"/>
            </a:xfrm>
            <a:prstGeom prst="straightConnector1">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733" name="Straight Arrow Connector 732"/>
            <p:cNvCxnSpPr>
              <a:stCxn id="386" idx="2"/>
              <a:endCxn id="715" idx="0"/>
            </p:cNvCxnSpPr>
            <p:nvPr/>
          </p:nvCxnSpPr>
          <p:spPr>
            <a:xfrm>
              <a:off x="7001640" y="1789261"/>
              <a:ext cx="1160852" cy="849030"/>
            </a:xfrm>
            <a:prstGeom prst="straightConnector1">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734" name="Straight Arrow Connector 733"/>
            <p:cNvCxnSpPr>
              <a:stCxn id="341" idx="2"/>
              <a:endCxn id="719" idx="0"/>
            </p:cNvCxnSpPr>
            <p:nvPr/>
          </p:nvCxnSpPr>
          <p:spPr>
            <a:xfrm flipH="1">
              <a:off x="10899936" y="1788555"/>
              <a:ext cx="50287" cy="849736"/>
            </a:xfrm>
            <a:prstGeom prst="straightConnector1">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735" name="Straight Arrow Connector 734"/>
            <p:cNvCxnSpPr>
              <a:stCxn id="355" idx="2"/>
              <a:endCxn id="718" idx="0"/>
            </p:cNvCxnSpPr>
            <p:nvPr/>
          </p:nvCxnSpPr>
          <p:spPr>
            <a:xfrm>
              <a:off x="9512796" y="1788555"/>
              <a:ext cx="192457" cy="849736"/>
            </a:xfrm>
            <a:prstGeom prst="straightConnector1">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grpSp>
      <p:sp>
        <p:nvSpPr>
          <p:cNvPr id="4" name="Marcador de número de diapositiva 3"/>
          <p:cNvSpPr>
            <a:spLocks noGrp="1"/>
          </p:cNvSpPr>
          <p:nvPr>
            <p:ph type="sldNum" sz="quarter" idx="12"/>
          </p:nvPr>
        </p:nvSpPr>
        <p:spPr>
          <a:xfrm>
            <a:off x="8735326" y="6504317"/>
            <a:ext cx="2844059" cy="365125"/>
          </a:xfrm>
          <a:prstGeom prst="rect">
            <a:avLst/>
          </a:prstGeom>
        </p:spPr>
        <p:txBody>
          <a:bodyPr vert="horz" lIns="117200" tIns="58600" rIns="117200" bIns="58600" rtlCol="0" anchor="ctr"/>
          <a:lstStyle>
            <a:defPPr>
              <a:defRPr lang="es-ES"/>
            </a:defPPr>
            <a:lvl1pPr marL="0" algn="r" defTabSz="585999" rtl="0" eaLnBrk="1" latinLnBrk="0" hangingPunct="1">
              <a:defRPr sz="1300" kern="1200">
                <a:solidFill>
                  <a:schemeClr val="tx1">
                    <a:tint val="75000"/>
                  </a:schemeClr>
                </a:solidFill>
                <a:latin typeface="+mn-lt"/>
                <a:ea typeface="+mn-ea"/>
                <a:cs typeface="+mn-cs"/>
              </a:defRPr>
            </a:lvl1pPr>
            <a:lvl2pPr marL="585999" algn="l" defTabSz="585999" rtl="0" eaLnBrk="1" latinLnBrk="0" hangingPunct="1">
              <a:defRPr sz="2300" kern="1200">
                <a:solidFill>
                  <a:schemeClr val="tx1"/>
                </a:solidFill>
                <a:latin typeface="+mn-lt"/>
                <a:ea typeface="+mn-ea"/>
                <a:cs typeface="+mn-cs"/>
              </a:defRPr>
            </a:lvl2pPr>
            <a:lvl3pPr marL="1171998" algn="l" defTabSz="585999" rtl="0" eaLnBrk="1" latinLnBrk="0" hangingPunct="1">
              <a:defRPr sz="2300" kern="1200">
                <a:solidFill>
                  <a:schemeClr val="tx1"/>
                </a:solidFill>
                <a:latin typeface="+mn-lt"/>
                <a:ea typeface="+mn-ea"/>
                <a:cs typeface="+mn-cs"/>
              </a:defRPr>
            </a:lvl3pPr>
            <a:lvl4pPr marL="1757998" algn="l" defTabSz="585999" rtl="0" eaLnBrk="1" latinLnBrk="0" hangingPunct="1">
              <a:defRPr sz="2300" kern="1200">
                <a:solidFill>
                  <a:schemeClr val="tx1"/>
                </a:solidFill>
                <a:latin typeface="+mn-lt"/>
                <a:ea typeface="+mn-ea"/>
                <a:cs typeface="+mn-cs"/>
              </a:defRPr>
            </a:lvl4pPr>
            <a:lvl5pPr marL="2343997" algn="l" defTabSz="585999" rtl="0" eaLnBrk="1" latinLnBrk="0" hangingPunct="1">
              <a:defRPr sz="2300" kern="1200">
                <a:solidFill>
                  <a:schemeClr val="tx1"/>
                </a:solidFill>
                <a:latin typeface="+mn-lt"/>
                <a:ea typeface="+mn-ea"/>
                <a:cs typeface="+mn-cs"/>
              </a:defRPr>
            </a:lvl5pPr>
            <a:lvl6pPr marL="2929996" algn="l" defTabSz="585999" rtl="0" eaLnBrk="1" latinLnBrk="0" hangingPunct="1">
              <a:defRPr sz="2300" kern="1200">
                <a:solidFill>
                  <a:schemeClr val="tx1"/>
                </a:solidFill>
                <a:latin typeface="+mn-lt"/>
                <a:ea typeface="+mn-ea"/>
                <a:cs typeface="+mn-cs"/>
              </a:defRPr>
            </a:lvl6pPr>
            <a:lvl7pPr marL="3515995" algn="l" defTabSz="585999" rtl="0" eaLnBrk="1" latinLnBrk="0" hangingPunct="1">
              <a:defRPr sz="2300" kern="1200">
                <a:solidFill>
                  <a:schemeClr val="tx1"/>
                </a:solidFill>
                <a:latin typeface="+mn-lt"/>
                <a:ea typeface="+mn-ea"/>
                <a:cs typeface="+mn-cs"/>
              </a:defRPr>
            </a:lvl7pPr>
            <a:lvl8pPr marL="4101995" algn="l" defTabSz="585999" rtl="0" eaLnBrk="1" latinLnBrk="0" hangingPunct="1">
              <a:defRPr sz="2300" kern="1200">
                <a:solidFill>
                  <a:schemeClr val="tx1"/>
                </a:solidFill>
                <a:latin typeface="+mn-lt"/>
                <a:ea typeface="+mn-ea"/>
                <a:cs typeface="+mn-cs"/>
              </a:defRPr>
            </a:lvl8pPr>
            <a:lvl9pPr marL="4687994" algn="l" defTabSz="585999" rtl="0" eaLnBrk="1" latinLnBrk="0" hangingPunct="1">
              <a:defRPr sz="2300" kern="1200">
                <a:solidFill>
                  <a:schemeClr val="tx1"/>
                </a:solidFill>
                <a:latin typeface="+mn-lt"/>
                <a:ea typeface="+mn-ea"/>
                <a:cs typeface="+mn-cs"/>
              </a:defRPr>
            </a:lvl9pPr>
          </a:lstStyle>
          <a:p>
            <a:pPr marL="0" marR="0" lvl="0" indent="0" algn="r" defTabSz="585999" rtl="0" eaLnBrk="1" fontAlgn="auto" latinLnBrk="0" hangingPunct="1">
              <a:lnSpc>
                <a:spcPct val="100000"/>
              </a:lnSpc>
              <a:spcBef>
                <a:spcPts val="0"/>
              </a:spcBef>
              <a:spcAft>
                <a:spcPts val="0"/>
              </a:spcAft>
              <a:buClrTx/>
              <a:buSzTx/>
              <a:buFontTx/>
              <a:buNone/>
              <a:tabLst/>
              <a:defRPr/>
            </a:pPr>
            <a:fld id="{669B3D8F-BA00-2E49-BD66-8B99874540CC}" type="slidenum">
              <a:rPr kumimoji="0" lang="en-US" sz="1300" b="0" i="0" u="none" strike="noStrike" kern="1200" cap="none" spc="0" normalizeH="0" baseline="0" noProof="0" smtClean="0">
                <a:ln>
                  <a:noFill/>
                </a:ln>
                <a:solidFill>
                  <a:srgbClr val="000000">
                    <a:tint val="75000"/>
                  </a:srgbClr>
                </a:solidFill>
                <a:effectLst/>
                <a:uLnTx/>
                <a:uFillTx/>
                <a:latin typeface="Tahoma"/>
                <a:ea typeface="+mn-ea"/>
                <a:cs typeface="+mn-cs"/>
              </a:rPr>
              <a:pPr marL="0" marR="0" lvl="0" indent="0" algn="r" defTabSz="585999" rtl="0" eaLnBrk="1" fontAlgn="auto" latinLnBrk="0" hangingPunct="1">
                <a:lnSpc>
                  <a:spcPct val="100000"/>
                </a:lnSpc>
                <a:spcBef>
                  <a:spcPts val="0"/>
                </a:spcBef>
                <a:spcAft>
                  <a:spcPts val="0"/>
                </a:spcAft>
                <a:buClrTx/>
                <a:buSzTx/>
                <a:buFontTx/>
                <a:buNone/>
                <a:tabLst/>
                <a:defRPr/>
              </a:pPr>
              <a:t>5</a:t>
            </a:fld>
            <a:endParaRPr kumimoji="0" lang="en-US" sz="1300" b="0" i="0" u="none" strike="noStrike" kern="1200" cap="none" spc="0" normalizeH="0" baseline="0" noProof="0">
              <a:ln>
                <a:noFill/>
              </a:ln>
              <a:solidFill>
                <a:srgbClr val="000000">
                  <a:tint val="75000"/>
                </a:srgbClr>
              </a:solidFill>
              <a:effectLst/>
              <a:uLnTx/>
              <a:uFillTx/>
              <a:latin typeface="Tahoma"/>
              <a:ea typeface="+mn-ea"/>
              <a:cs typeface="+mn-cs"/>
            </a:endParaRPr>
          </a:p>
        </p:txBody>
      </p:sp>
      <p:sp>
        <p:nvSpPr>
          <p:cNvPr id="234" name="Title 4">
            <a:extLst>
              <a:ext uri="{FF2B5EF4-FFF2-40B4-BE49-F238E27FC236}">
                <a16:creationId xmlns:a16="http://schemas.microsoft.com/office/drawing/2014/main" id="{5602B261-4012-0744-B1A0-A796ABC2D86D}"/>
              </a:ext>
            </a:extLst>
          </p:cNvPr>
          <p:cNvSpPr txBox="1">
            <a:spLocks/>
          </p:cNvSpPr>
          <p:nvPr/>
        </p:nvSpPr>
        <p:spPr>
          <a:xfrm>
            <a:off x="228600" y="0"/>
            <a:ext cx="8610600" cy="908720"/>
          </a:xfrm>
          <a:prstGeom prst="rect">
            <a:avLst/>
          </a:prstGeom>
        </p:spPr>
        <p:txBody>
          <a:bodyPr anchor="ct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r>
              <a:rPr lang="en-US" kern="0" dirty="0"/>
              <a:t>Kernel Launch with Dynamic Parallelism</a:t>
            </a:r>
          </a:p>
        </p:txBody>
      </p:sp>
      <p:sp>
        <p:nvSpPr>
          <p:cNvPr id="235" name="Slide Number Placeholder 3">
            <a:extLst>
              <a:ext uri="{FF2B5EF4-FFF2-40B4-BE49-F238E27FC236}">
                <a16:creationId xmlns:a16="http://schemas.microsoft.com/office/drawing/2014/main" id="{D7DE821A-3C70-304E-A471-B60BBE143285}"/>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2382060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71"/>
                                        </p:tgtEl>
                                        <p:attrNameLst>
                                          <p:attrName>style.visibility</p:attrName>
                                        </p:attrNameLst>
                                      </p:cBhvr>
                                      <p:to>
                                        <p:strVal val="visible"/>
                                      </p:to>
                                    </p:set>
                                    <p:animEffect transition="in" filter="wipe(up)">
                                      <p:cBhvr>
                                        <p:cTn id="7" dur="500"/>
                                        <p:tgtEl>
                                          <p:spTgt spid="2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274"/>
                                        </p:tgtEl>
                                        <p:attrNameLst>
                                          <p:attrName>style.visibility</p:attrName>
                                        </p:attrNameLst>
                                      </p:cBhvr>
                                      <p:to>
                                        <p:strVal val="visible"/>
                                      </p:to>
                                    </p:se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childTnLst>
                          </p:cTn>
                        </p:par>
                        <p:par>
                          <p:cTn id="19" fill="hold">
                            <p:stCondLst>
                              <p:cond delay="1500"/>
                            </p:stCondLst>
                            <p:childTnLst>
                              <p:par>
                                <p:cTn id="20" presetID="1" presetClass="entr" presetSubtype="0"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729"/>
                                        </p:tgtEl>
                                        <p:attrNameLst>
                                          <p:attrName>style.visibility</p:attrName>
                                        </p:attrNameLst>
                                      </p:cBhvr>
                                      <p:to>
                                        <p:strVal val="visible"/>
                                      </p:to>
                                    </p:set>
                                    <p:animEffect transition="in" filter="wipe(up)">
                                      <p:cBhvr>
                                        <p:cTn id="25" dur="500"/>
                                        <p:tgtEl>
                                          <p:spTgt spid="729"/>
                                        </p:tgtEl>
                                      </p:cBhvr>
                                    </p:animEffect>
                                  </p:childTnLst>
                                </p:cTn>
                              </p:par>
                            </p:childTnLst>
                          </p:cTn>
                        </p:par>
                        <p:par>
                          <p:cTn id="26" fill="hold">
                            <p:stCondLst>
                              <p:cond delay="2000"/>
                            </p:stCondLst>
                            <p:childTnLst>
                              <p:par>
                                <p:cTn id="27" presetID="1"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childTnLst>
                          </p:cTn>
                        </p:par>
                        <p:par>
                          <p:cTn id="29" fill="hold">
                            <p:stCondLst>
                              <p:cond delay="2000"/>
                            </p:stCondLst>
                            <p:childTnLst>
                              <p:par>
                                <p:cTn id="30" presetID="22" presetClass="entr" presetSubtype="2" fill="hold" nodeType="afterEffect">
                                  <p:stCondLst>
                                    <p:cond delay="0"/>
                                  </p:stCondLst>
                                  <p:childTnLst>
                                    <p:set>
                                      <p:cBhvr>
                                        <p:cTn id="31" dur="1" fill="hold">
                                          <p:stCondLst>
                                            <p:cond delay="0"/>
                                          </p:stCondLst>
                                        </p:cTn>
                                        <p:tgtEl>
                                          <p:spTgt spid="314"/>
                                        </p:tgtEl>
                                        <p:attrNameLst>
                                          <p:attrName>style.visibility</p:attrName>
                                        </p:attrNameLst>
                                      </p:cBhvr>
                                      <p:to>
                                        <p:strVal val="visible"/>
                                      </p:to>
                                    </p:set>
                                    <p:animEffect transition="in" filter="wipe(right)">
                                      <p:cBhvr>
                                        <p:cTn id="32" dur="500"/>
                                        <p:tgtEl>
                                          <p:spTgt spid="314"/>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317"/>
                                        </p:tgtEl>
                                        <p:attrNameLst>
                                          <p:attrName>style.visibility</p:attrName>
                                        </p:attrNameLst>
                                      </p:cBhvr>
                                      <p:to>
                                        <p:strVal val="visible"/>
                                      </p:to>
                                    </p:set>
                                    <p:animEffect transition="in" filter="wipe(up)">
                                      <p:cBhvr>
                                        <p:cTn id="36" dur="500"/>
                                        <p:tgtEl>
                                          <p:spTgt spid="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 grpId="0" animBg="1"/>
      <p:bldP spid="31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a:t>Benefits of Collaboration: Padding</a:t>
            </a:r>
          </a:p>
        </p:txBody>
      </p:sp>
      <p:sp>
        <p:nvSpPr>
          <p:cNvPr id="82" name="Marcador de contenido 2"/>
          <p:cNvSpPr>
            <a:spLocks noGrp="1"/>
          </p:cNvSpPr>
          <p:nvPr>
            <p:ph idx="1"/>
          </p:nvPr>
        </p:nvSpPr>
        <p:spPr>
          <a:xfrm>
            <a:off x="228600" y="914400"/>
            <a:ext cx="8545165" cy="4258312"/>
          </a:xfrm>
        </p:spPr>
        <p:txBody>
          <a:bodyPr>
            <a:normAutofit/>
          </a:bodyPr>
          <a:lstStyle/>
          <a:p>
            <a:r>
              <a:rPr lang="en-US" dirty="0"/>
              <a:t>AMD Kaveri (4 CPU cores + 8 GPU cores)</a:t>
            </a:r>
          </a:p>
          <a:p>
            <a:pPr lvl="1"/>
            <a:r>
              <a:rPr lang="en-US" dirty="0"/>
              <a:t>Optimal number of devices is not always the maximum</a:t>
            </a:r>
          </a:p>
        </p:txBody>
      </p:sp>
      <p:pic>
        <p:nvPicPr>
          <p:cNvPr id="25" name="Imagen 24" descr="PAD_GPU.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0800" y="2627304"/>
            <a:ext cx="6502400" cy="2908300"/>
          </a:xfrm>
          <a:prstGeom prst="rect">
            <a:avLst/>
          </a:prstGeom>
        </p:spPr>
      </p:pic>
      <p:sp>
        <p:nvSpPr>
          <p:cNvPr id="3" name="Slide Number Placeholder 2"/>
          <p:cNvSpPr>
            <a:spLocks noGrp="1"/>
          </p:cNvSpPr>
          <p:nvPr>
            <p:ph type="sldNum" sz="quarter" idx="11"/>
          </p:nvPr>
        </p:nvSpPr>
        <p:spPr/>
        <p:txBody>
          <a:bodyPr/>
          <a:lstStyle/>
          <a:p>
            <a:fld id="{11285301-7C64-3D4A-A11D-A303F06F8BE6}" type="slidenum">
              <a:rPr lang="en-US" altLang="en-US" smtClean="0"/>
              <a:pPr/>
              <a:t>50</a:t>
            </a:fld>
            <a:endParaRPr lang="en-US" altLang="en-US"/>
          </a:p>
        </p:txBody>
      </p:sp>
      <p:sp>
        <p:nvSpPr>
          <p:cNvPr id="6" name="TextBox 5">
            <a:extLst>
              <a:ext uri="{FF2B5EF4-FFF2-40B4-BE49-F238E27FC236}">
                <a16:creationId xmlns:a16="http://schemas.microsoft.com/office/drawing/2014/main" id="{907DAD11-3A34-1E4A-8835-60D49C266F74}"/>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"Chai: Collaborative Heterogeneous Applications for Integrated-architectures," ISPASS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148962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1361" name="Imagen 4" descr="streamcompaction.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7750" y="2903538"/>
            <a:ext cx="7035800" cy="239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363" name="Título 2"/>
          <p:cNvSpPr>
            <a:spLocks noGrp="1"/>
          </p:cNvSpPr>
          <p:nvPr>
            <p:ph type="title"/>
          </p:nvPr>
        </p:nvSpPr>
        <p:spPr/>
        <p:txBody>
          <a:bodyPr/>
          <a:lstStyle/>
          <a:p>
            <a:r>
              <a:rPr lang="en-US" altLang="en-US">
                <a:ea typeface="ＭＳ Ｐゴシック" charset="-128"/>
              </a:rPr>
              <a:t>Stream Compaction (I)</a:t>
            </a:r>
          </a:p>
        </p:txBody>
      </p:sp>
      <p:sp>
        <p:nvSpPr>
          <p:cNvPr id="271364" name="Marcador de contenido 3"/>
          <p:cNvSpPr>
            <a:spLocks noGrp="1"/>
          </p:cNvSpPr>
          <p:nvPr>
            <p:ph idx="1"/>
          </p:nvPr>
        </p:nvSpPr>
        <p:spPr>
          <a:xfrm>
            <a:off x="228600" y="908720"/>
            <a:ext cx="8610600" cy="5194300"/>
          </a:xfrm>
        </p:spPr>
        <p:txBody>
          <a:bodyPr/>
          <a:lstStyle/>
          <a:p>
            <a:r>
              <a:rPr lang="en-US" altLang="en-US" dirty="0">
                <a:ea typeface="ＭＳ Ｐゴシック" charset="-128"/>
              </a:rPr>
              <a:t>Stream compaction or filtering</a:t>
            </a:r>
            <a:endParaRPr lang="en-US" altLang="en-US" sz="1400" dirty="0">
              <a:ea typeface="ＭＳ Ｐゴシック" charset="-128"/>
            </a:endParaRPr>
          </a:p>
          <a:p>
            <a:pPr lvl="1"/>
            <a:r>
              <a:rPr lang="en-US" altLang="en-US" dirty="0">
                <a:ea typeface="ＭＳ Ｐゴシック" charset="-128"/>
              </a:rPr>
              <a:t>Saving memory storage in sparse data</a:t>
            </a:r>
          </a:p>
          <a:p>
            <a:pPr lvl="1"/>
            <a:r>
              <a:rPr lang="en-US" altLang="en-US" dirty="0">
                <a:ea typeface="ＭＳ Ｐゴシック" charset="-128"/>
              </a:rPr>
              <a:t>Similar to padding, but local reduction result (non-zero element count) is propagated</a:t>
            </a:r>
          </a:p>
          <a:p>
            <a:endParaRPr lang="en-US" altLang="en-US" dirty="0">
              <a:ea typeface="ＭＳ Ｐゴシック" charset="-128"/>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51</a:t>
            </a:fld>
            <a:endParaRPr lang="en-US" altLang="en-US"/>
          </a:p>
        </p:txBody>
      </p:sp>
    </p:spTree>
    <p:extLst>
      <p:ext uri="{BB962C8B-B14F-4D97-AF65-F5344CB8AC3E}">
        <p14:creationId xmlns:p14="http://schemas.microsoft.com/office/powerpoint/2010/main" val="8444525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409" name="Imagen 1" descr="Results_DSSC.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20800" y="2565400"/>
            <a:ext cx="6502400"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3411" name="Título 3"/>
          <p:cNvSpPr>
            <a:spLocks noGrp="1"/>
          </p:cNvSpPr>
          <p:nvPr>
            <p:ph type="title"/>
          </p:nvPr>
        </p:nvSpPr>
        <p:spPr/>
        <p:txBody>
          <a:bodyPr/>
          <a:lstStyle/>
          <a:p>
            <a:r>
              <a:rPr lang="en-US" altLang="en-US" dirty="0">
                <a:ea typeface="ＭＳ Ｐゴシック" charset="-128"/>
              </a:rPr>
              <a:t>Stream Compaction (II)</a:t>
            </a:r>
          </a:p>
        </p:txBody>
      </p:sp>
      <p:sp>
        <p:nvSpPr>
          <p:cNvPr id="273412" name="Marcador de contenido 4"/>
          <p:cNvSpPr>
            <a:spLocks noGrp="1"/>
          </p:cNvSpPr>
          <p:nvPr>
            <p:ph idx="1"/>
          </p:nvPr>
        </p:nvSpPr>
        <p:spPr>
          <a:xfrm>
            <a:off x="228600" y="908720"/>
            <a:ext cx="8610600" cy="5194300"/>
          </a:xfrm>
        </p:spPr>
        <p:txBody>
          <a:bodyPr/>
          <a:lstStyle/>
          <a:p>
            <a:r>
              <a:rPr lang="en-US" altLang="en-US" dirty="0">
                <a:solidFill>
                  <a:srgbClr val="0070C0"/>
                </a:solidFill>
                <a:ea typeface="ＭＳ Ｐゴシック" charset="-128"/>
              </a:rPr>
              <a:t>Performance results</a:t>
            </a:r>
            <a:r>
              <a:rPr lang="en-US" altLang="en-US" dirty="0">
                <a:ea typeface="ＭＳ Ｐゴシック" charset="-128"/>
              </a:rPr>
              <a:t> on </a:t>
            </a:r>
            <a:r>
              <a:rPr lang="en-US" dirty="0"/>
              <a:t>NVIDIA Jetson TX1 (4 ARMv8 CPU cores + 2 GPU cores) </a:t>
            </a:r>
          </a:p>
          <a:p>
            <a:pPr lvl="1"/>
            <a:r>
              <a:rPr lang="en-US" altLang="en-US" dirty="0">
                <a:ea typeface="ＭＳ Ｐゴシック" charset="-128"/>
              </a:rPr>
              <a:t>Array size: 2 MB, filtered items = 50%</a:t>
            </a:r>
          </a:p>
          <a:p>
            <a:pPr lvl="1"/>
            <a:r>
              <a:rPr lang="en-US" altLang="en-US" dirty="0">
                <a:solidFill>
                  <a:srgbClr val="00B050"/>
                </a:solidFill>
                <a:ea typeface="ＭＳ Ｐゴシック" charset="-128"/>
              </a:rPr>
              <a:t>25% speedup over GPU only</a:t>
            </a:r>
          </a:p>
          <a:p>
            <a:endParaRPr lang="en-US" altLang="en-US" dirty="0">
              <a:ea typeface="ＭＳ Ｐゴシック" charset="-128"/>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52</a:t>
            </a:fld>
            <a:endParaRPr lang="en-US" altLang="en-US"/>
          </a:p>
        </p:txBody>
      </p:sp>
    </p:spTree>
    <p:extLst>
      <p:ext uri="{BB962C8B-B14F-4D97-AF65-F5344CB8AC3E}">
        <p14:creationId xmlns:p14="http://schemas.microsoft.com/office/powerpoint/2010/main" val="42463497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a:t>Benefits of Collaboration: Stream Comp.</a:t>
            </a:r>
          </a:p>
        </p:txBody>
      </p:sp>
      <p:sp>
        <p:nvSpPr>
          <p:cNvPr id="82" name="Marcador de contenido 2"/>
          <p:cNvSpPr>
            <a:spLocks noGrp="1"/>
          </p:cNvSpPr>
          <p:nvPr>
            <p:ph idx="1"/>
          </p:nvPr>
        </p:nvSpPr>
        <p:spPr>
          <a:xfrm>
            <a:off x="217835" y="914400"/>
            <a:ext cx="8545165" cy="4258312"/>
          </a:xfrm>
        </p:spPr>
        <p:txBody>
          <a:bodyPr>
            <a:normAutofit/>
          </a:bodyPr>
          <a:lstStyle/>
          <a:p>
            <a:r>
              <a:rPr lang="en-US" dirty="0"/>
              <a:t>AMD Kaveri (4 CPU cores + 8 GPU cores)</a:t>
            </a:r>
          </a:p>
          <a:p>
            <a:pPr lvl="1"/>
            <a:r>
              <a:rPr lang="en-US" dirty="0"/>
              <a:t>Data partitioning improves performance</a:t>
            </a:r>
          </a:p>
          <a:p>
            <a:pPr lvl="1"/>
            <a:endParaRPr lang="en-US" dirty="0"/>
          </a:p>
        </p:txBody>
      </p:sp>
      <p:graphicFrame>
        <p:nvGraphicFramePr>
          <p:cNvPr id="8" name="Chart 24"/>
          <p:cNvGraphicFramePr>
            <a:graphicFrameLocks/>
          </p:cNvGraphicFramePr>
          <p:nvPr/>
        </p:nvGraphicFramePr>
        <p:xfrm>
          <a:off x="2628900" y="2521737"/>
          <a:ext cx="3771900" cy="2479122"/>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16"/>
          <p:cNvSpPr txBox="1"/>
          <p:nvPr/>
        </p:nvSpPr>
        <p:spPr>
          <a:xfrm>
            <a:off x="2895724" y="5032249"/>
            <a:ext cx="3392365" cy="533685"/>
          </a:xfrm>
          <a:prstGeom prst="rect">
            <a:avLst/>
          </a:prstGeom>
          <a:noFill/>
        </p:spPr>
        <p:txBody>
          <a:bodyPr wrap="none" lIns="71323" tIns="35662" rIns="71323" bIns="35662" rtlCol="0">
            <a:spAutoFit/>
          </a:bodyPr>
          <a:lstStyle/>
          <a:p>
            <a:pPr algn="ctr"/>
            <a:r>
              <a:rPr lang="en-US" sz="1600" dirty="0">
                <a:cs typeface="Times" panose="02020603050405020304" pitchFamily="18" charset="0"/>
              </a:rPr>
              <a:t>Stream Compaction</a:t>
            </a:r>
          </a:p>
          <a:p>
            <a:pPr algn="ctr"/>
            <a:r>
              <a:rPr lang="en-US" sz="1400" dirty="0">
                <a:cs typeface="Times" panose="02020603050405020304" pitchFamily="18" charset="0"/>
              </a:rPr>
              <a:t>(</a:t>
            </a:r>
            <a:r>
              <a:rPr lang="en-US" sz="1400" dirty="0">
                <a:solidFill>
                  <a:srgbClr val="00B050"/>
                </a:solidFill>
                <a:cs typeface="Times" panose="02020603050405020304" pitchFamily="18" charset="0"/>
              </a:rPr>
              <a:t>up to 82% improvement over GPU only</a:t>
            </a:r>
            <a:r>
              <a:rPr lang="en-US" sz="1400" dirty="0">
                <a:cs typeface="Times" panose="02020603050405020304" pitchFamily="18" charset="0"/>
              </a:rPr>
              <a:t>)</a:t>
            </a:r>
          </a:p>
        </p:txBody>
      </p:sp>
      <p:cxnSp>
        <p:nvCxnSpPr>
          <p:cNvPr id="16" name="Straight Connector 23"/>
          <p:cNvCxnSpPr/>
          <p:nvPr/>
        </p:nvCxnSpPr>
        <p:spPr>
          <a:xfrm flipH="1">
            <a:off x="6036436" y="3547265"/>
            <a:ext cx="0" cy="65551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TextBox 26"/>
          <p:cNvSpPr txBox="1"/>
          <p:nvPr/>
        </p:nvSpPr>
        <p:spPr>
          <a:xfrm>
            <a:off x="5880527" y="3324040"/>
            <a:ext cx="410138" cy="241298"/>
          </a:xfrm>
          <a:prstGeom prst="rect">
            <a:avLst/>
          </a:prstGeom>
          <a:noFill/>
        </p:spPr>
        <p:txBody>
          <a:bodyPr wrap="none" lIns="71323" tIns="35662" rIns="71323" bIns="35662" rtlCol="0">
            <a:spAutoFit/>
          </a:bodyPr>
          <a:lstStyle/>
          <a:p>
            <a:r>
              <a:rPr lang="en-US" sz="1100" dirty="0">
                <a:solidFill>
                  <a:schemeClr val="bg1">
                    <a:lumMod val="50000"/>
                  </a:schemeClr>
                </a:solidFill>
                <a:cs typeface="Times" panose="02020603050405020304" pitchFamily="18" charset="0"/>
              </a:rPr>
              <a:t>best</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53</a:t>
            </a:fld>
            <a:endParaRPr lang="en-US" altLang="en-US"/>
          </a:p>
        </p:txBody>
      </p:sp>
      <p:sp>
        <p:nvSpPr>
          <p:cNvPr id="9" name="TextBox 8">
            <a:extLst>
              <a:ext uri="{FF2B5EF4-FFF2-40B4-BE49-F238E27FC236}">
                <a16:creationId xmlns:a16="http://schemas.microsoft.com/office/drawing/2014/main" id="{FC299859-65D3-B546-862D-59658B3378BE}"/>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"Chai: Collaborative Heterogeneous Applications for Integrated-architectures," ISPASS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081759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Title 1"/>
          <p:cNvSpPr>
            <a:spLocks noGrp="1"/>
          </p:cNvSpPr>
          <p:nvPr>
            <p:ph type="ctrTitle"/>
          </p:nvPr>
        </p:nvSpPr>
        <p:spPr>
          <a:xfrm>
            <a:off x="468313" y="1125538"/>
            <a:ext cx="8207375" cy="2232025"/>
          </a:xfrm>
        </p:spPr>
        <p:txBody>
          <a:bodyPr anchor="ctr"/>
          <a:lstStyle/>
          <a:p>
            <a:pPr algn="ctr"/>
            <a:r>
              <a:rPr lang="en-US" altLang="en-US" sz="4200" dirty="0">
                <a:ea typeface="ＭＳ Ｐゴシック" charset="-128"/>
              </a:rPr>
              <a:t>Coarse-Grained Task Partitioning</a:t>
            </a:r>
          </a:p>
        </p:txBody>
      </p:sp>
    </p:spTree>
    <p:extLst>
      <p:ext uri="{BB962C8B-B14F-4D97-AF65-F5344CB8AC3E}">
        <p14:creationId xmlns:p14="http://schemas.microsoft.com/office/powerpoint/2010/main" val="31411059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Título 2"/>
          <p:cNvSpPr>
            <a:spLocks noGrp="1"/>
          </p:cNvSpPr>
          <p:nvPr>
            <p:ph type="title"/>
          </p:nvPr>
        </p:nvSpPr>
        <p:spPr/>
        <p:txBody>
          <a:bodyPr/>
          <a:lstStyle/>
          <a:p>
            <a:r>
              <a:rPr lang="en-US" altLang="en-US">
                <a:ea typeface="ＭＳ Ｐゴシック" charset="-128"/>
              </a:rPr>
              <a:t>Breadth-First Search</a:t>
            </a:r>
          </a:p>
        </p:txBody>
      </p:sp>
      <p:sp>
        <p:nvSpPr>
          <p:cNvPr id="275459" name="Marcador de contenido 3"/>
          <p:cNvSpPr>
            <a:spLocks noGrp="1"/>
          </p:cNvSpPr>
          <p:nvPr>
            <p:ph idx="1"/>
          </p:nvPr>
        </p:nvSpPr>
        <p:spPr>
          <a:xfrm>
            <a:off x="228600" y="908720"/>
            <a:ext cx="8610600" cy="5194300"/>
          </a:xfrm>
        </p:spPr>
        <p:txBody>
          <a:bodyPr/>
          <a:lstStyle/>
          <a:p>
            <a:r>
              <a:rPr lang="en-US" altLang="en-US" dirty="0">
                <a:ea typeface="ＭＳ Ｐゴシック" charset="-128"/>
              </a:rPr>
              <a:t>Small-sized and big-sized frontiers</a:t>
            </a:r>
          </a:p>
          <a:p>
            <a:pPr lvl="1"/>
            <a:r>
              <a:rPr lang="en-US" altLang="en-US" dirty="0">
                <a:ea typeface="ＭＳ Ｐゴシック" charset="-128"/>
              </a:rPr>
              <a:t>Top-down approach</a:t>
            </a:r>
          </a:p>
          <a:p>
            <a:pPr lvl="1"/>
            <a:r>
              <a:rPr lang="en-US" altLang="en-US" dirty="0">
                <a:ea typeface="ＭＳ Ｐゴシック" charset="-128"/>
              </a:rPr>
              <a:t>Kernel 1 and Kernel 2</a:t>
            </a:r>
          </a:p>
          <a:p>
            <a:r>
              <a:rPr lang="en-US" altLang="en-US" dirty="0">
                <a:solidFill>
                  <a:srgbClr val="0070C0"/>
                </a:solidFill>
                <a:ea typeface="ＭＳ Ｐゴシック" charset="-128"/>
              </a:rPr>
              <a:t>Atomic-based inter-block synchronization</a:t>
            </a:r>
          </a:p>
          <a:p>
            <a:pPr lvl="1"/>
            <a:r>
              <a:rPr lang="en-US" altLang="en-US" dirty="0">
                <a:ea typeface="ＭＳ Ｐゴシック" charset="-128"/>
              </a:rPr>
              <a:t>Avoids kernel re-launch</a:t>
            </a:r>
          </a:p>
          <a:p>
            <a:endParaRPr lang="en-US" altLang="en-US" dirty="0">
              <a:ea typeface="ＭＳ Ｐゴシック" charset="-128"/>
            </a:endParaRPr>
          </a:p>
          <a:p>
            <a:r>
              <a:rPr lang="en-US" altLang="en-US" dirty="0">
                <a:ea typeface="ＭＳ Ｐゴシック" charset="-128"/>
              </a:rPr>
              <a:t>Very small frontiers </a:t>
            </a:r>
          </a:p>
          <a:p>
            <a:pPr lvl="1"/>
            <a:r>
              <a:rPr lang="en-US" altLang="en-US" dirty="0">
                <a:solidFill>
                  <a:srgbClr val="C00000"/>
                </a:solidFill>
                <a:ea typeface="ＭＳ Ｐゴシック" charset="-128"/>
              </a:rPr>
              <a:t>Underutilize GPU resources</a:t>
            </a:r>
          </a:p>
          <a:p>
            <a:r>
              <a:rPr lang="en-US" altLang="en-US" dirty="0">
                <a:solidFill>
                  <a:srgbClr val="00B050"/>
                </a:solidFill>
                <a:ea typeface="ＭＳ Ｐゴシック" charset="-128"/>
              </a:rPr>
              <a:t>Collaborative implementation</a:t>
            </a:r>
          </a:p>
          <a:p>
            <a:endParaRPr lang="en-US" altLang="en-US" dirty="0">
              <a:ea typeface="ＭＳ Ｐゴシック" charset="-128"/>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55</a:t>
            </a:fld>
            <a:endParaRPr lang="en-US" altLang="en-US"/>
          </a:p>
        </p:txBody>
      </p:sp>
    </p:spTree>
    <p:extLst>
      <p:ext uri="{BB962C8B-B14F-4D97-AF65-F5344CB8AC3E}">
        <p14:creationId xmlns:p14="http://schemas.microsoft.com/office/powerpoint/2010/main" val="66250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5459">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5459">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545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15008" y="44624"/>
            <a:ext cx="8928992" cy="792088"/>
          </a:xfrm>
        </p:spPr>
        <p:txBody>
          <a:bodyPr>
            <a:normAutofit/>
          </a:bodyPr>
          <a:lstStyle/>
          <a:p>
            <a:r>
              <a:rPr lang="en-US" dirty="0"/>
              <a:t>Recall: BFS on CPU or GPU?</a:t>
            </a:r>
            <a:endParaRPr lang="es-ES_tradnl" dirty="0"/>
          </a:p>
        </p:txBody>
      </p:sp>
      <p:sp>
        <p:nvSpPr>
          <p:cNvPr id="11" name="Marcador de contenido 2"/>
          <p:cNvSpPr>
            <a:spLocks noGrp="1"/>
          </p:cNvSpPr>
          <p:nvPr>
            <p:ph idx="1"/>
          </p:nvPr>
        </p:nvSpPr>
        <p:spPr>
          <a:xfrm>
            <a:off x="251520" y="908720"/>
            <a:ext cx="8229600" cy="4525963"/>
          </a:xfrm>
        </p:spPr>
        <p:txBody>
          <a:bodyPr>
            <a:normAutofit/>
          </a:bodyPr>
          <a:lstStyle/>
          <a:p>
            <a:r>
              <a:rPr lang="en-US" sz="2400" dirty="0"/>
              <a:t>Motivation</a:t>
            </a:r>
          </a:p>
          <a:p>
            <a:pPr lvl="1"/>
            <a:r>
              <a:rPr lang="en-US" sz="2000" dirty="0">
                <a:solidFill>
                  <a:srgbClr val="C00000"/>
                </a:solidFill>
              </a:rPr>
              <a:t>Small-sized frontiers underutilize GPU resources</a:t>
            </a:r>
          </a:p>
          <a:p>
            <a:pPr lvl="2"/>
            <a:r>
              <a:rPr lang="en-US" dirty="0"/>
              <a:t>NVIDIA </a:t>
            </a:r>
            <a:r>
              <a:rPr lang="en-US" dirty="0" err="1"/>
              <a:t>Jetson</a:t>
            </a:r>
            <a:r>
              <a:rPr lang="en-US" dirty="0"/>
              <a:t> TX1 (4 ARMv8 CPUs + 2 SMXs)</a:t>
            </a:r>
          </a:p>
          <a:p>
            <a:pPr lvl="2"/>
            <a:r>
              <a:rPr lang="en-US" sz="1800" dirty="0"/>
              <a:t>New York City roads</a:t>
            </a:r>
          </a:p>
        </p:txBody>
      </p:sp>
      <p:pic>
        <p:nvPicPr>
          <p:cNvPr id="4" name="Imagen 3" descr="NYR_iters.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0004" y="2708920"/>
            <a:ext cx="6143992" cy="3419996"/>
          </a:xfrm>
          <a:prstGeom prst="rect">
            <a:avLst/>
          </a:prstGeom>
        </p:spPr>
      </p:pic>
      <p:sp>
        <p:nvSpPr>
          <p:cNvPr id="7" name="Marcador de número de diapositiva 3">
            <a:extLst>
              <a:ext uri="{FF2B5EF4-FFF2-40B4-BE49-F238E27FC236}">
                <a16:creationId xmlns:a16="http://schemas.microsoft.com/office/drawing/2014/main" id="{C8BE70A0-B92C-EF4A-9BCE-1B92AD6FEF3A}"/>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56</a:t>
            </a:fld>
            <a:endParaRPr lang="en-US" altLang="en-US" dirty="0"/>
          </a:p>
        </p:txBody>
      </p:sp>
    </p:spTree>
    <p:extLst>
      <p:ext uri="{BB962C8B-B14F-4D97-AF65-F5344CB8AC3E}">
        <p14:creationId xmlns:p14="http://schemas.microsoft.com/office/powerpoint/2010/main" val="11638266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09872" y="0"/>
            <a:ext cx="8610600" cy="908720"/>
          </a:xfrm>
        </p:spPr>
        <p:txBody>
          <a:bodyPr>
            <a:normAutofit/>
          </a:bodyPr>
          <a:lstStyle/>
          <a:p>
            <a:r>
              <a:rPr lang="en-US" dirty="0"/>
              <a:t>BFS: Collaborative Implementation</a:t>
            </a:r>
          </a:p>
        </p:txBody>
      </p:sp>
      <p:sp>
        <p:nvSpPr>
          <p:cNvPr id="82" name="Marcador de contenido 2"/>
          <p:cNvSpPr>
            <a:spLocks noGrp="1"/>
          </p:cNvSpPr>
          <p:nvPr>
            <p:ph idx="1"/>
          </p:nvPr>
        </p:nvSpPr>
        <p:spPr>
          <a:xfrm>
            <a:off x="228600" y="914400"/>
            <a:ext cx="8545165" cy="4258312"/>
          </a:xfrm>
        </p:spPr>
        <p:txBody>
          <a:bodyPr>
            <a:normAutofit/>
          </a:bodyPr>
          <a:lstStyle/>
          <a:p>
            <a:r>
              <a:rPr lang="en-US" dirty="0"/>
              <a:t>Choose the most appropriate device</a:t>
            </a:r>
          </a:p>
        </p:txBody>
      </p:sp>
      <p:grpSp>
        <p:nvGrpSpPr>
          <p:cNvPr id="7" name="Group 4"/>
          <p:cNvGrpSpPr/>
          <p:nvPr/>
        </p:nvGrpSpPr>
        <p:grpSpPr>
          <a:xfrm>
            <a:off x="2302297" y="4515976"/>
            <a:ext cx="914400" cy="914400"/>
            <a:chOff x="1875283" y="4499509"/>
            <a:chExt cx="914400" cy="914400"/>
          </a:xfrm>
        </p:grpSpPr>
        <p:sp>
          <p:nvSpPr>
            <p:cNvPr id="8" name="Rectangle 31"/>
            <p:cNvSpPr/>
            <p:nvPr/>
          </p:nvSpPr>
          <p:spPr>
            <a:xfrm>
              <a:off x="1875283" y="4499509"/>
              <a:ext cx="914400" cy="914400"/>
            </a:xfrm>
            <a:prstGeom prst="rect">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dirty="0">
                  <a:solidFill>
                    <a:schemeClr val="tx1"/>
                  </a:solidFill>
                </a:rPr>
                <a:t>CPU</a:t>
              </a:r>
            </a:p>
          </p:txBody>
        </p:sp>
        <p:grpSp>
          <p:nvGrpSpPr>
            <p:cNvPr id="9" name="Group 32"/>
            <p:cNvGrpSpPr>
              <a:grpSpLocks noChangeAspect="1"/>
            </p:cNvGrpSpPr>
            <p:nvPr/>
          </p:nvGrpSpPr>
          <p:grpSpPr>
            <a:xfrm>
              <a:off x="2058109" y="4828389"/>
              <a:ext cx="548749" cy="548640"/>
              <a:chOff x="2606263" y="4577026"/>
              <a:chExt cx="795522" cy="795364"/>
            </a:xfrm>
            <a:solidFill>
              <a:schemeClr val="accent1">
                <a:lumMod val="75000"/>
              </a:schemeClr>
            </a:solidFill>
          </p:grpSpPr>
          <p:sp>
            <p:nvSpPr>
              <p:cNvPr id="10" name="Rectangle 33"/>
              <p:cNvSpPr/>
              <p:nvPr/>
            </p:nvSpPr>
            <p:spPr>
              <a:xfrm>
                <a:off x="2606263" y="4577026"/>
                <a:ext cx="365760" cy="365760"/>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solidFill>
                    <a:schemeClr val="tx1"/>
                  </a:solidFill>
                </a:endParaRPr>
              </a:p>
            </p:txBody>
          </p:sp>
          <p:sp>
            <p:nvSpPr>
              <p:cNvPr id="12" name="Rectangle 34"/>
              <p:cNvSpPr/>
              <p:nvPr/>
            </p:nvSpPr>
            <p:spPr>
              <a:xfrm>
                <a:off x="3036025" y="4577026"/>
                <a:ext cx="365760" cy="365760"/>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solidFill>
                    <a:schemeClr val="tx1"/>
                  </a:solidFill>
                </a:endParaRPr>
              </a:p>
            </p:txBody>
          </p:sp>
          <p:sp>
            <p:nvSpPr>
              <p:cNvPr id="13" name="Rectangle 35"/>
              <p:cNvSpPr/>
              <p:nvPr/>
            </p:nvSpPr>
            <p:spPr>
              <a:xfrm>
                <a:off x="2606263" y="5006630"/>
                <a:ext cx="365760" cy="365760"/>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solidFill>
                    <a:schemeClr val="tx1"/>
                  </a:solidFill>
                </a:endParaRPr>
              </a:p>
            </p:txBody>
          </p:sp>
          <p:sp>
            <p:nvSpPr>
              <p:cNvPr id="14" name="Rectangle 36"/>
              <p:cNvSpPr/>
              <p:nvPr/>
            </p:nvSpPr>
            <p:spPr>
              <a:xfrm>
                <a:off x="3036025" y="5006630"/>
                <a:ext cx="365760" cy="365760"/>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solidFill>
                    <a:schemeClr val="tx1"/>
                  </a:solidFill>
                </a:endParaRPr>
              </a:p>
            </p:txBody>
          </p:sp>
        </p:grpSp>
      </p:grpSp>
      <p:grpSp>
        <p:nvGrpSpPr>
          <p:cNvPr id="15" name="Group 5"/>
          <p:cNvGrpSpPr/>
          <p:nvPr/>
        </p:nvGrpSpPr>
        <p:grpSpPr>
          <a:xfrm>
            <a:off x="4996560" y="4515976"/>
            <a:ext cx="914400" cy="914400"/>
            <a:chOff x="3111147" y="4499509"/>
            <a:chExt cx="914400" cy="914400"/>
          </a:xfrm>
        </p:grpSpPr>
        <p:sp>
          <p:nvSpPr>
            <p:cNvPr id="16" name="Rectangle 22"/>
            <p:cNvSpPr/>
            <p:nvPr/>
          </p:nvSpPr>
          <p:spPr>
            <a:xfrm>
              <a:off x="3111147" y="4499509"/>
              <a:ext cx="914400" cy="914400"/>
            </a:xfrm>
            <a:prstGeom prst="rect">
              <a:avLst/>
            </a:prstGeom>
            <a:solidFill>
              <a:schemeClr val="accent6">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dirty="0">
                  <a:solidFill>
                    <a:schemeClr val="tx1"/>
                  </a:solidFill>
                </a:rPr>
                <a:t>GPU</a:t>
              </a:r>
            </a:p>
          </p:txBody>
        </p:sp>
        <p:grpSp>
          <p:nvGrpSpPr>
            <p:cNvPr id="17" name="Group 23"/>
            <p:cNvGrpSpPr>
              <a:grpSpLocks noChangeAspect="1"/>
            </p:cNvGrpSpPr>
            <p:nvPr/>
          </p:nvGrpSpPr>
          <p:grpSpPr>
            <a:xfrm>
              <a:off x="3216079" y="4875398"/>
              <a:ext cx="704536" cy="454622"/>
              <a:chOff x="3563330" y="4460213"/>
              <a:chExt cx="850238" cy="548640"/>
            </a:xfrm>
            <a:solidFill>
              <a:schemeClr val="accent6">
                <a:lumMod val="75000"/>
              </a:schemeClr>
            </a:solidFill>
          </p:grpSpPr>
          <p:sp>
            <p:nvSpPr>
              <p:cNvPr id="18" name="Rectangle 24"/>
              <p:cNvSpPr/>
              <p:nvPr/>
            </p:nvSpPr>
            <p:spPr>
              <a:xfrm>
                <a:off x="3563331" y="4460213"/>
                <a:ext cx="252300" cy="252300"/>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solidFill>
                    <a:schemeClr val="tx1"/>
                  </a:solidFill>
                </a:endParaRPr>
              </a:p>
            </p:txBody>
          </p:sp>
          <p:sp>
            <p:nvSpPr>
              <p:cNvPr id="19" name="Rectangle 25"/>
              <p:cNvSpPr/>
              <p:nvPr/>
            </p:nvSpPr>
            <p:spPr>
              <a:xfrm>
                <a:off x="3859780" y="4460215"/>
                <a:ext cx="252300" cy="252300"/>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solidFill>
                    <a:schemeClr val="tx1"/>
                  </a:solidFill>
                </a:endParaRPr>
              </a:p>
            </p:txBody>
          </p:sp>
          <p:sp>
            <p:nvSpPr>
              <p:cNvPr id="20" name="Rectangle 26"/>
              <p:cNvSpPr/>
              <p:nvPr/>
            </p:nvSpPr>
            <p:spPr>
              <a:xfrm>
                <a:off x="3563330" y="4756553"/>
                <a:ext cx="252300" cy="252300"/>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solidFill>
                    <a:schemeClr val="tx1"/>
                  </a:solidFill>
                </a:endParaRPr>
              </a:p>
            </p:txBody>
          </p:sp>
          <p:sp>
            <p:nvSpPr>
              <p:cNvPr id="21" name="Rectangle 27"/>
              <p:cNvSpPr/>
              <p:nvPr/>
            </p:nvSpPr>
            <p:spPr>
              <a:xfrm>
                <a:off x="3859776" y="4756549"/>
                <a:ext cx="252300" cy="252300"/>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solidFill>
                    <a:schemeClr val="tx1"/>
                  </a:solidFill>
                </a:endParaRPr>
              </a:p>
            </p:txBody>
          </p:sp>
          <p:grpSp>
            <p:nvGrpSpPr>
              <p:cNvPr id="22" name="Group 28"/>
              <p:cNvGrpSpPr>
                <a:grpSpLocks noChangeAspect="1"/>
              </p:cNvGrpSpPr>
              <p:nvPr/>
            </p:nvGrpSpPr>
            <p:grpSpPr>
              <a:xfrm>
                <a:off x="4161264" y="4460216"/>
                <a:ext cx="252304" cy="548634"/>
                <a:chOff x="3036025" y="4577034"/>
                <a:chExt cx="365766" cy="795356"/>
              </a:xfrm>
              <a:grpFill/>
            </p:grpSpPr>
            <p:sp>
              <p:nvSpPr>
                <p:cNvPr id="23" name="Rectangle 29"/>
                <p:cNvSpPr/>
                <p:nvPr/>
              </p:nvSpPr>
              <p:spPr>
                <a:xfrm>
                  <a:off x="3036031" y="4577034"/>
                  <a:ext cx="365760" cy="365760"/>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solidFill>
                      <a:schemeClr val="tx1"/>
                    </a:solidFill>
                  </a:endParaRPr>
                </a:p>
              </p:txBody>
            </p:sp>
            <p:sp>
              <p:nvSpPr>
                <p:cNvPr id="24" name="Rectangle 30"/>
                <p:cNvSpPr/>
                <p:nvPr/>
              </p:nvSpPr>
              <p:spPr>
                <a:xfrm>
                  <a:off x="3036025" y="5006630"/>
                  <a:ext cx="365760" cy="365760"/>
                </a:xfrm>
                <a:prstGeom prst="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dirty="0">
                    <a:solidFill>
                      <a:schemeClr val="tx1"/>
                    </a:solidFill>
                  </a:endParaRPr>
                </a:p>
              </p:txBody>
            </p:sp>
          </p:grpSp>
        </p:grpSp>
      </p:grpSp>
      <p:cxnSp>
        <p:nvCxnSpPr>
          <p:cNvPr id="25" name="Straight Connector 6"/>
          <p:cNvCxnSpPr/>
          <p:nvPr/>
        </p:nvCxnSpPr>
        <p:spPr>
          <a:xfrm flipH="1">
            <a:off x="3785927" y="2420613"/>
            <a:ext cx="0" cy="3108960"/>
          </a:xfrm>
          <a:prstGeom prst="line">
            <a:avLst/>
          </a:prstGeom>
          <a:ln w="3175">
            <a:prstDash val="lgDash"/>
          </a:ln>
        </p:spPr>
        <p:style>
          <a:lnRef idx="1">
            <a:schemeClr val="dk1"/>
          </a:lnRef>
          <a:fillRef idx="0">
            <a:schemeClr val="dk1"/>
          </a:fillRef>
          <a:effectRef idx="0">
            <a:schemeClr val="dk1"/>
          </a:effectRef>
          <a:fontRef idx="minor">
            <a:schemeClr val="tx1"/>
          </a:fontRef>
        </p:style>
      </p:cxnSp>
      <p:cxnSp>
        <p:nvCxnSpPr>
          <p:cNvPr id="26" name="Straight Arrow Connector 12"/>
          <p:cNvCxnSpPr>
            <a:cxnSpLocks/>
            <a:stCxn id="29" idx="2"/>
            <a:endCxn id="35" idx="0"/>
          </p:cNvCxnSpPr>
          <p:nvPr/>
        </p:nvCxnSpPr>
        <p:spPr>
          <a:xfrm>
            <a:off x="2759661" y="2754426"/>
            <a:ext cx="2675455" cy="2580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nvGrpSpPr>
          <p:cNvPr id="27" name="Group 44"/>
          <p:cNvGrpSpPr/>
          <p:nvPr/>
        </p:nvGrpSpPr>
        <p:grpSpPr>
          <a:xfrm>
            <a:off x="2256740" y="2480106"/>
            <a:ext cx="1005840" cy="274320"/>
            <a:chOff x="749916" y="2295151"/>
            <a:chExt cx="1005840" cy="274320"/>
          </a:xfrm>
        </p:grpSpPr>
        <p:grpSp>
          <p:nvGrpSpPr>
            <p:cNvPr id="28" name="Group 43"/>
            <p:cNvGrpSpPr/>
            <p:nvPr/>
          </p:nvGrpSpPr>
          <p:grpSpPr>
            <a:xfrm>
              <a:off x="809030" y="2340871"/>
              <a:ext cx="887613" cy="182880"/>
              <a:chOff x="838200" y="2414757"/>
              <a:chExt cx="887613" cy="182880"/>
            </a:xfrm>
          </p:grpSpPr>
          <p:sp>
            <p:nvSpPr>
              <p:cNvPr id="30" name="Oval 37"/>
              <p:cNvSpPr/>
              <p:nvPr/>
            </p:nvSpPr>
            <p:spPr>
              <a:xfrm>
                <a:off x="838200" y="2414757"/>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1" name="Oval 38"/>
              <p:cNvSpPr/>
              <p:nvPr/>
            </p:nvSpPr>
            <p:spPr>
              <a:xfrm>
                <a:off x="1073111" y="2414757"/>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2" name="Oval 39"/>
              <p:cNvSpPr/>
              <p:nvPr/>
            </p:nvSpPr>
            <p:spPr>
              <a:xfrm>
                <a:off x="1308022" y="2414757"/>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3" name="Oval 40"/>
              <p:cNvSpPr/>
              <p:nvPr/>
            </p:nvSpPr>
            <p:spPr>
              <a:xfrm>
                <a:off x="1542933" y="2414757"/>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sp>
          <p:nvSpPr>
            <p:cNvPr id="29" name="Rectangle 41"/>
            <p:cNvSpPr/>
            <p:nvPr/>
          </p:nvSpPr>
          <p:spPr>
            <a:xfrm>
              <a:off x="749916" y="2295151"/>
              <a:ext cx="1005840" cy="274320"/>
            </a:xfrm>
            <a:prstGeom prst="rect">
              <a:avLst/>
            </a:prstGeom>
            <a:noFill/>
            <a:ln>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grpSp>
        <p:nvGrpSpPr>
          <p:cNvPr id="34" name="Group 64"/>
          <p:cNvGrpSpPr/>
          <p:nvPr/>
        </p:nvGrpSpPr>
        <p:grpSpPr>
          <a:xfrm>
            <a:off x="3994935" y="3012476"/>
            <a:ext cx="2880360" cy="274320"/>
            <a:chOff x="5857888" y="2889358"/>
            <a:chExt cx="2880360" cy="274320"/>
          </a:xfrm>
        </p:grpSpPr>
        <p:sp>
          <p:nvSpPr>
            <p:cNvPr id="35" name="Rectangle 48"/>
            <p:cNvSpPr/>
            <p:nvPr/>
          </p:nvSpPr>
          <p:spPr>
            <a:xfrm>
              <a:off x="5857888" y="2889358"/>
              <a:ext cx="2880360" cy="274320"/>
            </a:xfrm>
            <a:prstGeom prst="rect">
              <a:avLst/>
            </a:prstGeom>
            <a:noFill/>
            <a:ln>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nvGrpSpPr>
            <p:cNvPr id="36" name="Group 63"/>
            <p:cNvGrpSpPr/>
            <p:nvPr/>
          </p:nvGrpSpPr>
          <p:grpSpPr>
            <a:xfrm>
              <a:off x="5913131" y="2935078"/>
              <a:ext cx="2769875" cy="182880"/>
              <a:chOff x="5917002" y="2929201"/>
              <a:chExt cx="2769875" cy="182880"/>
            </a:xfrm>
          </p:grpSpPr>
          <p:sp>
            <p:nvSpPr>
              <p:cNvPr id="37" name="Oval 49"/>
              <p:cNvSpPr/>
              <p:nvPr/>
            </p:nvSpPr>
            <p:spPr>
              <a:xfrm>
                <a:off x="5917002"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8" name="Oval 50"/>
              <p:cNvSpPr/>
              <p:nvPr/>
            </p:nvSpPr>
            <p:spPr>
              <a:xfrm>
                <a:off x="6152183"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9" name="Oval 51"/>
              <p:cNvSpPr/>
              <p:nvPr/>
            </p:nvSpPr>
            <p:spPr>
              <a:xfrm>
                <a:off x="6387364"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0" name="Oval 52"/>
              <p:cNvSpPr/>
              <p:nvPr/>
            </p:nvSpPr>
            <p:spPr>
              <a:xfrm>
                <a:off x="6622545"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1" name="Oval 54"/>
              <p:cNvSpPr/>
              <p:nvPr/>
            </p:nvSpPr>
            <p:spPr>
              <a:xfrm>
                <a:off x="6857726"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2" name="Oval 55"/>
              <p:cNvSpPr/>
              <p:nvPr/>
            </p:nvSpPr>
            <p:spPr>
              <a:xfrm>
                <a:off x="7092907"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3" name="Oval 56"/>
              <p:cNvSpPr/>
              <p:nvPr/>
            </p:nvSpPr>
            <p:spPr>
              <a:xfrm>
                <a:off x="7328088"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4" name="Oval 57"/>
              <p:cNvSpPr/>
              <p:nvPr/>
            </p:nvSpPr>
            <p:spPr>
              <a:xfrm>
                <a:off x="7563269"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5" name="Oval 59"/>
              <p:cNvSpPr/>
              <p:nvPr/>
            </p:nvSpPr>
            <p:spPr>
              <a:xfrm>
                <a:off x="7798450"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6" name="Oval 60"/>
              <p:cNvSpPr/>
              <p:nvPr/>
            </p:nvSpPr>
            <p:spPr>
              <a:xfrm>
                <a:off x="8033631"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7" name="Oval 61"/>
              <p:cNvSpPr/>
              <p:nvPr/>
            </p:nvSpPr>
            <p:spPr>
              <a:xfrm>
                <a:off x="8268812"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8" name="Oval 62"/>
              <p:cNvSpPr/>
              <p:nvPr/>
            </p:nvSpPr>
            <p:spPr>
              <a:xfrm>
                <a:off x="8503997"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grpSp>
      <p:grpSp>
        <p:nvGrpSpPr>
          <p:cNvPr id="49" name="Group 66"/>
          <p:cNvGrpSpPr/>
          <p:nvPr/>
        </p:nvGrpSpPr>
        <p:grpSpPr>
          <a:xfrm>
            <a:off x="4223535" y="3544846"/>
            <a:ext cx="2423160" cy="274320"/>
            <a:chOff x="5857888" y="2889358"/>
            <a:chExt cx="2423160" cy="274320"/>
          </a:xfrm>
        </p:grpSpPr>
        <p:sp>
          <p:nvSpPr>
            <p:cNvPr id="50" name="Rectangle 67"/>
            <p:cNvSpPr/>
            <p:nvPr/>
          </p:nvSpPr>
          <p:spPr>
            <a:xfrm>
              <a:off x="5857888" y="2889358"/>
              <a:ext cx="2423160" cy="274320"/>
            </a:xfrm>
            <a:prstGeom prst="rect">
              <a:avLst/>
            </a:prstGeom>
            <a:noFill/>
            <a:ln>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nvGrpSpPr>
            <p:cNvPr id="51" name="Group 68"/>
            <p:cNvGrpSpPr/>
            <p:nvPr/>
          </p:nvGrpSpPr>
          <p:grpSpPr>
            <a:xfrm>
              <a:off x="5913131" y="2935078"/>
              <a:ext cx="2299509" cy="182880"/>
              <a:chOff x="5917002" y="2929201"/>
              <a:chExt cx="2299509" cy="182880"/>
            </a:xfrm>
          </p:grpSpPr>
          <p:sp>
            <p:nvSpPr>
              <p:cNvPr id="52" name="Oval 69"/>
              <p:cNvSpPr/>
              <p:nvPr/>
            </p:nvSpPr>
            <p:spPr>
              <a:xfrm>
                <a:off x="5917002"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3" name="Oval 70"/>
              <p:cNvSpPr/>
              <p:nvPr/>
            </p:nvSpPr>
            <p:spPr>
              <a:xfrm>
                <a:off x="6152183"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4" name="Oval 71"/>
              <p:cNvSpPr/>
              <p:nvPr/>
            </p:nvSpPr>
            <p:spPr>
              <a:xfrm>
                <a:off x="6387364"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5" name="Oval 72"/>
              <p:cNvSpPr/>
              <p:nvPr/>
            </p:nvSpPr>
            <p:spPr>
              <a:xfrm>
                <a:off x="6622545"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6" name="Oval 73"/>
              <p:cNvSpPr/>
              <p:nvPr/>
            </p:nvSpPr>
            <p:spPr>
              <a:xfrm>
                <a:off x="6857726"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7" name="Oval 74"/>
              <p:cNvSpPr/>
              <p:nvPr/>
            </p:nvSpPr>
            <p:spPr>
              <a:xfrm>
                <a:off x="7092907"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8" name="Oval 75"/>
              <p:cNvSpPr/>
              <p:nvPr/>
            </p:nvSpPr>
            <p:spPr>
              <a:xfrm>
                <a:off x="7328088"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9" name="Oval 76"/>
              <p:cNvSpPr/>
              <p:nvPr/>
            </p:nvSpPr>
            <p:spPr>
              <a:xfrm>
                <a:off x="7563269"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0" name="Oval 77"/>
              <p:cNvSpPr/>
              <p:nvPr/>
            </p:nvSpPr>
            <p:spPr>
              <a:xfrm>
                <a:off x="7798450"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1" name="Oval 78"/>
              <p:cNvSpPr/>
              <p:nvPr/>
            </p:nvSpPr>
            <p:spPr>
              <a:xfrm>
                <a:off x="8033631" y="2929201"/>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grpSp>
      <p:grpSp>
        <p:nvGrpSpPr>
          <p:cNvPr id="62" name="Group 81"/>
          <p:cNvGrpSpPr/>
          <p:nvPr/>
        </p:nvGrpSpPr>
        <p:grpSpPr>
          <a:xfrm>
            <a:off x="2371040" y="4077216"/>
            <a:ext cx="777240" cy="274320"/>
            <a:chOff x="749916" y="2295151"/>
            <a:chExt cx="777240" cy="274320"/>
          </a:xfrm>
        </p:grpSpPr>
        <p:grpSp>
          <p:nvGrpSpPr>
            <p:cNvPr id="63" name="Group 82"/>
            <p:cNvGrpSpPr/>
            <p:nvPr/>
          </p:nvGrpSpPr>
          <p:grpSpPr>
            <a:xfrm>
              <a:off x="809030" y="2340871"/>
              <a:ext cx="652702" cy="182880"/>
              <a:chOff x="838200" y="2414757"/>
              <a:chExt cx="652702" cy="182880"/>
            </a:xfrm>
          </p:grpSpPr>
          <p:sp>
            <p:nvSpPr>
              <p:cNvPr id="65" name="Oval 84"/>
              <p:cNvSpPr/>
              <p:nvPr/>
            </p:nvSpPr>
            <p:spPr>
              <a:xfrm>
                <a:off x="838200" y="2414757"/>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6" name="Oval 85"/>
              <p:cNvSpPr/>
              <p:nvPr/>
            </p:nvSpPr>
            <p:spPr>
              <a:xfrm>
                <a:off x="1073111" y="2414757"/>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7" name="Oval 86"/>
              <p:cNvSpPr/>
              <p:nvPr/>
            </p:nvSpPr>
            <p:spPr>
              <a:xfrm>
                <a:off x="1308022" y="2414757"/>
                <a:ext cx="182880" cy="18288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sp>
          <p:nvSpPr>
            <p:cNvPr id="64" name="Rectangle 83"/>
            <p:cNvSpPr/>
            <p:nvPr/>
          </p:nvSpPr>
          <p:spPr>
            <a:xfrm>
              <a:off x="749916" y="2295151"/>
              <a:ext cx="777240" cy="274320"/>
            </a:xfrm>
            <a:prstGeom prst="rect">
              <a:avLst/>
            </a:prstGeom>
            <a:noFill/>
            <a:ln>
              <a:prstDash val="dash"/>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cxnSp>
        <p:nvCxnSpPr>
          <p:cNvPr id="68" name="Straight Arrow Connector 101"/>
          <p:cNvCxnSpPr>
            <a:cxnSpLocks/>
            <a:stCxn id="35" idx="2"/>
            <a:endCxn id="50" idx="0"/>
          </p:cNvCxnSpPr>
          <p:nvPr/>
        </p:nvCxnSpPr>
        <p:spPr>
          <a:xfrm>
            <a:off x="5435115" y="3286796"/>
            <a:ext cx="0" cy="2580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9" name="Straight Arrow Connector 104"/>
          <p:cNvCxnSpPr>
            <a:cxnSpLocks/>
            <a:stCxn id="50" idx="2"/>
            <a:endCxn id="64" idx="0"/>
          </p:cNvCxnSpPr>
          <p:nvPr/>
        </p:nvCxnSpPr>
        <p:spPr>
          <a:xfrm flipH="1">
            <a:off x="2759661" y="3819166"/>
            <a:ext cx="2675455" cy="25805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0" name="TextBox 108"/>
          <p:cNvSpPr txBox="1"/>
          <p:nvPr/>
        </p:nvSpPr>
        <p:spPr>
          <a:xfrm>
            <a:off x="67922" y="3139924"/>
            <a:ext cx="1538766" cy="738664"/>
          </a:xfrm>
          <a:prstGeom prst="rect">
            <a:avLst/>
          </a:prstGeom>
          <a:noFill/>
        </p:spPr>
        <p:txBody>
          <a:bodyPr wrap="square" rtlCol="0">
            <a:spAutoFit/>
          </a:bodyPr>
          <a:lstStyle/>
          <a:p>
            <a:pPr algn="ctr"/>
            <a:r>
              <a:rPr lang="en-US" sz="1400" dirty="0"/>
              <a:t>small frontiers processed on CPU</a:t>
            </a:r>
          </a:p>
        </p:txBody>
      </p:sp>
      <p:sp>
        <p:nvSpPr>
          <p:cNvPr id="71" name="TextBox 109"/>
          <p:cNvSpPr txBox="1"/>
          <p:nvPr/>
        </p:nvSpPr>
        <p:spPr>
          <a:xfrm>
            <a:off x="7543860" y="3139924"/>
            <a:ext cx="1536438" cy="738664"/>
          </a:xfrm>
          <a:prstGeom prst="rect">
            <a:avLst/>
          </a:prstGeom>
          <a:noFill/>
        </p:spPr>
        <p:txBody>
          <a:bodyPr wrap="square" rtlCol="0">
            <a:spAutoFit/>
          </a:bodyPr>
          <a:lstStyle/>
          <a:p>
            <a:pPr algn="ctr"/>
            <a:r>
              <a:rPr lang="en-US" sz="1400" dirty="0"/>
              <a:t>large frontiers processed on GPU</a:t>
            </a:r>
          </a:p>
        </p:txBody>
      </p:sp>
      <p:grpSp>
        <p:nvGrpSpPr>
          <p:cNvPr id="72" name="Group 116"/>
          <p:cNvGrpSpPr/>
          <p:nvPr/>
        </p:nvGrpSpPr>
        <p:grpSpPr>
          <a:xfrm>
            <a:off x="1449837" y="2768342"/>
            <a:ext cx="546652" cy="1266387"/>
            <a:chOff x="3296382" y="2644531"/>
            <a:chExt cx="546652" cy="1266387"/>
          </a:xfrm>
        </p:grpSpPr>
        <p:cxnSp>
          <p:nvCxnSpPr>
            <p:cNvPr id="73" name="Straight Arrow Connector 111"/>
            <p:cNvCxnSpPr/>
            <p:nvPr/>
          </p:nvCxnSpPr>
          <p:spPr>
            <a:xfrm flipV="1">
              <a:off x="3296382" y="2644531"/>
              <a:ext cx="546652" cy="3494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112"/>
            <p:cNvCxnSpPr>
              <a:cxnSpLocks/>
            </p:cNvCxnSpPr>
            <p:nvPr/>
          </p:nvCxnSpPr>
          <p:spPr>
            <a:xfrm>
              <a:off x="3296382" y="3561428"/>
              <a:ext cx="546652" cy="3494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75" name="Group 115"/>
          <p:cNvGrpSpPr/>
          <p:nvPr/>
        </p:nvGrpSpPr>
        <p:grpSpPr>
          <a:xfrm flipH="1">
            <a:off x="7098562" y="3114516"/>
            <a:ext cx="546652" cy="574036"/>
            <a:chOff x="9322796" y="2647846"/>
            <a:chExt cx="546652" cy="1266387"/>
          </a:xfrm>
        </p:grpSpPr>
        <p:cxnSp>
          <p:nvCxnSpPr>
            <p:cNvPr id="76" name="Straight Arrow Connector 113"/>
            <p:cNvCxnSpPr/>
            <p:nvPr/>
          </p:nvCxnSpPr>
          <p:spPr>
            <a:xfrm flipV="1">
              <a:off x="9322796" y="2647846"/>
              <a:ext cx="546652" cy="34949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cxnSp>
          <p:nvCxnSpPr>
            <p:cNvPr id="77" name="Straight Arrow Connector 114"/>
            <p:cNvCxnSpPr>
              <a:cxnSpLocks/>
            </p:cNvCxnSpPr>
            <p:nvPr/>
          </p:nvCxnSpPr>
          <p:spPr>
            <a:xfrm>
              <a:off x="9322796" y="3564743"/>
              <a:ext cx="546652" cy="349490"/>
            </a:xfrm>
            <a:prstGeom prst="straightConnector1">
              <a:avLst/>
            </a:prstGeom>
            <a:ln>
              <a:tailEnd type="triangle"/>
            </a:ln>
          </p:spPr>
          <p:style>
            <a:lnRef idx="1">
              <a:schemeClr val="accent6"/>
            </a:lnRef>
            <a:fillRef idx="0">
              <a:schemeClr val="accent6"/>
            </a:fillRef>
            <a:effectRef idx="0">
              <a:schemeClr val="accent6"/>
            </a:effectRef>
            <a:fontRef idx="minor">
              <a:schemeClr val="tx1"/>
            </a:fontRef>
          </p:style>
        </p:cxnSp>
      </p:grpSp>
      <p:sp>
        <p:nvSpPr>
          <p:cNvPr id="3" name="Slide Number Placeholder 2"/>
          <p:cNvSpPr>
            <a:spLocks noGrp="1"/>
          </p:cNvSpPr>
          <p:nvPr>
            <p:ph type="sldNum" sz="quarter" idx="11"/>
          </p:nvPr>
        </p:nvSpPr>
        <p:spPr/>
        <p:txBody>
          <a:bodyPr/>
          <a:lstStyle/>
          <a:p>
            <a:fld id="{11285301-7C64-3D4A-A11D-A303F06F8BE6}" type="slidenum">
              <a:rPr lang="en-US" altLang="en-US" smtClean="0"/>
              <a:pPr/>
              <a:t>57</a:t>
            </a:fld>
            <a:endParaRPr lang="en-US" altLang="en-US"/>
          </a:p>
        </p:txBody>
      </p:sp>
    </p:spTree>
    <p:extLst>
      <p:ext uri="{BB962C8B-B14F-4D97-AF65-F5344CB8AC3E}">
        <p14:creationId xmlns:p14="http://schemas.microsoft.com/office/powerpoint/2010/main" val="41501129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6" name="Marcador de contenido 3"/>
          <p:cNvSpPr>
            <a:spLocks noGrp="1"/>
          </p:cNvSpPr>
          <p:nvPr>
            <p:ph idx="1"/>
          </p:nvPr>
        </p:nvSpPr>
        <p:spPr>
          <a:xfrm>
            <a:off x="228600" y="908720"/>
            <a:ext cx="8610600" cy="5194300"/>
          </a:xfrm>
        </p:spPr>
        <p:txBody>
          <a:bodyPr/>
          <a:lstStyle/>
          <a:p>
            <a:r>
              <a:rPr lang="en-US" altLang="en-US" dirty="0">
                <a:solidFill>
                  <a:srgbClr val="C00000"/>
                </a:solidFill>
                <a:ea typeface="ＭＳ Ｐゴシック" charset="-128"/>
              </a:rPr>
              <a:t>Without</a:t>
            </a:r>
            <a:r>
              <a:rPr lang="en-US" altLang="en-US" dirty="0">
                <a:ea typeface="ＭＳ Ｐゴシック" charset="-128"/>
              </a:rPr>
              <a:t> Unified Memory (UM)</a:t>
            </a:r>
          </a:p>
          <a:p>
            <a:pPr lvl="1"/>
            <a:r>
              <a:rPr lang="en-US" altLang="en-US" dirty="0">
                <a:ea typeface="ＭＳ Ｐゴシック" charset="-128"/>
              </a:rPr>
              <a:t>Explicit memory copies</a:t>
            </a:r>
            <a:endParaRPr lang="en-US" altLang="en-US" sz="2000" dirty="0">
              <a:ea typeface="ＭＳ Ｐゴシック" charset="-128"/>
            </a:endParaRPr>
          </a:p>
          <a:p>
            <a:endParaRPr lang="en-US" altLang="en-US" dirty="0">
              <a:ea typeface="ＭＳ Ｐゴシック" charset="-128"/>
            </a:endParaRPr>
          </a:p>
        </p:txBody>
      </p:sp>
      <p:sp>
        <p:nvSpPr>
          <p:cNvPr id="5" name="CuadroTexto 4"/>
          <p:cNvSpPr txBox="1"/>
          <p:nvPr/>
        </p:nvSpPr>
        <p:spPr>
          <a:xfrm>
            <a:off x="684213" y="2276475"/>
            <a:ext cx="7770812" cy="3602038"/>
          </a:xfrm>
          <a:prstGeom prst="rect">
            <a:avLst/>
          </a:prstGeom>
          <a:noFill/>
          <a:ln>
            <a:solidFill>
              <a:srgbClr val="FFFFFF"/>
            </a:solidFill>
          </a:ln>
        </p:spPr>
        <p:txBody>
          <a:bodyPr>
            <a:spAutoFit/>
          </a:bodyPr>
          <a:lstStyle/>
          <a:p>
            <a:pPr>
              <a:defRPr/>
            </a:pPr>
            <a:r>
              <a:rPr lang="en-US" sz="1200" dirty="0">
                <a:solidFill>
                  <a:srgbClr val="9DC3E6"/>
                </a:solidFill>
                <a:latin typeface="Courier"/>
                <a:ea typeface="ＭＳ Ｐゴシック" charset="0"/>
                <a:cs typeface="Courier"/>
              </a:rPr>
              <a:t> // Host code</a:t>
            </a:r>
          </a:p>
          <a:p>
            <a:pPr>
              <a:defRPr/>
            </a:pPr>
            <a:r>
              <a:rPr lang="en-US" sz="1200" dirty="0">
                <a:solidFill>
                  <a:srgbClr val="000000"/>
                </a:solidFill>
                <a:latin typeface="Courier"/>
                <a:ea typeface="ＭＳ Ｐゴシック" charset="0"/>
                <a:cs typeface="Courier"/>
              </a:rPr>
              <a:t> </a:t>
            </a:r>
            <a:r>
              <a:rPr lang="en-US" sz="1200" dirty="0">
                <a:solidFill>
                  <a:srgbClr val="CC9900"/>
                </a:solidFill>
                <a:latin typeface="Courier"/>
                <a:ea typeface="ＭＳ Ｐゴシック" charset="0"/>
                <a:cs typeface="Courier"/>
              </a:rPr>
              <a:t>while</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frontier_size</a:t>
            </a:r>
            <a:r>
              <a:rPr lang="en-US" sz="1200" dirty="0">
                <a:solidFill>
                  <a:srgbClr val="000000"/>
                </a:solidFill>
                <a:latin typeface="Courier"/>
                <a:ea typeface="ＭＳ Ｐゴシック" charset="0"/>
                <a:cs typeface="Courier"/>
              </a:rPr>
              <a:t> != </a:t>
            </a:r>
            <a:r>
              <a:rPr lang="en-US" sz="1200" dirty="0">
                <a:solidFill>
                  <a:srgbClr val="CC9900"/>
                </a:solidFill>
                <a:latin typeface="Courier"/>
                <a:ea typeface="ＭＳ Ｐゴシック" charset="0"/>
                <a:cs typeface="Courier"/>
              </a:rPr>
              <a:t>0</a:t>
            </a:r>
            <a:r>
              <a:rPr lang="en-US" sz="1200" dirty="0">
                <a:solidFill>
                  <a:srgbClr val="000000"/>
                </a:solidFill>
                <a:latin typeface="Courier"/>
                <a:ea typeface="ＭＳ Ｐゴシック" charset="0"/>
                <a:cs typeface="Courier"/>
              </a:rPr>
              <a:t>){</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000000"/>
                </a:solidFill>
                <a:latin typeface="Courier"/>
                <a:ea typeface="ＭＳ Ｐゴシック" charset="0"/>
                <a:cs typeface="Courier"/>
              </a:rPr>
              <a:t>     </a:t>
            </a:r>
            <a:r>
              <a:rPr lang="en-US" sz="1200" dirty="0">
                <a:solidFill>
                  <a:srgbClr val="CC9900"/>
                </a:solidFill>
                <a:latin typeface="Courier"/>
                <a:ea typeface="ＭＳ Ｐゴシック" charset="0"/>
                <a:cs typeface="Courier"/>
              </a:rPr>
              <a:t>if</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frontier_size</a:t>
            </a:r>
            <a:r>
              <a:rPr lang="en-US" sz="1200" dirty="0">
                <a:solidFill>
                  <a:srgbClr val="000000"/>
                </a:solidFill>
                <a:latin typeface="Courier"/>
                <a:ea typeface="ＭＳ Ｐゴシック" charset="0"/>
                <a:cs typeface="Courier"/>
              </a:rPr>
              <a:t> &lt; </a:t>
            </a:r>
            <a:r>
              <a:rPr lang="en-US" sz="1200" dirty="0">
                <a:solidFill>
                  <a:srgbClr val="CC9900"/>
                </a:solidFill>
                <a:latin typeface="Courier"/>
                <a:ea typeface="ＭＳ Ｐゴシック" charset="0"/>
                <a:cs typeface="Courier"/>
              </a:rPr>
              <a:t>LIMIT</a:t>
            </a:r>
            <a:r>
              <a:rPr lang="en-US" sz="1200" dirty="0">
                <a:solidFill>
                  <a:srgbClr val="000000"/>
                </a:solidFill>
                <a:latin typeface="Courier"/>
                <a:ea typeface="ＭＳ Ｐゴシック" charset="0"/>
                <a:cs typeface="Courier"/>
              </a:rPr>
              <a:t>){</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Launch CPU threads</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000000"/>
                </a:solidFill>
                <a:latin typeface="Courier"/>
                <a:ea typeface="ＭＳ Ｐゴシック" charset="0"/>
                <a:cs typeface="Courier"/>
              </a:rPr>
              <a:t>     }</a:t>
            </a:r>
          </a:p>
          <a:p>
            <a:pPr>
              <a:defRPr/>
            </a:pPr>
            <a:r>
              <a:rPr lang="en-US" sz="1200" dirty="0">
                <a:solidFill>
                  <a:srgbClr val="000000"/>
                </a:solidFill>
                <a:latin typeface="Courier"/>
                <a:ea typeface="ＭＳ Ｐゴシック" charset="0"/>
                <a:cs typeface="Courier"/>
              </a:rPr>
              <a:t>     </a:t>
            </a:r>
            <a:r>
              <a:rPr lang="en-US" sz="1200" dirty="0">
                <a:solidFill>
                  <a:srgbClr val="CC9900"/>
                </a:solidFill>
                <a:latin typeface="Courier"/>
                <a:ea typeface="ＭＳ Ｐゴシック" charset="0"/>
                <a:cs typeface="Courier"/>
              </a:rPr>
              <a:t>else</a:t>
            </a:r>
            <a:r>
              <a:rPr lang="en-US" sz="1200" dirty="0">
                <a:solidFill>
                  <a:srgbClr val="000000"/>
                </a:solidFill>
                <a:latin typeface="Courier"/>
                <a:ea typeface="ＭＳ Ｐゴシック" charset="0"/>
                <a:cs typeface="Courier"/>
              </a:rPr>
              <a:t>{</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7030A0"/>
                </a:solidFill>
                <a:latin typeface="Courier"/>
                <a:ea typeface="ＭＳ Ｐゴシック" charset="0"/>
                <a:cs typeface="Courier"/>
              </a:rPr>
              <a:t>         // Copy from host to device (queues and synchronization variables)</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Launch GPU kernel</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7030A0"/>
                </a:solidFill>
                <a:latin typeface="Courier"/>
                <a:ea typeface="ＭＳ Ｐゴシック" charset="0"/>
                <a:cs typeface="Courier"/>
              </a:rPr>
              <a:t>         // Copy from device to host (queues and synchronization variables)</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000000"/>
                </a:solidFill>
                <a:latin typeface="Courier"/>
                <a:ea typeface="ＭＳ Ｐゴシック" charset="0"/>
                <a:cs typeface="Courier"/>
              </a:rPr>
              <a: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000000"/>
                </a:solidFill>
                <a:latin typeface="Courier"/>
                <a:ea typeface="ＭＳ Ｐゴシック" charset="0"/>
                <a:cs typeface="Courier"/>
              </a:rPr>
              <a:t> }</a:t>
            </a:r>
          </a:p>
        </p:txBody>
      </p:sp>
      <p:sp>
        <p:nvSpPr>
          <p:cNvPr id="289795" name="Título 2"/>
          <p:cNvSpPr>
            <a:spLocks noGrp="1"/>
          </p:cNvSpPr>
          <p:nvPr>
            <p:ph type="title"/>
          </p:nvPr>
        </p:nvSpPr>
        <p:spPr>
          <a:xfrm>
            <a:off x="228600" y="0"/>
            <a:ext cx="8807896" cy="908720"/>
          </a:xfrm>
        </p:spPr>
        <p:txBody>
          <a:bodyPr/>
          <a:lstStyle/>
          <a:p>
            <a:r>
              <a:rPr lang="en-US" altLang="en-US" dirty="0">
                <a:ea typeface="ＭＳ Ｐゴシック" charset="-128"/>
              </a:rPr>
              <a:t>Collaborative Implementation without UM</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58</a:t>
            </a:fld>
            <a:endParaRPr lang="en-US" altLang="en-US"/>
          </a:p>
        </p:txBody>
      </p:sp>
    </p:spTree>
    <p:extLst>
      <p:ext uri="{BB962C8B-B14F-4D97-AF65-F5344CB8AC3E}">
        <p14:creationId xmlns:p14="http://schemas.microsoft.com/office/powerpoint/2010/main" val="1862551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18" end="1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16" end="1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4" name="Marcador de contenido 3"/>
          <p:cNvSpPr>
            <a:spLocks noGrp="1"/>
          </p:cNvSpPr>
          <p:nvPr>
            <p:ph idx="1"/>
          </p:nvPr>
        </p:nvSpPr>
        <p:spPr>
          <a:xfrm>
            <a:off x="228600" y="908720"/>
            <a:ext cx="8610600" cy="5194300"/>
          </a:xfrm>
        </p:spPr>
        <p:txBody>
          <a:bodyPr/>
          <a:lstStyle/>
          <a:p>
            <a:r>
              <a:rPr lang="en-US" altLang="en-US" dirty="0">
                <a:solidFill>
                  <a:srgbClr val="0070C0"/>
                </a:solidFill>
                <a:ea typeface="ＭＳ Ｐゴシック" charset="-128"/>
              </a:rPr>
              <a:t>Unified Memory</a:t>
            </a:r>
          </a:p>
          <a:p>
            <a:pPr lvl="1"/>
            <a:r>
              <a:rPr lang="en-US" altLang="en-US" sz="2000" dirty="0" err="1">
                <a:latin typeface="Courier" charset="0"/>
                <a:ea typeface="ＭＳ Ｐゴシック" charset="-128"/>
              </a:rPr>
              <a:t>cudaMallocManaged</a:t>
            </a:r>
            <a:r>
              <a:rPr lang="en-US" altLang="en-US" sz="2000" dirty="0">
                <a:latin typeface="Courier" charset="0"/>
                <a:ea typeface="ＭＳ Ｐゴシック" charset="-128"/>
              </a:rPr>
              <a:t>();</a:t>
            </a:r>
          </a:p>
          <a:p>
            <a:pPr lvl="1"/>
            <a:r>
              <a:rPr lang="en-US" altLang="en-US" dirty="0">
                <a:ea typeface="ＭＳ Ｐゴシック" charset="-128"/>
              </a:rPr>
              <a:t>Easier programming</a:t>
            </a:r>
          </a:p>
          <a:p>
            <a:pPr lvl="1"/>
            <a:r>
              <a:rPr lang="en-US" altLang="en-US" dirty="0">
                <a:ea typeface="ＭＳ Ｐゴシック" charset="-128"/>
              </a:rPr>
              <a:t>No explicit memory copies</a:t>
            </a:r>
          </a:p>
          <a:p>
            <a:endParaRPr lang="en-US" altLang="en-US" dirty="0">
              <a:ea typeface="ＭＳ Ｐゴシック" charset="-128"/>
            </a:endParaRPr>
          </a:p>
        </p:txBody>
      </p:sp>
      <p:sp>
        <p:nvSpPr>
          <p:cNvPr id="5" name="CuadroTexto 4"/>
          <p:cNvSpPr txBox="1"/>
          <p:nvPr/>
        </p:nvSpPr>
        <p:spPr>
          <a:xfrm>
            <a:off x="684213" y="2852936"/>
            <a:ext cx="7770812" cy="3232150"/>
          </a:xfrm>
          <a:prstGeom prst="rect">
            <a:avLst/>
          </a:prstGeom>
          <a:noFill/>
          <a:ln>
            <a:solidFill>
              <a:srgbClr val="FFFFFF"/>
            </a:solidFill>
          </a:ln>
        </p:spPr>
        <p:txBody>
          <a:bodyPr>
            <a:spAutoFit/>
          </a:bodyPr>
          <a:lstStyle/>
          <a:p>
            <a:pPr>
              <a:defRPr/>
            </a:pPr>
            <a:r>
              <a:rPr lang="en-US" sz="1200" dirty="0">
                <a:solidFill>
                  <a:srgbClr val="9DC3E6"/>
                </a:solidFill>
                <a:latin typeface="Courier"/>
                <a:ea typeface="ＭＳ Ｐゴシック" charset="0"/>
                <a:cs typeface="Courier"/>
              </a:rPr>
              <a:t> // Host code</a:t>
            </a:r>
          </a:p>
          <a:p>
            <a:pPr>
              <a:defRPr/>
            </a:pPr>
            <a:r>
              <a:rPr lang="en-US" sz="1200" dirty="0">
                <a:solidFill>
                  <a:srgbClr val="000000"/>
                </a:solidFill>
                <a:latin typeface="Courier"/>
                <a:ea typeface="ＭＳ Ｐゴシック" charset="0"/>
                <a:cs typeface="Courier"/>
              </a:rPr>
              <a:t> </a:t>
            </a:r>
            <a:r>
              <a:rPr lang="en-US" sz="1200" dirty="0">
                <a:solidFill>
                  <a:srgbClr val="CC9900"/>
                </a:solidFill>
                <a:latin typeface="Courier"/>
                <a:ea typeface="ＭＳ Ｐゴシック" charset="0"/>
                <a:cs typeface="Courier"/>
              </a:rPr>
              <a:t>while</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frontier_size</a:t>
            </a:r>
            <a:r>
              <a:rPr lang="en-US" sz="1200" dirty="0">
                <a:solidFill>
                  <a:srgbClr val="000000"/>
                </a:solidFill>
                <a:latin typeface="Courier"/>
                <a:ea typeface="ＭＳ Ｐゴシック" charset="0"/>
                <a:cs typeface="Courier"/>
              </a:rPr>
              <a:t> != </a:t>
            </a:r>
            <a:r>
              <a:rPr lang="en-US" sz="1200" dirty="0">
                <a:solidFill>
                  <a:srgbClr val="CC9900"/>
                </a:solidFill>
                <a:latin typeface="Courier"/>
                <a:ea typeface="ＭＳ Ｐゴシック" charset="0"/>
                <a:cs typeface="Courier"/>
              </a:rPr>
              <a:t>0</a:t>
            </a:r>
            <a:r>
              <a:rPr lang="en-US" sz="1200" dirty="0">
                <a:solidFill>
                  <a:srgbClr val="000000"/>
                </a:solidFill>
                <a:latin typeface="Courier"/>
                <a:ea typeface="ＭＳ Ｐゴシック" charset="0"/>
                <a:cs typeface="Courier"/>
              </a:rPr>
              <a:t>){</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000000"/>
                </a:solidFill>
                <a:latin typeface="Courier"/>
                <a:ea typeface="ＭＳ Ｐゴシック" charset="0"/>
                <a:cs typeface="Courier"/>
              </a:rPr>
              <a:t>     </a:t>
            </a:r>
            <a:r>
              <a:rPr lang="en-US" sz="1200" dirty="0">
                <a:solidFill>
                  <a:srgbClr val="CC9900"/>
                </a:solidFill>
                <a:latin typeface="Courier"/>
                <a:ea typeface="ＭＳ Ｐゴシック" charset="0"/>
                <a:cs typeface="Courier"/>
              </a:rPr>
              <a:t>if</a:t>
            </a:r>
            <a:r>
              <a:rPr lang="en-US" sz="1200" dirty="0">
                <a:solidFill>
                  <a:srgbClr val="000000"/>
                </a:solidFill>
                <a:latin typeface="Courier"/>
                <a:ea typeface="ＭＳ Ｐゴシック" charset="0"/>
                <a:cs typeface="Courier"/>
              </a:rPr>
              <a:t>(</a:t>
            </a:r>
            <a:r>
              <a:rPr lang="en-US" sz="1200" dirty="0" err="1">
                <a:solidFill>
                  <a:srgbClr val="000000"/>
                </a:solidFill>
                <a:latin typeface="Courier"/>
                <a:ea typeface="ＭＳ Ｐゴシック" charset="0"/>
                <a:cs typeface="Courier"/>
              </a:rPr>
              <a:t>frontier_size</a:t>
            </a:r>
            <a:r>
              <a:rPr lang="en-US" sz="1200" dirty="0">
                <a:solidFill>
                  <a:srgbClr val="000000"/>
                </a:solidFill>
                <a:latin typeface="Courier"/>
                <a:ea typeface="ＭＳ Ｐゴシック" charset="0"/>
                <a:cs typeface="Courier"/>
              </a:rPr>
              <a:t> &lt; </a:t>
            </a:r>
            <a:r>
              <a:rPr lang="en-US" sz="1200" dirty="0">
                <a:solidFill>
                  <a:srgbClr val="CC9900"/>
                </a:solidFill>
                <a:latin typeface="Courier"/>
                <a:ea typeface="ＭＳ Ｐゴシック" charset="0"/>
                <a:cs typeface="Courier"/>
              </a:rPr>
              <a:t>LIMIT</a:t>
            </a:r>
            <a:r>
              <a:rPr lang="en-US" sz="1200" dirty="0">
                <a:solidFill>
                  <a:srgbClr val="000000"/>
                </a:solidFill>
                <a:latin typeface="Courier"/>
                <a:ea typeface="ＭＳ Ｐゴシック" charset="0"/>
                <a:cs typeface="Courier"/>
              </a:rPr>
              <a:t>){</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9DC3E6"/>
                </a:solidFill>
                <a:latin typeface="Courier"/>
                <a:ea typeface="ＭＳ Ｐゴシック" charset="0"/>
                <a:cs typeface="Courier"/>
              </a:rPr>
              <a:t>         // Launch CPU threads</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000000"/>
                </a:solidFill>
                <a:latin typeface="Courier"/>
                <a:ea typeface="ＭＳ Ｐゴシック" charset="0"/>
                <a:cs typeface="Courier"/>
              </a:rPr>
              <a:t>     }</a:t>
            </a:r>
          </a:p>
          <a:p>
            <a:pPr>
              <a:defRPr/>
            </a:pPr>
            <a:r>
              <a:rPr lang="en-US" sz="1200" dirty="0">
                <a:solidFill>
                  <a:srgbClr val="000000"/>
                </a:solidFill>
                <a:latin typeface="Courier"/>
                <a:ea typeface="ＭＳ Ｐゴシック" charset="0"/>
                <a:cs typeface="Courier"/>
              </a:rPr>
              <a:t>     </a:t>
            </a:r>
            <a:r>
              <a:rPr lang="en-US" sz="1200" dirty="0">
                <a:solidFill>
                  <a:srgbClr val="CC9900"/>
                </a:solidFill>
                <a:latin typeface="Courier"/>
                <a:ea typeface="ＭＳ Ｐゴシック" charset="0"/>
                <a:cs typeface="Courier"/>
              </a:rPr>
              <a:t>else</a:t>
            </a:r>
            <a:r>
              <a:rPr lang="en-US" sz="1200" dirty="0">
                <a:solidFill>
                  <a:srgbClr val="000000"/>
                </a:solidFill>
                <a:latin typeface="Courier"/>
                <a:ea typeface="ＭＳ Ｐゴシック" charset="0"/>
                <a:cs typeface="Courier"/>
              </a:rPr>
              <a:t>{</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7030A0"/>
                </a:solidFill>
                <a:latin typeface="Courier"/>
                <a:ea typeface="ＭＳ Ｐゴシック" charset="0"/>
                <a:cs typeface="Courier"/>
              </a:rPr>
              <a:t>         // Launch GPU kernel for every frontier (kernel termination and relaunch)</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000000"/>
                </a:solidFill>
                <a:latin typeface="Courier"/>
                <a:ea typeface="ＭＳ Ｐゴシック" charset="0"/>
                <a:cs typeface="Courier"/>
              </a:rPr>
              <a:t>         </a:t>
            </a:r>
            <a:r>
              <a:rPr lang="en-US" sz="1200" dirty="0" err="1">
                <a:solidFill>
                  <a:srgbClr val="000000"/>
                </a:solidFill>
                <a:latin typeface="Courier"/>
                <a:ea typeface="ＭＳ Ｐゴシック" charset="0"/>
                <a:cs typeface="Courier"/>
              </a:rPr>
              <a:t>cudaDeviceSynchronize</a:t>
            </a:r>
            <a:r>
              <a:rPr lang="en-US" sz="1200" dirty="0">
                <a:solidFill>
                  <a:srgbClr val="000000"/>
                </a:solidFill>
                <a:latin typeface="Courier"/>
                <a:ea typeface="ＭＳ Ｐゴシック" charset="0"/>
                <a:cs typeface="Courier"/>
              </a:rPr>
              <a:t>();</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000000"/>
                </a:solidFill>
                <a:latin typeface="Courier"/>
                <a:ea typeface="ＭＳ Ｐゴシック" charset="0"/>
                <a:cs typeface="Courier"/>
              </a:rPr>
              <a:t>     }</a:t>
            </a:r>
          </a:p>
          <a:p>
            <a:pPr>
              <a:defRPr/>
            </a:pPr>
            <a:endParaRPr lang="en-US" sz="1200" dirty="0">
              <a:solidFill>
                <a:srgbClr val="000000"/>
              </a:solidFill>
              <a:latin typeface="Courier"/>
              <a:ea typeface="ＭＳ Ｐゴシック" charset="0"/>
              <a:cs typeface="Courier"/>
            </a:endParaRPr>
          </a:p>
          <a:p>
            <a:pPr>
              <a:defRPr/>
            </a:pPr>
            <a:r>
              <a:rPr lang="en-US" sz="1200" dirty="0">
                <a:solidFill>
                  <a:srgbClr val="000000"/>
                </a:solidFill>
                <a:latin typeface="Courier"/>
                <a:ea typeface="ＭＳ Ｐゴシック" charset="0"/>
                <a:cs typeface="Courier"/>
              </a:rPr>
              <a:t> }</a:t>
            </a:r>
          </a:p>
        </p:txBody>
      </p:sp>
      <p:sp>
        <p:nvSpPr>
          <p:cNvPr id="291843" name="Título 2"/>
          <p:cNvSpPr>
            <a:spLocks noGrp="1"/>
          </p:cNvSpPr>
          <p:nvPr>
            <p:ph type="title"/>
          </p:nvPr>
        </p:nvSpPr>
        <p:spPr/>
        <p:txBody>
          <a:bodyPr/>
          <a:lstStyle/>
          <a:p>
            <a:r>
              <a:rPr lang="en-US" altLang="en-US" dirty="0">
                <a:ea typeface="ＭＳ Ｐゴシック" charset="-128"/>
              </a:rPr>
              <a:t>Collaborative Implementation with UM (I)</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59</a:t>
            </a:fld>
            <a:endParaRPr lang="en-US" altLang="en-US"/>
          </a:p>
        </p:txBody>
      </p:sp>
    </p:spTree>
    <p:extLst>
      <p:ext uri="{BB962C8B-B14F-4D97-AF65-F5344CB8AC3E}">
        <p14:creationId xmlns:p14="http://schemas.microsoft.com/office/powerpoint/2010/main" val="1107079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14" end="1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16" end="1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12"/>
          </p:nvPr>
        </p:nvSpPr>
        <p:spPr>
          <a:xfrm>
            <a:off x="8735326" y="6504317"/>
            <a:ext cx="2844059" cy="365125"/>
          </a:xfrm>
          <a:prstGeom prst="rect">
            <a:avLst/>
          </a:prstGeom>
        </p:spPr>
        <p:txBody>
          <a:bodyPr vert="horz" lIns="117200" tIns="58600" rIns="117200" bIns="58600" rtlCol="0" anchor="ctr"/>
          <a:lstStyle>
            <a:defPPr>
              <a:defRPr lang="es-ES"/>
            </a:defPPr>
            <a:lvl1pPr marL="0" algn="r" defTabSz="585999" rtl="0" eaLnBrk="1" latinLnBrk="0" hangingPunct="1">
              <a:defRPr sz="1300" kern="1200">
                <a:solidFill>
                  <a:schemeClr val="tx1">
                    <a:tint val="75000"/>
                  </a:schemeClr>
                </a:solidFill>
                <a:latin typeface="+mn-lt"/>
                <a:ea typeface="+mn-ea"/>
                <a:cs typeface="+mn-cs"/>
              </a:defRPr>
            </a:lvl1pPr>
            <a:lvl2pPr marL="585999" algn="l" defTabSz="585999" rtl="0" eaLnBrk="1" latinLnBrk="0" hangingPunct="1">
              <a:defRPr sz="2300" kern="1200">
                <a:solidFill>
                  <a:schemeClr val="tx1"/>
                </a:solidFill>
                <a:latin typeface="+mn-lt"/>
                <a:ea typeface="+mn-ea"/>
                <a:cs typeface="+mn-cs"/>
              </a:defRPr>
            </a:lvl2pPr>
            <a:lvl3pPr marL="1171998" algn="l" defTabSz="585999" rtl="0" eaLnBrk="1" latinLnBrk="0" hangingPunct="1">
              <a:defRPr sz="2300" kern="1200">
                <a:solidFill>
                  <a:schemeClr val="tx1"/>
                </a:solidFill>
                <a:latin typeface="+mn-lt"/>
                <a:ea typeface="+mn-ea"/>
                <a:cs typeface="+mn-cs"/>
              </a:defRPr>
            </a:lvl3pPr>
            <a:lvl4pPr marL="1757998" algn="l" defTabSz="585999" rtl="0" eaLnBrk="1" latinLnBrk="0" hangingPunct="1">
              <a:defRPr sz="2300" kern="1200">
                <a:solidFill>
                  <a:schemeClr val="tx1"/>
                </a:solidFill>
                <a:latin typeface="+mn-lt"/>
                <a:ea typeface="+mn-ea"/>
                <a:cs typeface="+mn-cs"/>
              </a:defRPr>
            </a:lvl4pPr>
            <a:lvl5pPr marL="2343997" algn="l" defTabSz="585999" rtl="0" eaLnBrk="1" latinLnBrk="0" hangingPunct="1">
              <a:defRPr sz="2300" kern="1200">
                <a:solidFill>
                  <a:schemeClr val="tx1"/>
                </a:solidFill>
                <a:latin typeface="+mn-lt"/>
                <a:ea typeface="+mn-ea"/>
                <a:cs typeface="+mn-cs"/>
              </a:defRPr>
            </a:lvl5pPr>
            <a:lvl6pPr marL="2929996" algn="l" defTabSz="585999" rtl="0" eaLnBrk="1" latinLnBrk="0" hangingPunct="1">
              <a:defRPr sz="2300" kern="1200">
                <a:solidFill>
                  <a:schemeClr val="tx1"/>
                </a:solidFill>
                <a:latin typeface="+mn-lt"/>
                <a:ea typeface="+mn-ea"/>
                <a:cs typeface="+mn-cs"/>
              </a:defRPr>
            </a:lvl6pPr>
            <a:lvl7pPr marL="3515995" algn="l" defTabSz="585999" rtl="0" eaLnBrk="1" latinLnBrk="0" hangingPunct="1">
              <a:defRPr sz="2300" kern="1200">
                <a:solidFill>
                  <a:schemeClr val="tx1"/>
                </a:solidFill>
                <a:latin typeface="+mn-lt"/>
                <a:ea typeface="+mn-ea"/>
                <a:cs typeface="+mn-cs"/>
              </a:defRPr>
            </a:lvl7pPr>
            <a:lvl8pPr marL="4101995" algn="l" defTabSz="585999" rtl="0" eaLnBrk="1" latinLnBrk="0" hangingPunct="1">
              <a:defRPr sz="2300" kern="1200">
                <a:solidFill>
                  <a:schemeClr val="tx1"/>
                </a:solidFill>
                <a:latin typeface="+mn-lt"/>
                <a:ea typeface="+mn-ea"/>
                <a:cs typeface="+mn-cs"/>
              </a:defRPr>
            </a:lvl8pPr>
            <a:lvl9pPr marL="4687994" algn="l" defTabSz="585999" rtl="0" eaLnBrk="1" latinLnBrk="0" hangingPunct="1">
              <a:defRPr sz="2300" kern="1200">
                <a:solidFill>
                  <a:schemeClr val="tx1"/>
                </a:solidFill>
                <a:latin typeface="+mn-lt"/>
                <a:ea typeface="+mn-ea"/>
                <a:cs typeface="+mn-cs"/>
              </a:defRPr>
            </a:lvl9pPr>
          </a:lstStyle>
          <a:p>
            <a:pPr marL="0" marR="0" lvl="0" indent="0" algn="r" defTabSz="585999" rtl="0" eaLnBrk="1" fontAlgn="auto" latinLnBrk="0" hangingPunct="1">
              <a:lnSpc>
                <a:spcPct val="100000"/>
              </a:lnSpc>
              <a:spcBef>
                <a:spcPts val="0"/>
              </a:spcBef>
              <a:spcAft>
                <a:spcPts val="0"/>
              </a:spcAft>
              <a:buClrTx/>
              <a:buSzTx/>
              <a:buFontTx/>
              <a:buNone/>
              <a:tabLst/>
              <a:defRPr/>
            </a:pPr>
            <a:fld id="{669B3D8F-BA00-2E49-BD66-8B99874540CC}" type="slidenum">
              <a:rPr kumimoji="0" lang="en-US" sz="1300" b="0" i="0" u="none" strike="noStrike" kern="1200" cap="none" spc="0" normalizeH="0" baseline="0" noProof="0" smtClean="0">
                <a:ln>
                  <a:noFill/>
                </a:ln>
                <a:solidFill>
                  <a:srgbClr val="000000">
                    <a:tint val="75000"/>
                  </a:srgbClr>
                </a:solidFill>
                <a:effectLst/>
                <a:uLnTx/>
                <a:uFillTx/>
                <a:latin typeface="Tahoma"/>
                <a:ea typeface="+mn-ea"/>
                <a:cs typeface="+mn-cs"/>
              </a:rPr>
              <a:pPr marL="0" marR="0" lvl="0" indent="0" algn="r" defTabSz="585999" rtl="0" eaLnBrk="1" fontAlgn="auto" latinLnBrk="0" hangingPunct="1">
                <a:lnSpc>
                  <a:spcPct val="100000"/>
                </a:lnSpc>
                <a:spcBef>
                  <a:spcPts val="0"/>
                </a:spcBef>
                <a:spcAft>
                  <a:spcPts val="0"/>
                </a:spcAft>
                <a:buClrTx/>
                <a:buSzTx/>
                <a:buFontTx/>
                <a:buNone/>
                <a:tabLst/>
                <a:defRPr/>
              </a:pPr>
              <a:t>6</a:t>
            </a:fld>
            <a:endParaRPr kumimoji="0" lang="en-US" sz="1300" b="0" i="0" u="none" strike="noStrike" kern="1200" cap="none" spc="0" normalizeH="0" baseline="0" noProof="0">
              <a:ln>
                <a:noFill/>
              </a:ln>
              <a:solidFill>
                <a:srgbClr val="000000">
                  <a:tint val="75000"/>
                </a:srgbClr>
              </a:solidFill>
              <a:effectLst/>
              <a:uLnTx/>
              <a:uFillTx/>
              <a:latin typeface="Tahoma"/>
              <a:ea typeface="+mn-ea"/>
              <a:cs typeface="+mn-cs"/>
            </a:endParaRPr>
          </a:p>
        </p:txBody>
      </p:sp>
      <p:sp>
        <p:nvSpPr>
          <p:cNvPr id="234" name="Title 4">
            <a:extLst>
              <a:ext uri="{FF2B5EF4-FFF2-40B4-BE49-F238E27FC236}">
                <a16:creationId xmlns:a16="http://schemas.microsoft.com/office/drawing/2014/main" id="{5602B261-4012-0744-B1A0-A796ABC2D86D}"/>
              </a:ext>
            </a:extLst>
          </p:cNvPr>
          <p:cNvSpPr txBox="1">
            <a:spLocks/>
          </p:cNvSpPr>
          <p:nvPr/>
        </p:nvSpPr>
        <p:spPr>
          <a:xfrm>
            <a:off x="228600" y="0"/>
            <a:ext cx="8610600" cy="908720"/>
          </a:xfrm>
          <a:prstGeom prst="rect">
            <a:avLst/>
          </a:prstGeom>
        </p:spPr>
        <p:txBody>
          <a:bodyPr anchor="ct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r>
              <a:rPr lang="en-US" kern="0" dirty="0"/>
              <a:t>Lecture on Dynamic Parallelism</a:t>
            </a:r>
          </a:p>
        </p:txBody>
      </p:sp>
      <p:sp>
        <p:nvSpPr>
          <p:cNvPr id="235" name="Slide Number Placeholder 3">
            <a:extLst>
              <a:ext uri="{FF2B5EF4-FFF2-40B4-BE49-F238E27FC236}">
                <a16:creationId xmlns:a16="http://schemas.microsoft.com/office/drawing/2014/main" id="{D7DE821A-3C70-304E-A471-B60BBE143285}"/>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236" name="TextBox 235">
            <a:extLst>
              <a:ext uri="{FF2B5EF4-FFF2-40B4-BE49-F238E27FC236}">
                <a16:creationId xmlns:a16="http://schemas.microsoft.com/office/drawing/2014/main" id="{AB6DD642-C41E-C947-A7B8-4E9BEB7F675C}"/>
              </a:ext>
            </a:extLst>
          </p:cNvPr>
          <p:cNvSpPr txBox="1"/>
          <p:nvPr/>
        </p:nvSpPr>
        <p:spPr>
          <a:xfrm>
            <a:off x="3081849" y="6453336"/>
            <a:ext cx="2980303" cy="338554"/>
          </a:xfrm>
          <a:prstGeom prst="rect">
            <a:avLst/>
          </a:prstGeom>
          <a:noFill/>
        </p:spPr>
        <p:txBody>
          <a:bodyPr wrap="none" rtlCol="0">
            <a:spAutoFit/>
          </a:bodyPr>
          <a:lstStyle/>
          <a:p>
            <a:r>
              <a:rPr lang="en-US" sz="1600" dirty="0">
                <a:solidFill>
                  <a:srgbClr val="0000FF"/>
                </a:solidFill>
                <a:hlinkClick r:id="rId2">
                  <a:extLst>
                    <a:ext uri="{A12FA001-AC4F-418D-AE19-62706E023703}">
                      <ahyp:hlinkClr xmlns:ahyp="http://schemas.microsoft.com/office/drawing/2018/hyperlinkcolor" val="tx"/>
                    </a:ext>
                  </a:extLst>
                </a:hlinkClick>
              </a:rPr>
              <a:t>https://youtu.be/X74BLPO8tT4</a:t>
            </a:r>
            <a:endParaRPr lang="en-US" sz="1600" dirty="0">
              <a:solidFill>
                <a:srgbClr val="0000FF"/>
              </a:solidFill>
            </a:endParaRPr>
          </a:p>
        </p:txBody>
      </p:sp>
      <p:pic>
        <p:nvPicPr>
          <p:cNvPr id="3" name="Picture 2">
            <a:extLst>
              <a:ext uri="{FF2B5EF4-FFF2-40B4-BE49-F238E27FC236}">
                <a16:creationId xmlns:a16="http://schemas.microsoft.com/office/drawing/2014/main" id="{9B27A816-BC86-584E-ABEE-48B6CDA2ECDF}"/>
              </a:ext>
            </a:extLst>
          </p:cNvPr>
          <p:cNvPicPr>
            <a:picLocks noChangeAspect="1"/>
          </p:cNvPicPr>
          <p:nvPr/>
        </p:nvPicPr>
        <p:blipFill>
          <a:blip r:embed="rId3"/>
          <a:stretch>
            <a:fillRect/>
          </a:stretch>
        </p:blipFill>
        <p:spPr>
          <a:xfrm>
            <a:off x="755576" y="981324"/>
            <a:ext cx="7632848" cy="5327996"/>
          </a:xfrm>
          <a:prstGeom prst="rect">
            <a:avLst/>
          </a:prstGeom>
        </p:spPr>
      </p:pic>
    </p:spTree>
    <p:extLst>
      <p:ext uri="{BB962C8B-B14F-4D97-AF65-F5344CB8AC3E}">
        <p14:creationId xmlns:p14="http://schemas.microsoft.com/office/powerpoint/2010/main" val="8156166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BFS: Kernel Termination and Relaunch</a:t>
            </a:r>
          </a:p>
        </p:txBody>
      </p:sp>
      <p:sp>
        <p:nvSpPr>
          <p:cNvPr id="4" name="Marcador de número de diapositiva 3"/>
          <p:cNvSpPr>
            <a:spLocks noGrp="1"/>
          </p:cNvSpPr>
          <p:nvPr>
            <p:ph type="sldNum" sz="quarter" idx="12"/>
          </p:nvPr>
        </p:nvSpPr>
        <p:spPr>
          <a:xfrm>
            <a:off x="8735326" y="6504317"/>
            <a:ext cx="2844059" cy="365125"/>
          </a:xfrm>
          <a:prstGeom prst="rect">
            <a:avLst/>
          </a:prstGeom>
        </p:spPr>
        <p:txBody>
          <a:bodyPr vert="horz" lIns="117200" tIns="58600" rIns="117200" bIns="58600" rtlCol="0" anchor="ctr"/>
          <a:lstStyle>
            <a:defPPr>
              <a:defRPr lang="es-ES"/>
            </a:defPPr>
            <a:lvl1pPr marL="0" algn="r" defTabSz="585999" rtl="0" eaLnBrk="1" latinLnBrk="0" hangingPunct="1">
              <a:defRPr sz="1300" kern="1200">
                <a:solidFill>
                  <a:schemeClr val="tx1">
                    <a:tint val="75000"/>
                  </a:schemeClr>
                </a:solidFill>
                <a:latin typeface="+mn-lt"/>
                <a:ea typeface="+mn-ea"/>
                <a:cs typeface="+mn-cs"/>
              </a:defRPr>
            </a:lvl1pPr>
            <a:lvl2pPr marL="585999" algn="l" defTabSz="585999" rtl="0" eaLnBrk="1" latinLnBrk="0" hangingPunct="1">
              <a:defRPr sz="2300" kern="1200">
                <a:solidFill>
                  <a:schemeClr val="tx1"/>
                </a:solidFill>
                <a:latin typeface="+mn-lt"/>
                <a:ea typeface="+mn-ea"/>
                <a:cs typeface="+mn-cs"/>
              </a:defRPr>
            </a:lvl2pPr>
            <a:lvl3pPr marL="1171998" algn="l" defTabSz="585999" rtl="0" eaLnBrk="1" latinLnBrk="0" hangingPunct="1">
              <a:defRPr sz="2300" kern="1200">
                <a:solidFill>
                  <a:schemeClr val="tx1"/>
                </a:solidFill>
                <a:latin typeface="+mn-lt"/>
                <a:ea typeface="+mn-ea"/>
                <a:cs typeface="+mn-cs"/>
              </a:defRPr>
            </a:lvl3pPr>
            <a:lvl4pPr marL="1757998" algn="l" defTabSz="585999" rtl="0" eaLnBrk="1" latinLnBrk="0" hangingPunct="1">
              <a:defRPr sz="2300" kern="1200">
                <a:solidFill>
                  <a:schemeClr val="tx1"/>
                </a:solidFill>
                <a:latin typeface="+mn-lt"/>
                <a:ea typeface="+mn-ea"/>
                <a:cs typeface="+mn-cs"/>
              </a:defRPr>
            </a:lvl4pPr>
            <a:lvl5pPr marL="2343997" algn="l" defTabSz="585999" rtl="0" eaLnBrk="1" latinLnBrk="0" hangingPunct="1">
              <a:defRPr sz="2300" kern="1200">
                <a:solidFill>
                  <a:schemeClr val="tx1"/>
                </a:solidFill>
                <a:latin typeface="+mn-lt"/>
                <a:ea typeface="+mn-ea"/>
                <a:cs typeface="+mn-cs"/>
              </a:defRPr>
            </a:lvl5pPr>
            <a:lvl6pPr marL="2929996" algn="l" defTabSz="585999" rtl="0" eaLnBrk="1" latinLnBrk="0" hangingPunct="1">
              <a:defRPr sz="2300" kern="1200">
                <a:solidFill>
                  <a:schemeClr val="tx1"/>
                </a:solidFill>
                <a:latin typeface="+mn-lt"/>
                <a:ea typeface="+mn-ea"/>
                <a:cs typeface="+mn-cs"/>
              </a:defRPr>
            </a:lvl6pPr>
            <a:lvl7pPr marL="3515995" algn="l" defTabSz="585999" rtl="0" eaLnBrk="1" latinLnBrk="0" hangingPunct="1">
              <a:defRPr sz="2300" kern="1200">
                <a:solidFill>
                  <a:schemeClr val="tx1"/>
                </a:solidFill>
                <a:latin typeface="+mn-lt"/>
                <a:ea typeface="+mn-ea"/>
                <a:cs typeface="+mn-cs"/>
              </a:defRPr>
            </a:lvl7pPr>
            <a:lvl8pPr marL="4101995" algn="l" defTabSz="585999" rtl="0" eaLnBrk="1" latinLnBrk="0" hangingPunct="1">
              <a:defRPr sz="2300" kern="1200">
                <a:solidFill>
                  <a:schemeClr val="tx1"/>
                </a:solidFill>
                <a:latin typeface="+mn-lt"/>
                <a:ea typeface="+mn-ea"/>
                <a:cs typeface="+mn-cs"/>
              </a:defRPr>
            </a:lvl8pPr>
            <a:lvl9pPr marL="4687994" algn="l" defTabSz="585999" rtl="0" eaLnBrk="1" latinLnBrk="0" hangingPunct="1">
              <a:defRPr sz="2300" kern="1200">
                <a:solidFill>
                  <a:schemeClr val="tx1"/>
                </a:solidFill>
                <a:latin typeface="+mn-lt"/>
                <a:ea typeface="+mn-ea"/>
                <a:cs typeface="+mn-cs"/>
              </a:defRPr>
            </a:lvl9pPr>
          </a:lstStyle>
          <a:p>
            <a:fld id="{669B3D8F-BA00-2E49-BD66-8B99874540CC}" type="slidenum">
              <a:rPr lang="en-US" smtClean="0"/>
              <a:pPr/>
              <a:t>60</a:t>
            </a:fld>
            <a:endParaRPr lang="en-US"/>
          </a:p>
        </p:txBody>
      </p:sp>
      <p:pic>
        <p:nvPicPr>
          <p:cNvPr id="5" name="Imagen 4" descr="bfs_nohsa.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515" y="2780928"/>
            <a:ext cx="8866971" cy="2593317"/>
          </a:xfrm>
          <a:prstGeom prst="rect">
            <a:avLst/>
          </a:prstGeom>
        </p:spPr>
      </p:pic>
      <p:sp>
        <p:nvSpPr>
          <p:cNvPr id="7" name="TextBox 6">
            <a:extLst>
              <a:ext uri="{FF2B5EF4-FFF2-40B4-BE49-F238E27FC236}">
                <a16:creationId xmlns:a16="http://schemas.microsoft.com/office/drawing/2014/main" id="{E7CAD39D-A0FF-3B44-AB5F-A21805B7AACF}"/>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err="1">
                <a:latin typeface="Tahoma" panose="020B0604030504040204" pitchFamily="34" charset="0"/>
                <a:ea typeface="Tahoma" panose="020B0604030504040204" pitchFamily="34" charset="0"/>
                <a:cs typeface="Tahoma" panose="020B0604030504040204" pitchFamily="34" charset="0"/>
              </a:rPr>
              <a:t>Hwu</a:t>
            </a:r>
            <a:r>
              <a:rPr lang="en-US" altLang="en-US" sz="1200" dirty="0">
                <a:latin typeface="Tahoma" panose="020B0604030504040204" pitchFamily="34" charset="0"/>
                <a:ea typeface="Tahoma" panose="020B0604030504040204" pitchFamily="34" charset="0"/>
                <a:cs typeface="Tahoma" panose="020B0604030504040204" pitchFamily="34" charset="0"/>
              </a:rPr>
              <a:t> (editor), “Heterogeneous System Architecture: A New Compute Platform Infrastructure,” 2016</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9" name="Slide Number Placeholder 2">
            <a:extLst>
              <a:ext uri="{FF2B5EF4-FFF2-40B4-BE49-F238E27FC236}">
                <a16:creationId xmlns:a16="http://schemas.microsoft.com/office/drawing/2014/main" id="{133F8F6C-6B31-F943-A94F-C7D1BB9F6488}"/>
              </a:ext>
            </a:extLst>
          </p:cNvPr>
          <p:cNvSpPr>
            <a:spLocks noGrp="1"/>
          </p:cNvSpPr>
          <p:nvPr>
            <p:ph type="sldNum" sz="quarter" idx="11"/>
          </p:nvPr>
        </p:nvSpPr>
        <p:spPr>
          <a:xfrm>
            <a:off x="6553200" y="6243638"/>
            <a:ext cx="2133600" cy="457200"/>
          </a:xfrm>
        </p:spPr>
        <p:txBody>
          <a:bodyPr/>
          <a:lstStyle/>
          <a:p>
            <a:fld id="{11285301-7C64-3D4A-A11D-A303F06F8BE6}" type="slidenum">
              <a:rPr lang="en-US" altLang="en-US" smtClean="0"/>
              <a:pPr/>
              <a:t>60</a:t>
            </a:fld>
            <a:endParaRPr lang="en-US" altLang="en-US"/>
          </a:p>
        </p:txBody>
      </p:sp>
      <p:sp>
        <p:nvSpPr>
          <p:cNvPr id="10" name="Marcador de contenido 3">
            <a:extLst>
              <a:ext uri="{FF2B5EF4-FFF2-40B4-BE49-F238E27FC236}">
                <a16:creationId xmlns:a16="http://schemas.microsoft.com/office/drawing/2014/main" id="{0DE3A8F3-72E5-9246-8154-CD9A9F23617B}"/>
              </a:ext>
            </a:extLst>
          </p:cNvPr>
          <p:cNvSpPr txBox="1">
            <a:spLocks/>
          </p:cNvSpPr>
          <p:nvPr/>
        </p:nvSpPr>
        <p:spPr>
          <a:xfrm>
            <a:off x="228600" y="908720"/>
            <a:ext cx="8610600" cy="5194300"/>
          </a:xfrm>
          <a:prstGeom prst="rect">
            <a:avLst/>
          </a:prstGeom>
        </p:spPr>
        <p:txBody>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dirty="0"/>
              <a:t>AMD Kaveri (4 CPU cores + 8 GPU cores)</a:t>
            </a:r>
            <a:endParaRPr lang="en-US" dirty="0">
              <a:solidFill>
                <a:srgbClr val="0070C0"/>
              </a:solidFill>
            </a:endParaRPr>
          </a:p>
          <a:p>
            <a:pPr lvl="1"/>
            <a:r>
              <a:rPr lang="en-US" dirty="0">
                <a:solidFill>
                  <a:srgbClr val="C00000"/>
                </a:solidFill>
              </a:rPr>
              <a:t>High overhead of kernel relaunch </a:t>
            </a:r>
            <a:r>
              <a:rPr lang="en-US" dirty="0"/>
              <a:t>makes CPU+GPU collaboration impractical</a:t>
            </a:r>
          </a:p>
        </p:txBody>
      </p:sp>
    </p:spTree>
    <p:extLst>
      <p:ext uri="{BB962C8B-B14F-4D97-AF65-F5344CB8AC3E}">
        <p14:creationId xmlns:p14="http://schemas.microsoft.com/office/powerpoint/2010/main" val="23431060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15008" y="44624"/>
            <a:ext cx="8928992" cy="792088"/>
          </a:xfrm>
        </p:spPr>
        <p:txBody>
          <a:bodyPr>
            <a:normAutofit/>
          </a:bodyPr>
          <a:lstStyle/>
          <a:p>
            <a:r>
              <a:rPr lang="en-US" dirty="0"/>
              <a:t>Recall: Persistent Thread Blocks</a:t>
            </a:r>
            <a:endParaRPr lang="es-ES_tradnl" dirty="0"/>
          </a:p>
        </p:txBody>
      </p:sp>
      <p:sp>
        <p:nvSpPr>
          <p:cNvPr id="11" name="Marcador de contenido 2"/>
          <p:cNvSpPr>
            <a:spLocks noGrp="1"/>
          </p:cNvSpPr>
          <p:nvPr>
            <p:ph idx="1"/>
          </p:nvPr>
        </p:nvSpPr>
        <p:spPr>
          <a:xfrm>
            <a:off x="251520" y="908720"/>
            <a:ext cx="8229600" cy="4525963"/>
          </a:xfrm>
        </p:spPr>
        <p:txBody>
          <a:bodyPr>
            <a:normAutofit/>
          </a:bodyPr>
          <a:lstStyle/>
          <a:p>
            <a:r>
              <a:rPr lang="en-US" sz="2400" dirty="0"/>
              <a:t>Combine Kernel 1 and Kernel 2</a:t>
            </a:r>
          </a:p>
          <a:p>
            <a:r>
              <a:rPr lang="en-US" sz="2400" dirty="0"/>
              <a:t>We can </a:t>
            </a:r>
            <a:r>
              <a:rPr lang="en-US" sz="2400" dirty="0">
                <a:solidFill>
                  <a:srgbClr val="C00000"/>
                </a:solidFill>
              </a:rPr>
              <a:t>avoid kernel re-launch</a:t>
            </a:r>
          </a:p>
          <a:p>
            <a:r>
              <a:rPr lang="en-US" dirty="0"/>
              <a:t>We need to use </a:t>
            </a:r>
            <a:r>
              <a:rPr lang="en-US" dirty="0">
                <a:solidFill>
                  <a:srgbClr val="00B050"/>
                </a:solidFill>
              </a:rPr>
              <a:t>persistent thread blocks</a:t>
            </a:r>
          </a:p>
          <a:p>
            <a:pPr lvl="1"/>
            <a:r>
              <a:rPr lang="en-US" dirty="0"/>
              <a:t>Kernel 2 launches (</a:t>
            </a:r>
            <a:r>
              <a:rPr lang="en-US" dirty="0" err="1"/>
              <a:t>frontier_size</a:t>
            </a:r>
            <a:r>
              <a:rPr lang="en-US" dirty="0"/>
              <a:t> / </a:t>
            </a:r>
            <a:r>
              <a:rPr lang="en-US" dirty="0" err="1"/>
              <a:t>block_size</a:t>
            </a:r>
            <a:r>
              <a:rPr lang="en-US" dirty="0"/>
              <a:t>) blocks</a:t>
            </a:r>
          </a:p>
          <a:p>
            <a:pPr lvl="1"/>
            <a:r>
              <a:rPr lang="en-US" dirty="0"/>
              <a:t>Persistent blocks: up to (</a:t>
            </a:r>
            <a:r>
              <a:rPr lang="en-US" dirty="0" err="1"/>
              <a:t>number_SMs</a:t>
            </a:r>
            <a:r>
              <a:rPr lang="en-US" dirty="0"/>
              <a:t> x </a:t>
            </a:r>
            <a:r>
              <a:rPr lang="en-US" dirty="0" err="1"/>
              <a:t>max_blocks_SM</a:t>
            </a:r>
            <a:r>
              <a:rPr lang="en-US" dirty="0"/>
              <a:t>)</a:t>
            </a:r>
          </a:p>
        </p:txBody>
      </p:sp>
      <p:pic>
        <p:nvPicPr>
          <p:cNvPr id="2" name="Imagen 1" descr="blocks_sm2.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4790" y="3356992"/>
            <a:ext cx="2195122" cy="1800000"/>
          </a:xfrm>
          <a:prstGeom prst="rect">
            <a:avLst/>
          </a:prstGeom>
        </p:spPr>
      </p:pic>
      <p:pic>
        <p:nvPicPr>
          <p:cNvPr id="3" name="Imagen 2" descr="blocks_persistent2.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0072" y="3356992"/>
            <a:ext cx="2083636" cy="1800000"/>
          </a:xfrm>
          <a:prstGeom prst="rect">
            <a:avLst/>
          </a:prstGeom>
        </p:spPr>
      </p:pic>
      <p:pic>
        <p:nvPicPr>
          <p:cNvPr id="7" name="Imagen 6" descr="blocks_sm2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984" y="5535458"/>
            <a:ext cx="3960000" cy="614320"/>
          </a:xfrm>
          <a:prstGeom prst="rect">
            <a:avLst/>
          </a:prstGeom>
        </p:spPr>
      </p:pic>
      <p:pic>
        <p:nvPicPr>
          <p:cNvPr id="9" name="Imagen 8" descr="blocks_persistent2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88464" y="5517232"/>
            <a:ext cx="3960000" cy="634369"/>
          </a:xfrm>
          <a:prstGeom prst="rect">
            <a:avLst/>
          </a:prstGeom>
        </p:spPr>
      </p:pic>
      <p:sp>
        <p:nvSpPr>
          <p:cNvPr id="10" name="Marcador de número de diapositiva 3">
            <a:extLst>
              <a:ext uri="{FF2B5EF4-FFF2-40B4-BE49-F238E27FC236}">
                <a16:creationId xmlns:a16="http://schemas.microsoft.com/office/drawing/2014/main" id="{0F4AB57B-6693-384F-A579-139352218A30}"/>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36690099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15008" y="44624"/>
            <a:ext cx="8928992" cy="792088"/>
          </a:xfrm>
        </p:spPr>
        <p:txBody>
          <a:bodyPr>
            <a:normAutofit/>
          </a:bodyPr>
          <a:lstStyle/>
          <a:p>
            <a:r>
              <a:rPr lang="en-US" dirty="0"/>
              <a:t>Atomic-based Block Synchronization (I)</a:t>
            </a:r>
            <a:endParaRPr lang="es-ES_tradnl" dirty="0"/>
          </a:p>
        </p:txBody>
      </p:sp>
      <p:sp>
        <p:nvSpPr>
          <p:cNvPr id="11" name="Marcador de contenido 2"/>
          <p:cNvSpPr>
            <a:spLocks noGrp="1"/>
          </p:cNvSpPr>
          <p:nvPr>
            <p:ph idx="1"/>
          </p:nvPr>
        </p:nvSpPr>
        <p:spPr>
          <a:xfrm>
            <a:off x="251520" y="908720"/>
            <a:ext cx="8229600" cy="4525963"/>
          </a:xfrm>
        </p:spPr>
        <p:txBody>
          <a:bodyPr>
            <a:normAutofit/>
          </a:bodyPr>
          <a:lstStyle/>
          <a:p>
            <a:r>
              <a:rPr lang="en-US" sz="2400" dirty="0"/>
              <a:t>Code (simplified)</a:t>
            </a:r>
          </a:p>
        </p:txBody>
      </p:sp>
      <p:sp>
        <p:nvSpPr>
          <p:cNvPr id="5" name="CuadroTexto 4"/>
          <p:cNvSpPr txBox="1"/>
          <p:nvPr/>
        </p:nvSpPr>
        <p:spPr>
          <a:xfrm>
            <a:off x="300126" y="1772816"/>
            <a:ext cx="8520346" cy="3754874"/>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9DC3E6"/>
                </a:solidFill>
                <a:effectLst/>
                <a:uLnTx/>
                <a:uFillTx/>
                <a:latin typeface="Courier"/>
                <a:ea typeface="+mn-ea"/>
                <a:cs typeface="Courier"/>
              </a:rPr>
              <a:t> // GPU kernel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ourier"/>
                <a:ea typeface="+mn-ea"/>
                <a:cs typeface="Courier"/>
              </a:rPr>
              <a:t> </a:t>
            </a:r>
            <a:r>
              <a:rPr kumimoji="0" lang="en-US" sz="1400" b="0" i="0" u="none" strike="noStrike" kern="1200" cap="none" spc="0" normalizeH="0" baseline="0" noProof="0" dirty="0" err="1">
                <a:ln>
                  <a:noFill/>
                </a:ln>
                <a:solidFill>
                  <a:srgbClr val="00B050"/>
                </a:solidFill>
                <a:effectLst/>
                <a:uLnTx/>
                <a:uFillTx/>
                <a:latin typeface="Courier"/>
                <a:ea typeface="+mn-ea"/>
                <a:cs typeface="Courier"/>
              </a:rPr>
              <a:t>const</a:t>
            </a:r>
            <a:r>
              <a:rPr kumimoji="0" lang="en-US" sz="1400" b="0" i="0" u="none" strike="noStrike" kern="1200" cap="none" spc="0" normalizeH="0" baseline="0" noProof="0" dirty="0">
                <a:ln>
                  <a:noFill/>
                </a:ln>
                <a:solidFill>
                  <a:srgbClr val="00B050"/>
                </a:solidFill>
                <a:effectLst/>
                <a:uLnTx/>
                <a:uFillTx/>
                <a:latin typeface="Courier"/>
                <a:ea typeface="+mn-ea"/>
                <a:cs typeface="Courier"/>
              </a:rPr>
              <a:t> </a:t>
            </a:r>
            <a:r>
              <a:rPr kumimoji="0" lang="en-US" sz="1400" b="0" i="0" u="none" strike="noStrike" kern="1200" cap="none" spc="0" normalizeH="0" baseline="0" noProof="0" dirty="0" err="1">
                <a:ln>
                  <a:noFill/>
                </a:ln>
                <a:solidFill>
                  <a:srgbClr val="00B050"/>
                </a:solidFill>
                <a:effectLst/>
                <a:uLnTx/>
                <a:uFillTx/>
                <a:latin typeface="Courier"/>
                <a:ea typeface="+mn-ea"/>
                <a:cs typeface="Courier"/>
              </a:rPr>
              <a:t>int</a:t>
            </a:r>
            <a:r>
              <a:rPr kumimoji="0" lang="en-US" sz="1400" b="0" i="0" u="none" strike="noStrike" kern="1200" cap="none" spc="0" normalizeH="0" baseline="0" noProof="0" dirty="0">
                <a:ln>
                  <a:noFill/>
                </a:ln>
                <a:solidFill>
                  <a:srgbClr val="00B050"/>
                </a:solidFill>
                <a:effectLst/>
                <a:uLnTx/>
                <a:uFillTx/>
                <a:latin typeface="Courier"/>
                <a:ea typeface="+mn-ea"/>
                <a:cs typeface="Courier"/>
              </a:rPr>
              <a:t> </a:t>
            </a:r>
            <a:r>
              <a:rPr kumimoji="0" lang="en-US" sz="1400" b="0" i="0" u="none" strike="noStrike" kern="1200" cap="none" spc="0" normalizeH="0" baseline="0" noProof="0" dirty="0" err="1">
                <a:ln>
                  <a:noFill/>
                </a:ln>
                <a:solidFill>
                  <a:srgbClr val="000000"/>
                </a:solidFill>
                <a:effectLst/>
                <a:uLnTx/>
                <a:uFillTx/>
                <a:latin typeface="Courier"/>
                <a:ea typeface="+mn-ea"/>
                <a:cs typeface="Courier"/>
              </a:rPr>
              <a:t>gtid</a:t>
            </a:r>
            <a:r>
              <a:rPr kumimoji="0" lang="en-US" sz="1400" b="0" i="0" u="none" strike="noStrike" kern="1200" cap="none" spc="0" normalizeH="0" baseline="0" noProof="0" dirty="0">
                <a:ln>
                  <a:noFill/>
                </a:ln>
                <a:solidFill>
                  <a:srgbClr val="000000"/>
                </a:solidFill>
                <a:effectLst/>
                <a:uLnTx/>
                <a:uFillTx/>
                <a:latin typeface="Courier"/>
                <a:ea typeface="+mn-ea"/>
                <a:cs typeface="Courier"/>
              </a:rPr>
              <a:t> = </a:t>
            </a:r>
            <a:r>
              <a:rPr kumimoji="0" lang="en-US" sz="1400" b="0" i="0" u="none" strike="noStrike" kern="1200" cap="none" spc="0" normalizeH="0" baseline="0" noProof="0" dirty="0" err="1">
                <a:ln>
                  <a:noFill/>
                </a:ln>
                <a:solidFill>
                  <a:srgbClr val="000000"/>
                </a:solidFill>
                <a:effectLst/>
                <a:uLnTx/>
                <a:uFillTx/>
                <a:latin typeface="Courier"/>
                <a:ea typeface="+mn-ea"/>
                <a:cs typeface="Courier"/>
              </a:rPr>
              <a:t>blockIdx.x</a:t>
            </a:r>
            <a:r>
              <a:rPr kumimoji="0" lang="en-US" sz="1400" b="0" i="0" u="none" strike="noStrike" kern="1200" cap="none" spc="0" normalizeH="0" baseline="0" noProof="0" dirty="0">
                <a:ln>
                  <a:noFill/>
                </a:ln>
                <a:solidFill>
                  <a:srgbClr val="000000"/>
                </a:solidFill>
                <a:effectLst/>
                <a:uLnTx/>
                <a:uFillTx/>
                <a:latin typeface="Courier"/>
                <a:ea typeface="+mn-ea"/>
                <a:cs typeface="Courier"/>
              </a:rPr>
              <a:t> * </a:t>
            </a:r>
            <a:r>
              <a:rPr kumimoji="0" lang="en-US" sz="1400" b="0" i="0" u="none" strike="noStrike" kern="1200" cap="none" spc="0" normalizeH="0" baseline="0" noProof="0" dirty="0" err="1">
                <a:ln>
                  <a:noFill/>
                </a:ln>
                <a:solidFill>
                  <a:srgbClr val="000000"/>
                </a:solidFill>
                <a:effectLst/>
                <a:uLnTx/>
                <a:uFillTx/>
                <a:latin typeface="Courier"/>
                <a:ea typeface="+mn-ea"/>
                <a:cs typeface="Courier"/>
              </a:rPr>
              <a:t>blockDim.x</a:t>
            </a:r>
            <a:r>
              <a:rPr kumimoji="0" lang="en-US" sz="1400" b="0" i="0" u="none" strike="noStrike" kern="1200" cap="none" spc="0" normalizeH="0" baseline="0" noProof="0" dirty="0">
                <a:ln>
                  <a:noFill/>
                </a:ln>
                <a:solidFill>
                  <a:srgbClr val="000000"/>
                </a:solidFill>
                <a:effectLst/>
                <a:uLnTx/>
                <a:uFillTx/>
                <a:latin typeface="Courier"/>
                <a:ea typeface="+mn-ea"/>
                <a:cs typeface="Courier"/>
              </a:rPr>
              <a:t> + </a:t>
            </a:r>
            <a:r>
              <a:rPr kumimoji="0" lang="en-US" sz="1400" b="0" i="0" u="none" strike="noStrike" kern="1200" cap="none" spc="0" normalizeH="0" baseline="0" noProof="0" dirty="0" err="1">
                <a:ln>
                  <a:noFill/>
                </a:ln>
                <a:solidFill>
                  <a:srgbClr val="000000"/>
                </a:solidFill>
                <a:effectLst/>
                <a:uLnTx/>
                <a:uFillTx/>
                <a:latin typeface="Courier"/>
                <a:ea typeface="+mn-ea"/>
                <a:cs typeface="Courier"/>
              </a:rPr>
              <a:t>threadIdx.x</a:t>
            </a:r>
            <a:r>
              <a:rPr kumimoji="0" lang="en-US" sz="1400" b="0" i="0" u="none" strike="noStrike" kern="1200" cap="none" spc="0" normalizeH="0" baseline="0" noProof="0" dirty="0">
                <a:ln>
                  <a:noFill/>
                </a:ln>
                <a:solidFill>
                  <a:srgbClr val="000000"/>
                </a:solidFill>
                <a:effectLst/>
                <a:uLnTx/>
                <a:uFillTx/>
                <a:latin typeface="Courier"/>
                <a:ea typeface="+mn-ea"/>
                <a:cs typeface="Courier"/>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ourier"/>
                <a:ea typeface="+mn-ea"/>
                <a:cs typeface="Courier"/>
              </a:rPr>
              <a:t> </a:t>
            </a:r>
            <a:r>
              <a:rPr kumimoji="0" lang="en-US" sz="1400" b="0" i="0" u="none" strike="noStrike" kern="1200" cap="none" spc="0" normalizeH="0" baseline="0" noProof="0" dirty="0">
                <a:ln>
                  <a:noFill/>
                </a:ln>
                <a:solidFill>
                  <a:srgbClr val="CC9900"/>
                </a:solidFill>
                <a:effectLst/>
                <a:uLnTx/>
                <a:uFillTx/>
                <a:latin typeface="Courier"/>
                <a:ea typeface="+mn-ea"/>
                <a:cs typeface="Courier"/>
              </a:rPr>
              <a:t>while</a:t>
            </a:r>
            <a:r>
              <a:rPr kumimoji="0" lang="en-US" sz="1400" b="0" i="0" u="none" strike="noStrike" kern="1200" cap="none" spc="0" normalizeH="0" baseline="0" noProof="0" dirty="0">
                <a:ln>
                  <a:noFill/>
                </a:ln>
                <a:solidFill>
                  <a:srgbClr val="000000"/>
                </a:solidFill>
                <a:effectLst/>
                <a:uLnTx/>
                <a:uFillTx/>
                <a:latin typeface="Courier"/>
                <a:ea typeface="+mn-ea"/>
                <a:cs typeface="Courier"/>
              </a:rPr>
              <a:t>(</a:t>
            </a:r>
            <a:r>
              <a:rPr kumimoji="0" lang="en-US" sz="1400" b="0" i="0" u="none" strike="noStrike" kern="1200" cap="none" spc="0" normalizeH="0" baseline="0" noProof="0" dirty="0" err="1">
                <a:ln>
                  <a:noFill/>
                </a:ln>
                <a:solidFill>
                  <a:srgbClr val="000000"/>
                </a:solidFill>
                <a:effectLst/>
                <a:uLnTx/>
                <a:uFillTx/>
                <a:latin typeface="Courier"/>
                <a:ea typeface="+mn-ea"/>
                <a:cs typeface="Courier"/>
              </a:rPr>
              <a:t>frontier_size</a:t>
            </a:r>
            <a:r>
              <a:rPr kumimoji="0" lang="en-US" sz="1400" b="0" i="0" u="none" strike="noStrike" kern="1200" cap="none" spc="0" normalizeH="0" baseline="0" noProof="0" dirty="0">
                <a:ln>
                  <a:noFill/>
                </a:ln>
                <a:solidFill>
                  <a:srgbClr val="000000"/>
                </a:solidFill>
                <a:effectLst/>
                <a:uLnTx/>
                <a:uFillTx/>
                <a:latin typeface="Courier"/>
                <a:ea typeface="+mn-ea"/>
                <a:cs typeface="Courier"/>
              </a:rPr>
              <a:t> != </a:t>
            </a:r>
            <a:r>
              <a:rPr kumimoji="0" lang="en-US" sz="1400" b="0" i="0" u="none" strike="noStrike" kern="1200" cap="none" spc="0" normalizeH="0" baseline="0" noProof="0" dirty="0">
                <a:ln>
                  <a:noFill/>
                </a:ln>
                <a:solidFill>
                  <a:srgbClr val="CC9900"/>
                </a:solidFill>
                <a:effectLst/>
                <a:uLnTx/>
                <a:uFillTx/>
                <a:latin typeface="Courier"/>
                <a:ea typeface="+mn-ea"/>
                <a:cs typeface="Courier"/>
              </a:rPr>
              <a:t>0</a:t>
            </a:r>
            <a:r>
              <a:rPr kumimoji="0" lang="en-US" sz="1400" b="0" i="0" u="none" strike="noStrike" kern="1200" cap="none" spc="0" normalizeH="0" baseline="0" noProof="0" dirty="0">
                <a:ln>
                  <a:noFill/>
                </a:ln>
                <a:solidFill>
                  <a:srgbClr val="000000"/>
                </a:solidFill>
                <a:effectLst/>
                <a:uLnTx/>
                <a:uFillTx/>
                <a:latin typeface="Courier"/>
                <a:ea typeface="+mn-ea"/>
                <a:cs typeface="Courier"/>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ourier"/>
                <a:ea typeface="+mn-ea"/>
                <a:cs typeface="Courier"/>
              </a:rPr>
              <a:t>     </a:t>
            </a:r>
            <a:r>
              <a:rPr kumimoji="0" lang="en-US" sz="1400" b="0" i="0" u="none" strike="noStrike" kern="1200" cap="none" spc="0" normalizeH="0" baseline="0" noProof="0" dirty="0">
                <a:ln>
                  <a:noFill/>
                </a:ln>
                <a:solidFill>
                  <a:srgbClr val="CC9900"/>
                </a:solidFill>
                <a:effectLst/>
                <a:uLnTx/>
                <a:uFillTx/>
                <a:latin typeface="Courier"/>
                <a:ea typeface="+mn-ea"/>
                <a:cs typeface="Courier"/>
              </a:rPr>
              <a:t>for</a:t>
            </a:r>
            <a:r>
              <a:rPr kumimoji="0" lang="en-US" sz="1400" b="0" i="0" u="none" strike="noStrike" kern="1200" cap="none" spc="0" normalizeH="0" baseline="0" noProof="0" dirty="0">
                <a:ln>
                  <a:noFill/>
                </a:ln>
                <a:solidFill>
                  <a:srgbClr val="000000"/>
                </a:solidFill>
                <a:effectLst/>
                <a:uLnTx/>
                <a:uFillTx/>
                <a:latin typeface="Courier"/>
                <a:ea typeface="+mn-ea"/>
                <a:cs typeface="Courier"/>
              </a:rPr>
              <a:t>(node = </a:t>
            </a:r>
            <a:r>
              <a:rPr kumimoji="0" lang="en-US" sz="1400" b="0" i="0" u="none" strike="noStrike" kern="1200" cap="none" spc="0" normalizeH="0" baseline="0" noProof="0" dirty="0" err="1">
                <a:ln>
                  <a:noFill/>
                </a:ln>
                <a:solidFill>
                  <a:srgbClr val="000000"/>
                </a:solidFill>
                <a:effectLst/>
                <a:uLnTx/>
                <a:uFillTx/>
                <a:latin typeface="Courier"/>
                <a:ea typeface="+mn-ea"/>
                <a:cs typeface="Courier"/>
              </a:rPr>
              <a:t>gtid</a:t>
            </a:r>
            <a:r>
              <a:rPr kumimoji="0" lang="en-US" sz="1400" b="0" i="0" u="none" strike="noStrike" kern="1200" cap="none" spc="0" normalizeH="0" baseline="0" noProof="0" dirty="0">
                <a:ln>
                  <a:noFill/>
                </a:ln>
                <a:solidFill>
                  <a:srgbClr val="000000"/>
                </a:solidFill>
                <a:effectLst/>
                <a:uLnTx/>
                <a:uFillTx/>
                <a:latin typeface="Courier"/>
                <a:ea typeface="+mn-ea"/>
                <a:cs typeface="Courier"/>
              </a:rPr>
              <a:t>; node &lt; </a:t>
            </a:r>
            <a:r>
              <a:rPr kumimoji="0" lang="en-US" sz="1400" b="0" i="0" u="none" strike="noStrike" kern="1200" cap="none" spc="0" normalizeH="0" baseline="0" noProof="0" dirty="0" err="1">
                <a:ln>
                  <a:noFill/>
                </a:ln>
                <a:solidFill>
                  <a:srgbClr val="000000"/>
                </a:solidFill>
                <a:effectLst/>
                <a:uLnTx/>
                <a:uFillTx/>
                <a:latin typeface="Courier"/>
                <a:ea typeface="+mn-ea"/>
                <a:cs typeface="Courier"/>
              </a:rPr>
              <a:t>frontier_size</a:t>
            </a:r>
            <a:r>
              <a:rPr kumimoji="0" lang="en-US" sz="1400" b="0" i="0" u="none" strike="noStrike" kern="1200" cap="none" spc="0" normalizeH="0" baseline="0" noProof="0" dirty="0">
                <a:ln>
                  <a:noFill/>
                </a:ln>
                <a:solidFill>
                  <a:srgbClr val="000000"/>
                </a:solidFill>
                <a:effectLst/>
                <a:uLnTx/>
                <a:uFillTx/>
                <a:latin typeface="Courier"/>
                <a:ea typeface="+mn-ea"/>
                <a:cs typeface="Courier"/>
              </a:rPr>
              <a:t>; node += </a:t>
            </a:r>
            <a:r>
              <a:rPr kumimoji="0" lang="en-US" sz="1400" b="0" i="0" u="none" strike="noStrike" kern="1200" cap="none" spc="0" normalizeH="0" baseline="0" noProof="0" dirty="0" err="1">
                <a:ln>
                  <a:noFill/>
                </a:ln>
                <a:solidFill>
                  <a:srgbClr val="000000"/>
                </a:solidFill>
                <a:effectLst/>
                <a:uLnTx/>
                <a:uFillTx/>
                <a:latin typeface="Courier"/>
                <a:ea typeface="+mn-ea"/>
                <a:cs typeface="Courier"/>
              </a:rPr>
              <a:t>blockDim.x</a:t>
            </a:r>
            <a:r>
              <a:rPr kumimoji="0" lang="en-US" sz="1400" b="0" i="0" u="none" strike="noStrike" kern="1200" cap="none" spc="0" normalizeH="0" baseline="0" noProof="0" dirty="0">
                <a:ln>
                  <a:noFill/>
                </a:ln>
                <a:solidFill>
                  <a:srgbClr val="000000"/>
                </a:solidFill>
                <a:effectLst/>
                <a:uLnTx/>
                <a:uFillTx/>
                <a:latin typeface="Courier"/>
                <a:ea typeface="+mn-ea"/>
                <a:cs typeface="Courier"/>
              </a:rPr>
              <a:t> * </a:t>
            </a:r>
            <a:r>
              <a:rPr kumimoji="0" lang="en-US" sz="1400" b="0" i="0" u="none" strike="noStrike" kern="1200" cap="none" spc="0" normalizeH="0" baseline="0" noProof="0" dirty="0" err="1">
                <a:ln>
                  <a:noFill/>
                </a:ln>
                <a:solidFill>
                  <a:srgbClr val="000000"/>
                </a:solidFill>
                <a:effectLst/>
                <a:uLnTx/>
                <a:uFillTx/>
                <a:latin typeface="Courier"/>
                <a:ea typeface="+mn-ea"/>
                <a:cs typeface="Courier"/>
              </a:rPr>
              <a:t>gridDim.x</a:t>
            </a:r>
            <a:r>
              <a:rPr kumimoji="0" lang="en-US" sz="1400" b="0" i="0" u="none" strike="noStrike" kern="1200" cap="none" spc="0" normalizeH="0" baseline="0" noProof="0" dirty="0">
                <a:ln>
                  <a:noFill/>
                </a:ln>
                <a:solidFill>
                  <a:srgbClr val="000000"/>
                </a:solidFill>
                <a:effectLst/>
                <a:uLnTx/>
                <a:uFillTx/>
                <a:latin typeface="Courier"/>
                <a:ea typeface="+mn-ea"/>
                <a:cs typeface="Courier"/>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9DC3E6"/>
                </a:solidFill>
                <a:effectLst/>
                <a:uLnTx/>
                <a:uFillTx/>
                <a:latin typeface="Courier"/>
                <a:ea typeface="+mn-ea"/>
                <a:cs typeface="Courier"/>
              </a:rPr>
              <a:t>       // Visit neighbors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9DC3E6"/>
                </a:solidFill>
                <a:effectLst/>
                <a:uLnTx/>
                <a:uFillTx/>
                <a:latin typeface="Courier"/>
                <a:ea typeface="+mn-ea"/>
                <a:cs typeface="Courier"/>
              </a:rPr>
              <a:t>       // </a:t>
            </a:r>
            <a:r>
              <a:rPr kumimoji="0" lang="en-US" sz="1400" b="0" i="0" u="none" strike="noStrike" kern="1200" cap="none" spc="0" normalizeH="0" baseline="0" noProof="0" dirty="0" err="1">
                <a:ln>
                  <a:noFill/>
                </a:ln>
                <a:solidFill>
                  <a:srgbClr val="9DC3E6"/>
                </a:solidFill>
                <a:effectLst/>
                <a:uLnTx/>
                <a:uFillTx/>
                <a:latin typeface="Courier"/>
                <a:ea typeface="+mn-ea"/>
                <a:cs typeface="Courier"/>
              </a:rPr>
              <a:t>Enqueue</a:t>
            </a:r>
            <a:r>
              <a:rPr kumimoji="0" lang="en-US" sz="1400" b="0" i="0" u="none" strike="noStrike" kern="1200" cap="none" spc="0" normalizeH="0" baseline="0" noProof="0" dirty="0">
                <a:ln>
                  <a:noFill/>
                </a:ln>
                <a:solidFill>
                  <a:srgbClr val="9DC3E6"/>
                </a:solidFill>
                <a:effectLst/>
                <a:uLnTx/>
                <a:uFillTx/>
                <a:latin typeface="Courier"/>
                <a:ea typeface="+mn-ea"/>
                <a:cs typeface="Courier"/>
              </a:rPr>
              <a:t> in output queue if needed (global or local queue)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ourier"/>
                <a:ea typeface="+mn-ea"/>
                <a:cs typeface="Courier"/>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9DC3E6"/>
                </a:solidFill>
                <a:effectLst/>
                <a:uLnTx/>
                <a:uFillTx/>
                <a:latin typeface="Courier"/>
                <a:ea typeface="+mn-ea"/>
                <a:cs typeface="Courier"/>
              </a:rPr>
              <a:t>     // Update </a:t>
            </a:r>
            <a:r>
              <a:rPr kumimoji="0" lang="en-US" sz="1400" b="0" i="0" u="none" strike="noStrike" kern="1200" cap="none" spc="0" normalizeH="0" baseline="0" noProof="0" dirty="0" err="1">
                <a:ln>
                  <a:noFill/>
                </a:ln>
                <a:solidFill>
                  <a:srgbClr val="9DC3E6"/>
                </a:solidFill>
                <a:effectLst/>
                <a:uLnTx/>
                <a:uFillTx/>
                <a:latin typeface="Courier"/>
                <a:ea typeface="+mn-ea"/>
                <a:cs typeface="Courier"/>
              </a:rPr>
              <a:t>frontier_size</a:t>
            </a:r>
            <a:endParaRPr kumimoji="0" lang="en-US" sz="1400" b="0" i="0" u="none" strike="noStrike" kern="1200" cap="none" spc="0" normalizeH="0" baseline="0" noProof="0" dirty="0">
              <a:ln>
                <a:noFill/>
              </a:ln>
              <a:solidFill>
                <a:srgbClr val="9DC3E6"/>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9DC3E6"/>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7030A0"/>
                </a:solidFill>
                <a:effectLst/>
                <a:uLnTx/>
                <a:uFillTx/>
                <a:latin typeface="Courier"/>
                <a:ea typeface="+mn-ea"/>
                <a:cs typeface="Courier"/>
              </a:rPr>
              <a:t>     // Global synchronization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ourier"/>
                <a:ea typeface="+mn-ea"/>
                <a:cs typeface="Courier"/>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7F7F7F"/>
              </a:solidFill>
              <a:effectLst/>
              <a:uLnTx/>
              <a:uFillTx/>
              <a:latin typeface="Courier"/>
              <a:ea typeface="+mn-ea"/>
              <a:cs typeface="Courier"/>
            </a:endParaRPr>
          </a:p>
        </p:txBody>
      </p:sp>
      <p:sp>
        <p:nvSpPr>
          <p:cNvPr id="7" name="Marcador de número de diapositiva 3">
            <a:extLst>
              <a:ext uri="{FF2B5EF4-FFF2-40B4-BE49-F238E27FC236}">
                <a16:creationId xmlns:a16="http://schemas.microsoft.com/office/drawing/2014/main" id="{35791B87-73EF-824B-ABCD-4FAFE396D2DC}"/>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39400813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15008" y="44624"/>
            <a:ext cx="8928992" cy="792088"/>
          </a:xfrm>
        </p:spPr>
        <p:txBody>
          <a:bodyPr>
            <a:normAutofit/>
          </a:bodyPr>
          <a:lstStyle/>
          <a:p>
            <a:r>
              <a:rPr lang="en-US" dirty="0"/>
              <a:t>Atomic-based Block Synchronization (II)</a:t>
            </a:r>
            <a:endParaRPr lang="es-ES_tradnl" dirty="0"/>
          </a:p>
        </p:txBody>
      </p:sp>
      <p:sp>
        <p:nvSpPr>
          <p:cNvPr id="11" name="Marcador de contenido 2"/>
          <p:cNvSpPr>
            <a:spLocks noGrp="1"/>
          </p:cNvSpPr>
          <p:nvPr>
            <p:ph idx="1"/>
          </p:nvPr>
        </p:nvSpPr>
        <p:spPr>
          <a:xfrm>
            <a:off x="251520" y="919261"/>
            <a:ext cx="8229600" cy="4525963"/>
          </a:xfrm>
        </p:spPr>
        <p:txBody>
          <a:bodyPr>
            <a:normAutofit/>
          </a:bodyPr>
          <a:lstStyle/>
          <a:p>
            <a:r>
              <a:rPr lang="en-US" sz="2400" dirty="0"/>
              <a:t>Global synchronization (simplified)</a:t>
            </a:r>
          </a:p>
          <a:p>
            <a:pPr lvl="1"/>
            <a:r>
              <a:rPr lang="en-US" sz="2000" dirty="0"/>
              <a:t>At the end of each iteration</a:t>
            </a:r>
          </a:p>
        </p:txBody>
      </p:sp>
      <p:sp>
        <p:nvSpPr>
          <p:cNvPr id="5" name="CuadroTexto 4"/>
          <p:cNvSpPr txBox="1"/>
          <p:nvPr/>
        </p:nvSpPr>
        <p:spPr>
          <a:xfrm>
            <a:off x="323528" y="1881328"/>
            <a:ext cx="8568952" cy="4500000"/>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err="1">
                <a:ln>
                  <a:noFill/>
                </a:ln>
                <a:solidFill>
                  <a:srgbClr val="00B050"/>
                </a:solidFill>
                <a:effectLst/>
                <a:uLnTx/>
                <a:uFillTx/>
                <a:latin typeface="Courier"/>
                <a:ea typeface="+mn-ea"/>
                <a:cs typeface="Courier"/>
              </a:rPr>
              <a:t>const</a:t>
            </a:r>
            <a:r>
              <a:rPr kumimoji="0" lang="en-US" sz="1100" b="0" i="0" u="none" strike="noStrike" kern="1200" cap="none" spc="0" normalizeH="0" baseline="0" noProof="0" dirty="0">
                <a:ln>
                  <a:noFill/>
                </a:ln>
                <a:solidFill>
                  <a:srgbClr val="00B050"/>
                </a:solidFill>
                <a:effectLst/>
                <a:uLnTx/>
                <a:uFillTx/>
                <a:latin typeface="Courier"/>
                <a:ea typeface="+mn-ea"/>
                <a:cs typeface="Courier"/>
              </a:rPr>
              <a:t> </a:t>
            </a:r>
            <a:r>
              <a:rPr kumimoji="0" lang="en-US" sz="1100" b="0" i="0" u="none" strike="noStrike" kern="1200" cap="none" spc="0" normalizeH="0" baseline="0" noProof="0" dirty="0" err="1">
                <a:ln>
                  <a:noFill/>
                </a:ln>
                <a:solidFill>
                  <a:srgbClr val="00B050"/>
                </a:solidFill>
                <a:effectLst/>
                <a:uLnTx/>
                <a:uFillTx/>
                <a:latin typeface="Courier"/>
                <a:ea typeface="+mn-ea"/>
                <a:cs typeface="Courier"/>
              </a:rPr>
              <a:t>int</a:t>
            </a:r>
            <a:r>
              <a:rPr kumimoji="0" lang="en-US" sz="1100" b="0" i="0" u="none" strike="noStrike" kern="1200" cap="none" spc="0" normalizeH="0" baseline="0" noProof="0" dirty="0">
                <a:ln>
                  <a:noFill/>
                </a:ln>
                <a:solidFill>
                  <a:srgbClr val="00B050"/>
                </a:solidFill>
                <a:effectLst/>
                <a:uLnTx/>
                <a:uFillTx/>
                <a:latin typeface="Courier"/>
                <a:ea typeface="+mn-ea"/>
                <a:cs typeface="Courier"/>
              </a:rPr>
              <a:t>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tid</a:t>
            </a:r>
            <a:r>
              <a:rPr kumimoji="0" lang="en-US" sz="1100" b="0" i="0" u="none" strike="noStrike" kern="1200" cap="none" spc="0" normalizeH="0" baseline="0" noProof="0" dirty="0">
                <a:ln>
                  <a:noFill/>
                </a:ln>
                <a:solidFill>
                  <a:srgbClr val="000000"/>
                </a:solidFill>
                <a:effectLst/>
                <a:uLnTx/>
                <a:uFillTx/>
                <a:latin typeface="Courier"/>
                <a:ea typeface="+mn-ea"/>
                <a:cs typeface="Courier"/>
              </a:rPr>
              <a:t> =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threadIdx.x</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B050"/>
                </a:solidFill>
                <a:effectLst/>
                <a:uLnTx/>
                <a:uFillTx/>
                <a:latin typeface="Courier"/>
                <a:ea typeface="+mn-ea"/>
                <a:cs typeface="Courier"/>
              </a:rPr>
              <a:t> </a:t>
            </a:r>
            <a:r>
              <a:rPr kumimoji="0" lang="en-US" sz="1100" b="0" i="0" u="none" strike="noStrike" kern="1200" cap="none" spc="0" normalizeH="0" baseline="0" noProof="0" dirty="0" err="1">
                <a:ln>
                  <a:noFill/>
                </a:ln>
                <a:solidFill>
                  <a:srgbClr val="00B050"/>
                </a:solidFill>
                <a:effectLst/>
                <a:uLnTx/>
                <a:uFillTx/>
                <a:latin typeface="Courier"/>
                <a:ea typeface="+mn-ea"/>
                <a:cs typeface="Courier"/>
              </a:rPr>
              <a:t>const</a:t>
            </a:r>
            <a:r>
              <a:rPr kumimoji="0" lang="en-US" sz="1100" b="0" i="0" u="none" strike="noStrike" kern="1200" cap="none" spc="0" normalizeH="0" baseline="0" noProof="0" dirty="0">
                <a:ln>
                  <a:noFill/>
                </a:ln>
                <a:solidFill>
                  <a:srgbClr val="00B050"/>
                </a:solidFill>
                <a:effectLst/>
                <a:uLnTx/>
                <a:uFillTx/>
                <a:latin typeface="Courier"/>
                <a:ea typeface="+mn-ea"/>
                <a:cs typeface="Courier"/>
              </a:rPr>
              <a:t> </a:t>
            </a:r>
            <a:r>
              <a:rPr kumimoji="0" lang="en-US" sz="1100" b="0" i="0" u="none" strike="noStrike" kern="1200" cap="none" spc="0" normalizeH="0" baseline="0" noProof="0" dirty="0" err="1">
                <a:ln>
                  <a:noFill/>
                </a:ln>
                <a:solidFill>
                  <a:srgbClr val="00B050"/>
                </a:solidFill>
                <a:effectLst/>
                <a:uLnTx/>
                <a:uFillTx/>
                <a:latin typeface="Courier"/>
                <a:ea typeface="+mn-ea"/>
                <a:cs typeface="Courier"/>
              </a:rPr>
              <a:t>int</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gtid</a:t>
            </a:r>
            <a:r>
              <a:rPr kumimoji="0" lang="en-US" sz="1100" b="0" i="0" u="none" strike="noStrike" kern="1200" cap="none" spc="0" normalizeH="0" baseline="0" noProof="0" dirty="0">
                <a:ln>
                  <a:noFill/>
                </a:ln>
                <a:solidFill>
                  <a:srgbClr val="000000"/>
                </a:solidFill>
                <a:effectLst/>
                <a:uLnTx/>
                <a:uFillTx/>
                <a:latin typeface="Courier"/>
                <a:ea typeface="+mn-ea"/>
                <a:cs typeface="Courier"/>
              </a:rPr>
              <a:t> =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blockIdx.x</a:t>
            </a:r>
            <a:r>
              <a:rPr kumimoji="0" lang="en-US" sz="1100" b="0" i="0" u="none" strike="noStrike" kern="1200" cap="none" spc="0" normalizeH="0" baseline="0" noProof="0" dirty="0">
                <a:ln>
                  <a:noFill/>
                </a:ln>
                <a:solidFill>
                  <a:srgbClr val="000000"/>
                </a:solidFill>
                <a:effectLst/>
                <a:uLnTx/>
                <a:uFillTx/>
                <a:latin typeface="Courier"/>
                <a:ea typeface="+mn-ea"/>
                <a:cs typeface="Courier"/>
              </a:rPr>
              <a:t> *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blockDim.x</a:t>
            </a:r>
            <a:r>
              <a:rPr kumimoji="0" lang="en-US" sz="1100" b="0" i="0" u="none" strike="noStrike" kern="1200" cap="none" spc="0" normalizeH="0" baseline="0" noProof="0" dirty="0">
                <a:ln>
                  <a:noFill/>
                </a:ln>
                <a:solidFill>
                  <a:srgbClr val="000000"/>
                </a:solidFill>
                <a:effectLst/>
                <a:uLnTx/>
                <a:uFillTx/>
                <a:latin typeface="Courier"/>
                <a:ea typeface="+mn-ea"/>
                <a:cs typeface="Courier"/>
              </a:rPr>
              <a:t> +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threadIdx.x</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atomicExch</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ptr_threads_run</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CC9900"/>
                </a:solidFill>
                <a:effectLst/>
                <a:uLnTx/>
                <a:uFillTx/>
                <a:latin typeface="Courier"/>
                <a:ea typeface="+mn-ea"/>
                <a:cs typeface="Courier"/>
              </a:rPr>
              <a:t>0</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atomicExch</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ptr_threads_end</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CC9900"/>
                </a:solidFill>
                <a:effectLst/>
                <a:uLnTx/>
                <a:uFillTx/>
                <a:latin typeface="Courier"/>
                <a:ea typeface="+mn-ea"/>
                <a:cs typeface="Courier"/>
              </a:rPr>
              <a:t>0</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err="1">
                <a:ln>
                  <a:noFill/>
                </a:ln>
                <a:solidFill>
                  <a:srgbClr val="00B050"/>
                </a:solidFill>
                <a:effectLst/>
                <a:uLnTx/>
                <a:uFillTx/>
                <a:latin typeface="Courier"/>
                <a:ea typeface="+mn-ea"/>
                <a:cs typeface="Courier"/>
              </a:rPr>
              <a:t>int</a:t>
            </a:r>
            <a:r>
              <a:rPr kumimoji="0" lang="en-US" sz="1100" b="0" i="0" u="none" strike="noStrike" kern="1200" cap="none" spc="0" normalizeH="0" baseline="0" noProof="0" dirty="0">
                <a:ln>
                  <a:noFill/>
                </a:ln>
                <a:solidFill>
                  <a:srgbClr val="000000"/>
                </a:solidFill>
                <a:effectLst/>
                <a:uLnTx/>
                <a:uFillTx/>
                <a:latin typeface="Courier"/>
                <a:ea typeface="+mn-ea"/>
                <a:cs typeface="Courier"/>
              </a:rPr>
              <a:t> frontier = </a:t>
            </a:r>
            <a:r>
              <a:rPr kumimoji="0" lang="en-US" sz="1100" b="0" i="0" u="none" strike="noStrike" kern="1200" cap="none" spc="0" normalizeH="0" baseline="0" noProof="0" dirty="0">
                <a:ln>
                  <a:noFill/>
                </a:ln>
                <a:solidFill>
                  <a:srgbClr val="CC9900"/>
                </a:solidFill>
                <a:effectLst/>
                <a:uLnTx/>
                <a:uFillTx/>
                <a:latin typeface="Courier"/>
                <a:ea typeface="+mn-ea"/>
                <a:cs typeface="Courier"/>
              </a:rPr>
              <a:t>0</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frontier++;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CC9900"/>
                </a:solidFill>
                <a:effectLst/>
                <a:uLnTx/>
                <a:uFillTx/>
                <a:latin typeface="Courier"/>
                <a:ea typeface="+mn-ea"/>
                <a:cs typeface="Courier"/>
              </a:rPr>
              <a:t>if</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tid</a:t>
            </a:r>
            <a:r>
              <a:rPr kumimoji="0" lang="en-US" sz="1100" b="0" i="0" u="none" strike="noStrike" kern="1200" cap="none" spc="0" normalizeH="0" baseline="0" noProof="0" dirty="0">
                <a:ln>
                  <a:noFill/>
                </a:ln>
                <a:solidFill>
                  <a:srgbClr val="000000"/>
                </a:solidFill>
                <a:effectLst/>
                <a:uLnTx/>
                <a:uFillTx/>
                <a:latin typeface="Courier"/>
                <a:ea typeface="+mn-ea"/>
                <a:cs typeface="Courier"/>
              </a:rPr>
              <a:t> == </a:t>
            </a:r>
            <a:r>
              <a:rPr kumimoji="0" lang="en-US" sz="1100" b="0" i="0" u="none" strike="noStrike" kern="1200" cap="none" spc="0" normalizeH="0" baseline="0" noProof="0" dirty="0">
                <a:ln>
                  <a:noFill/>
                </a:ln>
                <a:solidFill>
                  <a:srgbClr val="CC9900"/>
                </a:solidFill>
                <a:effectLst/>
                <a:uLnTx/>
                <a:uFillTx/>
                <a:latin typeface="Courier"/>
                <a:ea typeface="+mn-ea"/>
                <a:cs typeface="Courier"/>
              </a:rPr>
              <a:t>0</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atomicAdd</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ptr_threads_end</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CC9900"/>
                </a:solidFill>
                <a:effectLst/>
                <a:uLnTx/>
                <a:uFillTx/>
                <a:latin typeface="Courier"/>
                <a:ea typeface="+mn-ea"/>
                <a:cs typeface="Courier"/>
              </a:rPr>
              <a:t>1</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9DC3E6"/>
                </a:solidFill>
                <a:effectLst/>
                <a:uLnTx/>
                <a:uFillTx/>
                <a:latin typeface="Courier"/>
                <a:ea typeface="+mn-ea"/>
                <a:cs typeface="Courier"/>
              </a:rPr>
              <a:t>// Thread block finishes iteration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CC9900"/>
                </a:solidFill>
                <a:effectLst/>
                <a:uLnTx/>
                <a:uFillTx/>
                <a:latin typeface="Courier"/>
                <a:ea typeface="+mn-ea"/>
                <a:cs typeface="Courier"/>
              </a:rPr>
              <a:t>if</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gtid</a:t>
            </a:r>
            <a:r>
              <a:rPr kumimoji="0" lang="en-US" sz="1100" b="0" i="0" u="none" strike="noStrike" kern="1200" cap="none" spc="0" normalizeH="0" baseline="0" noProof="0" dirty="0">
                <a:ln>
                  <a:noFill/>
                </a:ln>
                <a:solidFill>
                  <a:srgbClr val="000000"/>
                </a:solidFill>
                <a:effectLst/>
                <a:uLnTx/>
                <a:uFillTx/>
                <a:latin typeface="Courier"/>
                <a:ea typeface="+mn-ea"/>
                <a:cs typeface="Courier"/>
              </a:rPr>
              <a:t> == </a:t>
            </a:r>
            <a:r>
              <a:rPr kumimoji="0" lang="en-US" sz="1100" b="0" i="0" u="none" strike="noStrike" kern="1200" cap="none" spc="0" normalizeH="0" baseline="0" noProof="0" dirty="0">
                <a:ln>
                  <a:noFill/>
                </a:ln>
                <a:solidFill>
                  <a:srgbClr val="CC9900"/>
                </a:solidFill>
                <a:effectLst/>
                <a:uLnTx/>
                <a:uFillTx/>
                <a:latin typeface="Courier"/>
                <a:ea typeface="+mn-ea"/>
                <a:cs typeface="Courier"/>
              </a:rPr>
              <a:t>0</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CC9900"/>
                </a:solidFill>
                <a:effectLst/>
                <a:uLnTx/>
                <a:uFillTx/>
                <a:latin typeface="Courier"/>
                <a:ea typeface="+mn-ea"/>
                <a:cs typeface="Courier"/>
              </a:rPr>
              <a:t>while</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atomicAdd</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ptr_threads_end</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CC9900"/>
                </a:solidFill>
                <a:effectLst/>
                <a:uLnTx/>
                <a:uFillTx/>
                <a:latin typeface="Courier"/>
                <a:ea typeface="+mn-ea"/>
                <a:cs typeface="Courier"/>
              </a:rPr>
              <a:t>0</a:t>
            </a:r>
            <a:r>
              <a:rPr kumimoji="0" lang="en-US" sz="1100" b="0" i="0" u="none" strike="noStrike" kern="1200" cap="none" spc="0" normalizeH="0" baseline="0" noProof="0" dirty="0">
                <a:ln>
                  <a:noFill/>
                </a:ln>
                <a:solidFill>
                  <a:srgbClr val="000000"/>
                </a:solidFill>
                <a:effectLst/>
                <a:uLnTx/>
                <a:uFillTx/>
                <a:latin typeface="Courier"/>
                <a:ea typeface="+mn-ea"/>
                <a:cs typeface="Courier"/>
              </a:rPr>
              <a:t>) !=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gridDim.x</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9DC3E6"/>
                </a:solidFill>
                <a:effectLst/>
                <a:uLnTx/>
                <a:uFillTx/>
                <a:latin typeface="Courier"/>
                <a:ea typeface="+mn-ea"/>
                <a:cs typeface="Courier"/>
              </a:rPr>
              <a:t>// Wait until all blocks finish</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atomicExch</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ptr_threads_end</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CC9900"/>
                </a:solidFill>
                <a:effectLst/>
                <a:uLnTx/>
                <a:uFillTx/>
                <a:latin typeface="Courier"/>
                <a:ea typeface="+mn-ea"/>
                <a:cs typeface="Courier"/>
              </a:rPr>
              <a:t>0</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9DC3E6"/>
                </a:solidFill>
                <a:effectLst/>
                <a:uLnTx/>
                <a:uFillTx/>
                <a:latin typeface="Courier"/>
                <a:ea typeface="+mn-ea"/>
                <a:cs typeface="Courier"/>
              </a:rPr>
              <a:t> // Reset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atomicAdd</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ptr_threads_run</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CC9900"/>
                </a:solidFill>
                <a:effectLst/>
                <a:uLnTx/>
                <a:uFillTx/>
                <a:latin typeface="Courier"/>
                <a:ea typeface="+mn-ea"/>
                <a:cs typeface="Courier"/>
              </a:rPr>
              <a:t>1</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9DC3E6"/>
                </a:solidFill>
                <a:effectLst/>
                <a:uLnTx/>
                <a:uFillTx/>
                <a:latin typeface="Courier"/>
                <a:ea typeface="+mn-ea"/>
                <a:cs typeface="Courier"/>
              </a:rPr>
              <a:t>// Count iteration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CC9900"/>
                </a:solidFill>
                <a:effectLst/>
                <a:uLnTx/>
                <a:uFillTx/>
                <a:latin typeface="Courier"/>
                <a:ea typeface="+mn-ea"/>
                <a:cs typeface="Courier"/>
              </a:rPr>
              <a:t>if</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tid</a:t>
            </a:r>
            <a:r>
              <a:rPr kumimoji="0" lang="en-US" sz="1100" b="0" i="0" u="none" strike="noStrike" kern="1200" cap="none" spc="0" normalizeH="0" baseline="0" noProof="0" dirty="0">
                <a:ln>
                  <a:noFill/>
                </a:ln>
                <a:solidFill>
                  <a:srgbClr val="000000"/>
                </a:solidFill>
                <a:effectLst/>
                <a:uLnTx/>
                <a:uFillTx/>
                <a:latin typeface="Courier"/>
                <a:ea typeface="+mn-ea"/>
                <a:cs typeface="Courier"/>
              </a:rPr>
              <a:t> == </a:t>
            </a:r>
            <a:r>
              <a:rPr kumimoji="0" lang="en-US" sz="1100" b="0" i="0" u="none" strike="noStrike" kern="1200" cap="none" spc="0" normalizeH="0" baseline="0" noProof="0" dirty="0">
                <a:ln>
                  <a:noFill/>
                </a:ln>
                <a:solidFill>
                  <a:srgbClr val="CC9900"/>
                </a:solidFill>
                <a:effectLst/>
                <a:uLnTx/>
                <a:uFillTx/>
                <a:latin typeface="Courier"/>
                <a:ea typeface="+mn-ea"/>
                <a:cs typeface="Courier"/>
              </a:rPr>
              <a:t>0</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&amp;&amp; </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gtid</a:t>
            </a:r>
            <a:r>
              <a:rPr kumimoji="0" lang="en-US" sz="1100" b="0" i="0" u="none" strike="noStrike" kern="1200" cap="none" spc="0" normalizeH="0" baseline="0" noProof="0" dirty="0">
                <a:ln>
                  <a:noFill/>
                </a:ln>
                <a:solidFill>
                  <a:srgbClr val="000000"/>
                </a:solidFill>
                <a:effectLst/>
                <a:uLnTx/>
                <a:uFillTx/>
                <a:latin typeface="Courier"/>
                <a:ea typeface="+mn-ea"/>
                <a:cs typeface="Courier"/>
              </a:rPr>
              <a:t> != </a:t>
            </a:r>
            <a:r>
              <a:rPr kumimoji="0" lang="en-US" sz="1100" b="0" i="0" u="none" strike="noStrike" kern="1200" cap="none" spc="0" normalizeH="0" baseline="0" noProof="0" dirty="0">
                <a:ln>
                  <a:noFill/>
                </a:ln>
                <a:solidFill>
                  <a:srgbClr val="CC9900"/>
                </a:solidFill>
                <a:effectLst/>
                <a:uLnTx/>
                <a:uFillTx/>
                <a:latin typeface="Courier"/>
                <a:ea typeface="+mn-ea"/>
                <a:cs typeface="Courier"/>
              </a:rPr>
              <a:t>0</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CC9900"/>
                </a:solidFill>
                <a:effectLst/>
                <a:uLnTx/>
                <a:uFillTx/>
                <a:latin typeface="Courier"/>
                <a:ea typeface="+mn-ea"/>
                <a:cs typeface="Courier"/>
              </a:rPr>
              <a:t>while</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atomicAdd</a:t>
            </a:r>
            <a:r>
              <a:rPr kumimoji="0" lang="en-US" sz="1100" b="0" i="0" u="none" strike="noStrike" kern="1200" cap="none" spc="0" normalizeH="0" baseline="0" noProof="0" dirty="0">
                <a:ln>
                  <a:noFill/>
                </a:ln>
                <a:solidFill>
                  <a:srgbClr val="000000"/>
                </a:solidFill>
                <a:effectLst/>
                <a:uLnTx/>
                <a:uFillTx/>
                <a:latin typeface="Courier"/>
                <a:ea typeface="+mn-ea"/>
                <a:cs typeface="Courier"/>
              </a:rPr>
              <a:t>(</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ptr_threads_run</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CC9900"/>
                </a:solidFill>
                <a:effectLst/>
                <a:uLnTx/>
                <a:uFillTx/>
                <a:latin typeface="Courier"/>
                <a:ea typeface="+mn-ea"/>
                <a:cs typeface="Courier"/>
              </a:rPr>
              <a:t>0</a:t>
            </a:r>
            <a:r>
              <a:rPr kumimoji="0" lang="en-US" sz="1100" b="0" i="0" u="none" strike="noStrike" kern="1200" cap="none" spc="0" normalizeH="0" baseline="0" noProof="0" dirty="0">
                <a:ln>
                  <a:noFill/>
                </a:ln>
                <a:solidFill>
                  <a:srgbClr val="000000"/>
                </a:solidFill>
                <a:effectLst/>
                <a:uLnTx/>
                <a:uFillTx/>
                <a:latin typeface="Courier"/>
                <a:ea typeface="+mn-ea"/>
                <a:cs typeface="Courier"/>
              </a:rPr>
              <a:t>) &lt; frontier){;}  </a:t>
            </a:r>
            <a:r>
              <a:rPr kumimoji="0" lang="en-US" sz="1100" b="0" i="0" u="none" strike="noStrike" kern="1200" cap="none" spc="0" normalizeH="0" baseline="0" noProof="0" dirty="0">
                <a:ln>
                  <a:noFill/>
                </a:ln>
                <a:solidFill>
                  <a:srgbClr val="9DC3E6"/>
                </a:solidFill>
                <a:effectLst/>
                <a:uLnTx/>
                <a:uFillTx/>
                <a:latin typeface="Courier"/>
                <a:ea typeface="+mn-ea"/>
                <a:cs typeface="Courier"/>
              </a:rPr>
              <a:t>// Wait until </a:t>
            </a:r>
            <a:r>
              <a:rPr kumimoji="0" lang="en-US" sz="1100" b="0" i="0" u="none" strike="noStrike" kern="1200" cap="none" spc="0" normalizeH="0" baseline="0" noProof="0" dirty="0" err="1">
                <a:ln>
                  <a:noFill/>
                </a:ln>
                <a:solidFill>
                  <a:srgbClr val="9DC3E6"/>
                </a:solidFill>
                <a:effectLst/>
                <a:uLnTx/>
                <a:uFillTx/>
                <a:latin typeface="Courier"/>
                <a:ea typeface="+mn-ea"/>
                <a:cs typeface="Courier"/>
              </a:rPr>
              <a:t>ptr_threads_run</a:t>
            </a:r>
            <a:r>
              <a:rPr kumimoji="0" lang="en-US" sz="1100" b="0" i="0" u="none" strike="noStrike" kern="1200" cap="none" spc="0" normalizeH="0" baseline="0" noProof="0" dirty="0">
                <a:ln>
                  <a:noFill/>
                </a:ln>
                <a:solidFill>
                  <a:srgbClr val="9DC3E6"/>
                </a:solidFill>
                <a:effectLst/>
                <a:uLnTx/>
                <a:uFillTx/>
                <a:latin typeface="Courier"/>
                <a:ea typeface="+mn-ea"/>
                <a:cs typeface="Courier"/>
              </a:rPr>
              <a:t> is updated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__</a:t>
            </a:r>
            <a:r>
              <a:rPr kumimoji="0" lang="en-US" sz="1100" b="0" i="0" u="none" strike="noStrike" kern="1200" cap="none" spc="0" normalizeH="0" baseline="0" noProof="0" dirty="0" err="1">
                <a:ln>
                  <a:noFill/>
                </a:ln>
                <a:solidFill>
                  <a:srgbClr val="000000"/>
                </a:solidFill>
                <a:effectLst/>
                <a:uLnTx/>
                <a:uFillTx/>
                <a:latin typeface="Courier"/>
                <a:ea typeface="+mn-ea"/>
                <a:cs typeface="Courier"/>
              </a:rPr>
              <a:t>syncthreads</a:t>
            </a: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r>
              <a:rPr kumimoji="0" lang="en-US" sz="1100" b="0" i="0" u="none" strike="noStrike" kern="1200" cap="none" spc="0" normalizeH="0" baseline="0" noProof="0" dirty="0">
                <a:ln>
                  <a:noFill/>
                </a:ln>
                <a:solidFill>
                  <a:srgbClr val="9DC3E6"/>
                </a:solidFill>
                <a:effectLst/>
                <a:uLnTx/>
                <a:uFillTx/>
                <a:latin typeface="Courier"/>
                <a:ea typeface="+mn-ea"/>
                <a:cs typeface="Courier"/>
              </a:rPr>
              <a:t>// Rest of threads wait here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dirty="0">
              <a:ln>
                <a:noFill/>
              </a:ln>
              <a:solidFill>
                <a:srgbClr val="000000"/>
              </a:solidFill>
              <a:effectLst/>
              <a:uLnTx/>
              <a:uFillTx/>
              <a:latin typeface="Courier"/>
              <a:ea typeface="+mn-ea"/>
              <a:cs typeface="Courier"/>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ourier"/>
                <a:ea typeface="+mn-ea"/>
                <a:cs typeface="Courier"/>
              </a:rPr>
              <a:t> ...</a:t>
            </a:r>
          </a:p>
        </p:txBody>
      </p:sp>
      <p:sp>
        <p:nvSpPr>
          <p:cNvPr id="7" name="Marcador de número de diapositiva 3">
            <a:extLst>
              <a:ext uri="{FF2B5EF4-FFF2-40B4-BE49-F238E27FC236}">
                <a16:creationId xmlns:a16="http://schemas.microsoft.com/office/drawing/2014/main" id="{38223FED-1977-B44F-88B5-BA04EBBDC737}"/>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20199160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15008" y="0"/>
            <a:ext cx="8928992" cy="908720"/>
          </a:xfrm>
        </p:spPr>
        <p:txBody>
          <a:bodyPr>
            <a:normAutofit/>
          </a:bodyPr>
          <a:lstStyle/>
          <a:p>
            <a:r>
              <a:rPr lang="en-US" dirty="0"/>
              <a:t>BFS: Collaborative Implementation (II)</a:t>
            </a:r>
            <a:endParaRPr lang="es-ES_tradnl" dirty="0"/>
          </a:p>
        </p:txBody>
      </p:sp>
      <p:sp>
        <p:nvSpPr>
          <p:cNvPr id="11" name="Marcador de contenido 2"/>
          <p:cNvSpPr>
            <a:spLocks noGrp="1"/>
          </p:cNvSpPr>
          <p:nvPr>
            <p:ph idx="1"/>
          </p:nvPr>
        </p:nvSpPr>
        <p:spPr>
          <a:xfrm>
            <a:off x="251520" y="908720"/>
            <a:ext cx="8568952" cy="5112568"/>
          </a:xfrm>
        </p:spPr>
        <p:txBody>
          <a:bodyPr>
            <a:normAutofit/>
          </a:bodyPr>
          <a:lstStyle/>
          <a:p>
            <a:r>
              <a:rPr lang="en-US" dirty="0"/>
              <a:t>Choose </a:t>
            </a:r>
            <a:r>
              <a:rPr lang="en-US" dirty="0">
                <a:solidFill>
                  <a:srgbClr val="00B050"/>
                </a:solidFill>
              </a:rPr>
              <a:t>CPU or GPU depending on frontier</a:t>
            </a:r>
          </a:p>
          <a:p>
            <a:endParaRPr lang="en-US" sz="2400" dirty="0"/>
          </a:p>
          <a:p>
            <a:endParaRPr lang="en-US" dirty="0"/>
          </a:p>
          <a:p>
            <a:endParaRPr lang="en-US" sz="2400" dirty="0"/>
          </a:p>
          <a:p>
            <a:endParaRPr lang="en-US" dirty="0"/>
          </a:p>
          <a:p>
            <a:endParaRPr lang="en-US" sz="2400" dirty="0"/>
          </a:p>
          <a:p>
            <a:endParaRPr lang="en-US" dirty="0"/>
          </a:p>
          <a:p>
            <a:pPr marL="0" indent="0">
              <a:buNone/>
            </a:pPr>
            <a:endParaRPr lang="en-US" sz="2400" dirty="0"/>
          </a:p>
          <a:p>
            <a:pPr marL="0" indent="0">
              <a:buNone/>
            </a:pPr>
            <a:endParaRPr lang="en-US" sz="2400" dirty="0"/>
          </a:p>
          <a:p>
            <a:r>
              <a:rPr lang="en-US" dirty="0"/>
              <a:t>CPU threads or GPU kernel keep running while the condition is satisfied</a:t>
            </a:r>
            <a:endParaRPr lang="en-US" sz="2400" dirty="0"/>
          </a:p>
        </p:txBody>
      </p:sp>
      <p:sp>
        <p:nvSpPr>
          <p:cNvPr id="5" name="CuadroTexto 4"/>
          <p:cNvSpPr txBox="1"/>
          <p:nvPr/>
        </p:nvSpPr>
        <p:spPr>
          <a:xfrm>
            <a:off x="688996" y="1687448"/>
            <a:ext cx="8131476" cy="3108543"/>
          </a:xfrm>
          <a:prstGeom prst="rect">
            <a:avLst/>
          </a:prstGeom>
          <a:noFill/>
          <a:ln>
            <a:noFill/>
          </a:ln>
        </p:spPr>
        <p:txBody>
          <a:bodyPr wrap="square" rtlCol="0">
            <a:spAutoFit/>
          </a:bodyPr>
          <a:lstStyle/>
          <a:p>
            <a:r>
              <a:rPr lang="en-US" sz="1400" dirty="0">
                <a:solidFill>
                  <a:srgbClr val="9DC3E6"/>
                </a:solidFill>
                <a:latin typeface="Courier"/>
                <a:cs typeface="Courier"/>
              </a:rPr>
              <a:t> // Host code</a:t>
            </a:r>
          </a:p>
          <a:p>
            <a:r>
              <a:rPr lang="en-US" sz="1400" dirty="0">
                <a:solidFill>
                  <a:srgbClr val="000000"/>
                </a:solidFill>
                <a:latin typeface="Courier"/>
                <a:cs typeface="Courier"/>
              </a:rPr>
              <a:t> </a:t>
            </a:r>
            <a:r>
              <a:rPr lang="en-US" sz="1400" dirty="0">
                <a:solidFill>
                  <a:srgbClr val="CC9900"/>
                </a:solidFill>
                <a:latin typeface="Courier"/>
                <a:cs typeface="Courier"/>
              </a:rPr>
              <a:t>while</a:t>
            </a:r>
            <a:r>
              <a:rPr lang="en-US" sz="1400" dirty="0">
                <a:solidFill>
                  <a:srgbClr val="000000"/>
                </a:solidFill>
                <a:latin typeface="Courier"/>
                <a:cs typeface="Courier"/>
              </a:rPr>
              <a:t>(</a:t>
            </a:r>
            <a:r>
              <a:rPr lang="en-US" sz="1400" dirty="0" err="1">
                <a:solidFill>
                  <a:srgbClr val="000000"/>
                </a:solidFill>
                <a:latin typeface="Courier"/>
                <a:cs typeface="Courier"/>
              </a:rPr>
              <a:t>frontier_size</a:t>
            </a:r>
            <a:r>
              <a:rPr lang="en-US" sz="1400" dirty="0">
                <a:solidFill>
                  <a:srgbClr val="000000"/>
                </a:solidFill>
                <a:latin typeface="Courier"/>
                <a:cs typeface="Courier"/>
              </a:rPr>
              <a:t> != 0){</a:t>
            </a:r>
          </a:p>
          <a:p>
            <a:endParaRPr lang="en-US" sz="1400" dirty="0">
              <a:solidFill>
                <a:srgbClr val="000000"/>
              </a:solidFill>
              <a:latin typeface="Courier"/>
              <a:cs typeface="Courier"/>
            </a:endParaRPr>
          </a:p>
          <a:p>
            <a:r>
              <a:rPr lang="en-US" sz="1400" dirty="0">
                <a:latin typeface="Courier"/>
                <a:cs typeface="Courier"/>
              </a:rPr>
              <a:t>     </a:t>
            </a:r>
            <a:r>
              <a:rPr lang="en-US" sz="1400" dirty="0">
                <a:solidFill>
                  <a:srgbClr val="CC9900"/>
                </a:solidFill>
                <a:latin typeface="Courier"/>
                <a:cs typeface="Courier"/>
              </a:rPr>
              <a:t>if</a:t>
            </a:r>
            <a:r>
              <a:rPr lang="en-US" sz="1400" dirty="0">
                <a:latin typeface="Courier"/>
                <a:cs typeface="Courier"/>
              </a:rPr>
              <a:t>(</a:t>
            </a:r>
            <a:r>
              <a:rPr lang="en-US" sz="1400" dirty="0" err="1">
                <a:latin typeface="Courier"/>
                <a:cs typeface="Courier"/>
              </a:rPr>
              <a:t>frontier_size</a:t>
            </a:r>
            <a:r>
              <a:rPr lang="en-US" sz="1400" dirty="0">
                <a:latin typeface="Courier"/>
                <a:cs typeface="Courier"/>
              </a:rPr>
              <a:t> &lt; LIMIT){</a:t>
            </a:r>
          </a:p>
          <a:p>
            <a:endParaRPr lang="en-US" sz="1400" dirty="0">
              <a:solidFill>
                <a:srgbClr val="000000"/>
              </a:solidFill>
              <a:latin typeface="Courier"/>
              <a:cs typeface="Courier"/>
            </a:endParaRPr>
          </a:p>
          <a:p>
            <a:r>
              <a:rPr lang="en-US" sz="1400" dirty="0">
                <a:solidFill>
                  <a:srgbClr val="9DC3E6"/>
                </a:solidFill>
                <a:latin typeface="Courier"/>
                <a:cs typeface="Courier"/>
              </a:rPr>
              <a:t>         // Launch CPU threads</a:t>
            </a:r>
            <a:endParaRPr lang="en-US" sz="1400" dirty="0">
              <a:solidFill>
                <a:srgbClr val="000000"/>
              </a:solidFill>
              <a:latin typeface="Courier"/>
              <a:cs typeface="Courier"/>
            </a:endParaRPr>
          </a:p>
          <a:p>
            <a:r>
              <a:rPr lang="en-US" sz="1400" dirty="0">
                <a:solidFill>
                  <a:srgbClr val="000000"/>
                </a:solidFill>
                <a:latin typeface="Courier"/>
                <a:cs typeface="Courier"/>
              </a:rPr>
              <a:t>     }</a:t>
            </a:r>
          </a:p>
          <a:p>
            <a:r>
              <a:rPr lang="en-US" sz="1400" dirty="0">
                <a:solidFill>
                  <a:srgbClr val="000000"/>
                </a:solidFill>
                <a:latin typeface="Courier"/>
                <a:cs typeface="Courier"/>
              </a:rPr>
              <a:t>     </a:t>
            </a:r>
            <a:r>
              <a:rPr lang="en-US" sz="1400" dirty="0">
                <a:solidFill>
                  <a:srgbClr val="CC9900"/>
                </a:solidFill>
                <a:latin typeface="Courier"/>
                <a:cs typeface="Courier"/>
              </a:rPr>
              <a:t>else</a:t>
            </a:r>
            <a:r>
              <a:rPr lang="en-US" sz="1400" dirty="0">
                <a:solidFill>
                  <a:srgbClr val="000000"/>
                </a:solidFill>
                <a:latin typeface="Courier"/>
                <a:cs typeface="Courier"/>
              </a:rPr>
              <a:t>{</a:t>
            </a:r>
          </a:p>
          <a:p>
            <a:endParaRPr lang="en-US" sz="1400" dirty="0">
              <a:solidFill>
                <a:srgbClr val="000000"/>
              </a:solidFill>
              <a:latin typeface="Courier"/>
              <a:cs typeface="Courier"/>
            </a:endParaRPr>
          </a:p>
          <a:p>
            <a:r>
              <a:rPr lang="en-US" sz="1400" dirty="0">
                <a:solidFill>
                  <a:srgbClr val="7030A0"/>
                </a:solidFill>
                <a:latin typeface="Courier"/>
                <a:cs typeface="Courier"/>
              </a:rPr>
              <a:t>         // Launch GPU kernel (keep running while </a:t>
            </a:r>
            <a:r>
              <a:rPr lang="en-US" sz="1400" dirty="0" err="1">
                <a:solidFill>
                  <a:srgbClr val="7030A0"/>
                </a:solidFill>
                <a:latin typeface="Courier"/>
                <a:cs typeface="Courier"/>
              </a:rPr>
              <a:t>frontier_size</a:t>
            </a:r>
            <a:r>
              <a:rPr lang="en-US" sz="1400" dirty="0">
                <a:solidFill>
                  <a:srgbClr val="7030A0"/>
                </a:solidFill>
                <a:latin typeface="Courier"/>
                <a:cs typeface="Courier"/>
              </a:rPr>
              <a:t> &gt;= LIMIT)</a:t>
            </a:r>
          </a:p>
          <a:p>
            <a:endParaRPr lang="en-US" sz="1400" dirty="0">
              <a:solidFill>
                <a:srgbClr val="9DC3E6"/>
              </a:solidFill>
              <a:latin typeface="Courier"/>
              <a:cs typeface="Courier"/>
            </a:endParaRPr>
          </a:p>
          <a:p>
            <a:r>
              <a:rPr lang="en-US" sz="1400" dirty="0">
                <a:solidFill>
                  <a:srgbClr val="000000"/>
                </a:solidFill>
                <a:latin typeface="Courier"/>
                <a:ea typeface="ＭＳ Ｐゴシック" charset="0"/>
                <a:cs typeface="Courier"/>
              </a:rPr>
              <a:t>         </a:t>
            </a:r>
            <a:r>
              <a:rPr lang="en-US" sz="1400" dirty="0" err="1">
                <a:solidFill>
                  <a:srgbClr val="000000"/>
                </a:solidFill>
                <a:latin typeface="Courier"/>
                <a:ea typeface="ＭＳ Ｐゴシック" charset="0"/>
                <a:cs typeface="Courier"/>
              </a:rPr>
              <a:t>cudaDeviceSynchronize</a:t>
            </a:r>
            <a:r>
              <a:rPr lang="en-US" sz="1400" dirty="0">
                <a:solidFill>
                  <a:srgbClr val="000000"/>
                </a:solidFill>
                <a:latin typeface="Courier"/>
                <a:ea typeface="ＭＳ Ｐゴシック" charset="0"/>
                <a:cs typeface="Courier"/>
              </a:rPr>
              <a:t>();</a:t>
            </a:r>
            <a:endParaRPr lang="en-US" sz="1400" dirty="0">
              <a:solidFill>
                <a:srgbClr val="000000"/>
              </a:solidFill>
              <a:latin typeface="Courier"/>
              <a:cs typeface="Courier"/>
            </a:endParaRPr>
          </a:p>
          <a:p>
            <a:r>
              <a:rPr lang="en-US" sz="1400" dirty="0">
                <a:solidFill>
                  <a:srgbClr val="000000"/>
                </a:solidFill>
                <a:latin typeface="Courier"/>
                <a:cs typeface="Courier"/>
              </a:rPr>
              <a:t>     }</a:t>
            </a:r>
          </a:p>
          <a:p>
            <a:r>
              <a:rPr lang="en-US" sz="1400" dirty="0">
                <a:solidFill>
                  <a:srgbClr val="000000"/>
                </a:solidFill>
                <a:latin typeface="Courier"/>
                <a:cs typeface="Courier"/>
              </a:rPr>
              <a:t> }</a:t>
            </a:r>
          </a:p>
        </p:txBody>
      </p:sp>
      <p:sp>
        <p:nvSpPr>
          <p:cNvPr id="7" name="Marcador de número de diapositiva 3">
            <a:extLst>
              <a:ext uri="{FF2B5EF4-FFF2-40B4-BE49-F238E27FC236}">
                <a16:creationId xmlns:a16="http://schemas.microsoft.com/office/drawing/2014/main" id="{2EF6440F-5478-0A4E-8A3A-62C4C39F4434}"/>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64</a:t>
            </a:fld>
            <a:endParaRPr lang="en-US" altLang="en-US"/>
          </a:p>
        </p:txBody>
      </p:sp>
    </p:spTree>
    <p:extLst>
      <p:ext uri="{BB962C8B-B14F-4D97-AF65-F5344CB8AC3E}">
        <p14:creationId xmlns:p14="http://schemas.microsoft.com/office/powerpoint/2010/main" val="2843960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15008" y="0"/>
            <a:ext cx="8928992" cy="908720"/>
          </a:xfrm>
        </p:spPr>
        <p:txBody>
          <a:bodyPr>
            <a:normAutofit/>
          </a:bodyPr>
          <a:lstStyle/>
          <a:p>
            <a:r>
              <a:rPr lang="en-US" dirty="0"/>
              <a:t>BFS: Collaborative Implementation (III)</a:t>
            </a:r>
            <a:endParaRPr lang="es-ES_tradnl" dirty="0"/>
          </a:p>
        </p:txBody>
      </p:sp>
      <p:sp>
        <p:nvSpPr>
          <p:cNvPr id="11" name="Marcador de contenido 2"/>
          <p:cNvSpPr>
            <a:spLocks noGrp="1"/>
          </p:cNvSpPr>
          <p:nvPr>
            <p:ph idx="1"/>
          </p:nvPr>
        </p:nvSpPr>
        <p:spPr>
          <a:xfrm>
            <a:off x="251520" y="908720"/>
            <a:ext cx="8229600" cy="4525963"/>
          </a:xfrm>
        </p:spPr>
        <p:txBody>
          <a:bodyPr>
            <a:normAutofit/>
          </a:bodyPr>
          <a:lstStyle/>
          <a:p>
            <a:r>
              <a:rPr lang="en-US" sz="2400" dirty="0"/>
              <a:t>Experimental results</a:t>
            </a:r>
          </a:p>
          <a:p>
            <a:pPr lvl="1"/>
            <a:r>
              <a:rPr lang="en-US" sz="2000" dirty="0"/>
              <a:t>NVIDIA Jetson TX1 (4 ARMv8 CPU cores + 2 GPU cores)</a:t>
            </a:r>
          </a:p>
        </p:txBody>
      </p:sp>
      <p:pic>
        <p:nvPicPr>
          <p:cNvPr id="13" name="Imagen 12" descr="Results_BFSSP.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0800" y="2041748"/>
            <a:ext cx="6502400" cy="3619500"/>
          </a:xfrm>
          <a:prstGeom prst="rect">
            <a:avLst/>
          </a:prstGeom>
        </p:spPr>
      </p:pic>
      <p:grpSp>
        <p:nvGrpSpPr>
          <p:cNvPr id="17" name="Agrupar 16"/>
          <p:cNvGrpSpPr/>
          <p:nvPr/>
        </p:nvGrpSpPr>
        <p:grpSpPr>
          <a:xfrm>
            <a:off x="3059832" y="4129335"/>
            <a:ext cx="648072" cy="330443"/>
            <a:chOff x="3059832" y="4129335"/>
            <a:chExt cx="648072" cy="330443"/>
          </a:xfrm>
        </p:grpSpPr>
        <p:sp>
          <p:nvSpPr>
            <p:cNvPr id="15" name="Abrir llave 14"/>
            <p:cNvSpPr/>
            <p:nvPr/>
          </p:nvSpPr>
          <p:spPr>
            <a:xfrm>
              <a:off x="3347864" y="4365104"/>
              <a:ext cx="360040" cy="94674"/>
            </a:xfrm>
            <a:prstGeom prst="leftBrace">
              <a:avLst/>
            </a:prstGeom>
            <a:ln>
              <a:solidFill>
                <a:schemeClr val="accent6"/>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CuadroTexto 15"/>
            <p:cNvSpPr txBox="1"/>
            <p:nvPr/>
          </p:nvSpPr>
          <p:spPr>
            <a:xfrm>
              <a:off x="3059832" y="4129335"/>
              <a:ext cx="544002" cy="307777"/>
            </a:xfrm>
            <a:prstGeom prst="rect">
              <a:avLst/>
            </a:prstGeom>
            <a:noFill/>
          </p:spPr>
          <p:txBody>
            <a:bodyPr wrap="none" rtlCol="0">
              <a:spAutoFit/>
            </a:bodyPr>
            <a:lstStyle/>
            <a:p>
              <a:r>
                <a:rPr lang="en-US" sz="1400" dirty="0"/>
                <a:t>15%</a:t>
              </a:r>
            </a:p>
          </p:txBody>
        </p:sp>
      </p:grpSp>
      <p:sp>
        <p:nvSpPr>
          <p:cNvPr id="9" name="Marcador de número de diapositiva 3">
            <a:extLst>
              <a:ext uri="{FF2B5EF4-FFF2-40B4-BE49-F238E27FC236}">
                <a16:creationId xmlns:a16="http://schemas.microsoft.com/office/drawing/2014/main" id="{4FC9DF19-C47B-A549-A2F9-52F2F6564204}"/>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65</a:t>
            </a:fld>
            <a:endParaRPr lang="en-US" altLang="en-US"/>
          </a:p>
        </p:txBody>
      </p:sp>
    </p:spTree>
    <p:extLst>
      <p:ext uri="{BB962C8B-B14F-4D97-AF65-F5344CB8AC3E}">
        <p14:creationId xmlns:p14="http://schemas.microsoft.com/office/powerpoint/2010/main" val="17490703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Título 2"/>
          <p:cNvSpPr>
            <a:spLocks noGrp="1"/>
          </p:cNvSpPr>
          <p:nvPr>
            <p:ph type="title"/>
          </p:nvPr>
        </p:nvSpPr>
        <p:spPr>
          <a:xfrm>
            <a:off x="228600" y="0"/>
            <a:ext cx="8807896" cy="908720"/>
          </a:xfrm>
        </p:spPr>
        <p:txBody>
          <a:bodyPr/>
          <a:lstStyle/>
          <a:p>
            <a:r>
              <a:rPr lang="en-US" altLang="en-US" dirty="0">
                <a:ea typeface="ＭＳ Ｐゴシック" charset="-128"/>
              </a:rPr>
              <a:t>Collaborative Implementation with UM (II)</a:t>
            </a:r>
          </a:p>
        </p:txBody>
      </p:sp>
      <p:sp>
        <p:nvSpPr>
          <p:cNvPr id="293891" name="Marcador de contenido 3"/>
          <p:cNvSpPr>
            <a:spLocks noGrp="1"/>
          </p:cNvSpPr>
          <p:nvPr>
            <p:ph idx="1"/>
          </p:nvPr>
        </p:nvSpPr>
        <p:spPr>
          <a:xfrm>
            <a:off x="228600" y="908720"/>
            <a:ext cx="8610600" cy="5194300"/>
          </a:xfrm>
        </p:spPr>
        <p:txBody>
          <a:bodyPr/>
          <a:lstStyle/>
          <a:p>
            <a:pPr>
              <a:lnSpc>
                <a:spcPct val="120000"/>
              </a:lnSpc>
              <a:spcBef>
                <a:spcPts val="300"/>
              </a:spcBef>
            </a:pPr>
            <a:r>
              <a:rPr lang="en-US" altLang="en-US" dirty="0">
                <a:solidFill>
                  <a:srgbClr val="0070C0"/>
                </a:solidFill>
                <a:ea typeface="ＭＳ Ｐゴシック" charset="-128"/>
              </a:rPr>
              <a:t>Pascal/Volta/Turing/Ampere Unified Memory &amp; HSA</a:t>
            </a:r>
          </a:p>
          <a:p>
            <a:pPr lvl="1">
              <a:lnSpc>
                <a:spcPct val="120000"/>
              </a:lnSpc>
              <a:spcBef>
                <a:spcPts val="300"/>
              </a:spcBef>
            </a:pPr>
            <a:r>
              <a:rPr lang="en-US" altLang="en-US" dirty="0">
                <a:ea typeface="ＭＳ Ｐゴシック" charset="-128"/>
              </a:rPr>
              <a:t>CPU/GPU coherence</a:t>
            </a:r>
          </a:p>
          <a:p>
            <a:pPr lvl="1">
              <a:lnSpc>
                <a:spcPct val="120000"/>
              </a:lnSpc>
              <a:spcBef>
                <a:spcPts val="300"/>
              </a:spcBef>
            </a:pPr>
            <a:r>
              <a:rPr lang="en-US" altLang="en-US" dirty="0">
                <a:ea typeface="ＭＳ Ｐゴシック" charset="-128"/>
              </a:rPr>
              <a:t>System-wide atomic operations</a:t>
            </a:r>
          </a:p>
          <a:p>
            <a:pPr lvl="1">
              <a:lnSpc>
                <a:spcPct val="120000"/>
              </a:lnSpc>
              <a:spcBef>
                <a:spcPts val="300"/>
              </a:spcBef>
            </a:pPr>
            <a:r>
              <a:rPr lang="en-US" altLang="en-US" dirty="0">
                <a:solidFill>
                  <a:srgbClr val="00B050"/>
                </a:solidFill>
                <a:ea typeface="ＭＳ Ｐゴシック" charset="-128"/>
              </a:rPr>
              <a:t>No need to re-launch kernel or CPU threads</a:t>
            </a:r>
          </a:p>
          <a:p>
            <a:pPr lvl="1">
              <a:lnSpc>
                <a:spcPct val="120000"/>
              </a:lnSpc>
              <a:spcBef>
                <a:spcPts val="300"/>
              </a:spcBef>
            </a:pPr>
            <a:r>
              <a:rPr lang="en-US" altLang="en-US" dirty="0">
                <a:solidFill>
                  <a:srgbClr val="7030A0"/>
                </a:solidFill>
                <a:ea typeface="ＭＳ Ｐゴシック" charset="-128"/>
              </a:rPr>
              <a:t>Possibility of CPU and GPU working on the same frontier</a:t>
            </a:r>
          </a:p>
          <a:p>
            <a:pPr>
              <a:spcBef>
                <a:spcPts val="300"/>
              </a:spcBef>
            </a:pPr>
            <a:endParaRPr lang="en-US" altLang="en-US" dirty="0">
              <a:ea typeface="ＭＳ Ｐゴシック" charset="-128"/>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66</a:t>
            </a:fld>
            <a:endParaRPr lang="en-US" altLang="en-US"/>
          </a:p>
        </p:txBody>
      </p:sp>
      <p:sp>
        <p:nvSpPr>
          <p:cNvPr id="5" name="CuadroTexto 4">
            <a:extLst>
              <a:ext uri="{FF2B5EF4-FFF2-40B4-BE49-F238E27FC236}">
                <a16:creationId xmlns:a16="http://schemas.microsoft.com/office/drawing/2014/main" id="{74C4DF22-B662-8F46-8DA7-42405FEE174C}"/>
              </a:ext>
            </a:extLst>
          </p:cNvPr>
          <p:cNvSpPr txBox="1"/>
          <p:nvPr/>
        </p:nvSpPr>
        <p:spPr>
          <a:xfrm>
            <a:off x="688996" y="3356992"/>
            <a:ext cx="8131476" cy="2893100"/>
          </a:xfrm>
          <a:prstGeom prst="rect">
            <a:avLst/>
          </a:prstGeom>
          <a:noFill/>
          <a:ln>
            <a:noFill/>
          </a:ln>
        </p:spPr>
        <p:txBody>
          <a:bodyPr wrap="square" rtlCol="0">
            <a:spAutoFit/>
          </a:bodyPr>
          <a:lstStyle/>
          <a:p>
            <a:r>
              <a:rPr lang="en-US" sz="1400" dirty="0">
                <a:solidFill>
                  <a:srgbClr val="9DC3E6"/>
                </a:solidFill>
                <a:latin typeface="Courier"/>
                <a:cs typeface="Courier"/>
              </a:rPr>
              <a:t> // Host code</a:t>
            </a:r>
          </a:p>
          <a:p>
            <a:r>
              <a:rPr lang="en-US" sz="1400" dirty="0">
                <a:solidFill>
                  <a:srgbClr val="000000"/>
                </a:solidFill>
                <a:latin typeface="Courier"/>
                <a:cs typeface="Courier"/>
              </a:rPr>
              <a:t> </a:t>
            </a:r>
            <a:r>
              <a:rPr lang="en-US" sz="1400" dirty="0">
                <a:solidFill>
                  <a:srgbClr val="CC9900"/>
                </a:solidFill>
                <a:latin typeface="Courier"/>
                <a:cs typeface="Courier"/>
              </a:rPr>
              <a:t>while</a:t>
            </a:r>
            <a:r>
              <a:rPr lang="en-US" sz="1400" dirty="0">
                <a:solidFill>
                  <a:srgbClr val="000000"/>
                </a:solidFill>
                <a:latin typeface="Courier"/>
                <a:cs typeface="Courier"/>
              </a:rPr>
              <a:t>(</a:t>
            </a:r>
            <a:r>
              <a:rPr lang="en-US" sz="1400" dirty="0" err="1">
                <a:solidFill>
                  <a:srgbClr val="000000"/>
                </a:solidFill>
                <a:latin typeface="Courier"/>
                <a:cs typeface="Courier"/>
              </a:rPr>
              <a:t>frontier_size</a:t>
            </a:r>
            <a:r>
              <a:rPr lang="en-US" sz="1400" dirty="0">
                <a:solidFill>
                  <a:srgbClr val="000000"/>
                </a:solidFill>
                <a:latin typeface="Courier"/>
                <a:cs typeface="Courier"/>
              </a:rPr>
              <a:t> != 0){</a:t>
            </a:r>
          </a:p>
          <a:p>
            <a:endParaRPr lang="en-US" sz="1400" dirty="0">
              <a:solidFill>
                <a:srgbClr val="000000"/>
              </a:solidFill>
              <a:latin typeface="Courier"/>
              <a:cs typeface="Courier"/>
            </a:endParaRPr>
          </a:p>
          <a:p>
            <a:r>
              <a:rPr lang="en-US" sz="1400" dirty="0">
                <a:latin typeface="Courier"/>
                <a:cs typeface="Courier"/>
              </a:rPr>
              <a:t>     </a:t>
            </a:r>
            <a:r>
              <a:rPr lang="en-US" sz="1400" dirty="0">
                <a:solidFill>
                  <a:srgbClr val="CC9900"/>
                </a:solidFill>
                <a:latin typeface="Courier"/>
                <a:cs typeface="Courier"/>
              </a:rPr>
              <a:t>if</a:t>
            </a:r>
            <a:r>
              <a:rPr lang="en-US" sz="1400" dirty="0">
                <a:latin typeface="Courier"/>
                <a:cs typeface="Courier"/>
              </a:rPr>
              <a:t>(</a:t>
            </a:r>
            <a:r>
              <a:rPr lang="en-US" sz="1400" dirty="0" err="1">
                <a:latin typeface="Courier"/>
                <a:cs typeface="Courier"/>
              </a:rPr>
              <a:t>frontier_size</a:t>
            </a:r>
            <a:r>
              <a:rPr lang="en-US" sz="1400" dirty="0">
                <a:latin typeface="Courier"/>
                <a:cs typeface="Courier"/>
              </a:rPr>
              <a:t> &lt; LIMIT){</a:t>
            </a:r>
          </a:p>
          <a:p>
            <a:endParaRPr lang="en-US" sz="1400" dirty="0">
              <a:solidFill>
                <a:srgbClr val="000000"/>
              </a:solidFill>
              <a:latin typeface="Courier"/>
              <a:cs typeface="Courier"/>
            </a:endParaRPr>
          </a:p>
          <a:p>
            <a:r>
              <a:rPr lang="en-US" sz="1400" dirty="0">
                <a:solidFill>
                  <a:srgbClr val="7030A0"/>
                </a:solidFill>
                <a:latin typeface="Courier"/>
                <a:cs typeface="Courier"/>
              </a:rPr>
              <a:t>         // Launch CPU threads (compute when </a:t>
            </a:r>
            <a:r>
              <a:rPr lang="en-US" sz="1400" dirty="0" err="1">
                <a:solidFill>
                  <a:srgbClr val="7030A0"/>
                </a:solidFill>
                <a:latin typeface="Courier"/>
                <a:cs typeface="Courier"/>
              </a:rPr>
              <a:t>frontier_size</a:t>
            </a:r>
            <a:r>
              <a:rPr lang="en-US" sz="1400" dirty="0">
                <a:solidFill>
                  <a:srgbClr val="7030A0"/>
                </a:solidFill>
                <a:latin typeface="Courier"/>
                <a:cs typeface="Courier"/>
              </a:rPr>
              <a:t> &lt; LIMIT)</a:t>
            </a:r>
          </a:p>
          <a:p>
            <a:r>
              <a:rPr lang="en-US" sz="1400" dirty="0">
                <a:solidFill>
                  <a:srgbClr val="000000"/>
                </a:solidFill>
                <a:latin typeface="Courier"/>
                <a:cs typeface="Courier"/>
              </a:rPr>
              <a:t>     }</a:t>
            </a:r>
          </a:p>
          <a:p>
            <a:r>
              <a:rPr lang="en-US" sz="1400" dirty="0">
                <a:solidFill>
                  <a:srgbClr val="000000"/>
                </a:solidFill>
                <a:latin typeface="Courier"/>
                <a:cs typeface="Courier"/>
              </a:rPr>
              <a:t>     </a:t>
            </a:r>
            <a:r>
              <a:rPr lang="en-US" sz="1400" dirty="0">
                <a:solidFill>
                  <a:srgbClr val="CC9900"/>
                </a:solidFill>
                <a:latin typeface="Courier"/>
                <a:cs typeface="Courier"/>
              </a:rPr>
              <a:t>else</a:t>
            </a:r>
            <a:r>
              <a:rPr lang="en-US" sz="1400" dirty="0">
                <a:solidFill>
                  <a:srgbClr val="000000"/>
                </a:solidFill>
                <a:latin typeface="Courier"/>
                <a:cs typeface="Courier"/>
              </a:rPr>
              <a:t>{</a:t>
            </a:r>
          </a:p>
          <a:p>
            <a:endParaRPr lang="en-US" sz="1400" dirty="0">
              <a:solidFill>
                <a:srgbClr val="000000"/>
              </a:solidFill>
              <a:latin typeface="Courier"/>
              <a:cs typeface="Courier"/>
            </a:endParaRPr>
          </a:p>
          <a:p>
            <a:r>
              <a:rPr lang="en-US" sz="1400" dirty="0">
                <a:solidFill>
                  <a:srgbClr val="7030A0"/>
                </a:solidFill>
                <a:latin typeface="Courier"/>
                <a:cs typeface="Courier"/>
              </a:rPr>
              <a:t>         // Launch GPU kernel (compute when </a:t>
            </a:r>
            <a:r>
              <a:rPr lang="en-US" sz="1400" dirty="0" err="1">
                <a:solidFill>
                  <a:srgbClr val="7030A0"/>
                </a:solidFill>
                <a:latin typeface="Courier"/>
                <a:cs typeface="Courier"/>
              </a:rPr>
              <a:t>frontier_size</a:t>
            </a:r>
            <a:r>
              <a:rPr lang="en-US" sz="1400" dirty="0">
                <a:solidFill>
                  <a:srgbClr val="7030A0"/>
                </a:solidFill>
                <a:latin typeface="Courier"/>
                <a:cs typeface="Courier"/>
              </a:rPr>
              <a:t> &gt;= LIMIT)</a:t>
            </a:r>
            <a:endParaRPr lang="en-US" sz="1400" dirty="0">
              <a:solidFill>
                <a:srgbClr val="000000"/>
              </a:solidFill>
              <a:latin typeface="Courier"/>
              <a:cs typeface="Courier"/>
            </a:endParaRPr>
          </a:p>
          <a:p>
            <a:r>
              <a:rPr lang="en-US" sz="1400" dirty="0">
                <a:solidFill>
                  <a:srgbClr val="000000"/>
                </a:solidFill>
                <a:latin typeface="Courier"/>
                <a:cs typeface="Courier"/>
              </a:rPr>
              <a:t>     }</a:t>
            </a:r>
          </a:p>
          <a:p>
            <a:r>
              <a:rPr lang="en-US" sz="1400" dirty="0">
                <a:solidFill>
                  <a:srgbClr val="000000"/>
                </a:solidFill>
                <a:latin typeface="Courier"/>
                <a:cs typeface="Courier"/>
              </a:rPr>
              <a:t> }</a:t>
            </a:r>
          </a:p>
          <a:p>
            <a:r>
              <a:rPr lang="en-US" sz="1400" dirty="0">
                <a:solidFill>
                  <a:srgbClr val="000000"/>
                </a:solidFill>
                <a:latin typeface="Courier"/>
                <a:ea typeface="ＭＳ Ｐゴシック" charset="0"/>
                <a:cs typeface="Courier"/>
              </a:rPr>
              <a:t> </a:t>
            </a:r>
            <a:r>
              <a:rPr lang="en-US" sz="1400" dirty="0" err="1">
                <a:solidFill>
                  <a:srgbClr val="000000"/>
                </a:solidFill>
                <a:latin typeface="Courier"/>
                <a:ea typeface="ＭＳ Ｐゴシック" charset="0"/>
                <a:cs typeface="Courier"/>
              </a:rPr>
              <a:t>cudaDeviceSynchronize</a:t>
            </a:r>
            <a:r>
              <a:rPr lang="en-US" sz="1400" dirty="0">
                <a:solidFill>
                  <a:srgbClr val="000000"/>
                </a:solidFill>
                <a:latin typeface="Courier"/>
                <a:ea typeface="ＭＳ Ｐゴシック" charset="0"/>
                <a:cs typeface="Courier"/>
              </a:rPr>
              <a:t>();</a:t>
            </a:r>
            <a:endParaRPr lang="en-US" sz="1400" dirty="0">
              <a:solidFill>
                <a:srgbClr val="000000"/>
              </a:solidFill>
              <a:latin typeface="Courier"/>
              <a:cs typeface="Courier"/>
            </a:endParaRPr>
          </a:p>
        </p:txBody>
      </p:sp>
    </p:spTree>
    <p:extLst>
      <p:ext uri="{BB962C8B-B14F-4D97-AF65-F5344CB8AC3E}">
        <p14:creationId xmlns:p14="http://schemas.microsoft.com/office/powerpoint/2010/main" val="3838047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389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Benefits of Collaboration: BFS</a:t>
            </a:r>
          </a:p>
        </p:txBody>
      </p:sp>
      <p:sp>
        <p:nvSpPr>
          <p:cNvPr id="4" name="Marcador de número de diapositiva 3"/>
          <p:cNvSpPr>
            <a:spLocks noGrp="1"/>
          </p:cNvSpPr>
          <p:nvPr>
            <p:ph type="sldNum" sz="quarter" idx="12"/>
          </p:nvPr>
        </p:nvSpPr>
        <p:spPr>
          <a:xfrm>
            <a:off x="8735326" y="6504317"/>
            <a:ext cx="2844059" cy="365125"/>
          </a:xfrm>
          <a:prstGeom prst="rect">
            <a:avLst/>
          </a:prstGeom>
        </p:spPr>
        <p:txBody>
          <a:bodyPr vert="horz" lIns="117200" tIns="58600" rIns="117200" bIns="58600" rtlCol="0" anchor="ctr"/>
          <a:lstStyle>
            <a:defPPr>
              <a:defRPr lang="es-ES"/>
            </a:defPPr>
            <a:lvl1pPr marL="0" algn="r" defTabSz="585999" rtl="0" eaLnBrk="1" latinLnBrk="0" hangingPunct="1">
              <a:defRPr sz="1300" kern="1200">
                <a:solidFill>
                  <a:schemeClr val="tx1">
                    <a:tint val="75000"/>
                  </a:schemeClr>
                </a:solidFill>
                <a:latin typeface="+mn-lt"/>
                <a:ea typeface="+mn-ea"/>
                <a:cs typeface="+mn-cs"/>
              </a:defRPr>
            </a:lvl1pPr>
            <a:lvl2pPr marL="585999" algn="l" defTabSz="585999" rtl="0" eaLnBrk="1" latinLnBrk="0" hangingPunct="1">
              <a:defRPr sz="2300" kern="1200">
                <a:solidFill>
                  <a:schemeClr val="tx1"/>
                </a:solidFill>
                <a:latin typeface="+mn-lt"/>
                <a:ea typeface="+mn-ea"/>
                <a:cs typeface="+mn-cs"/>
              </a:defRPr>
            </a:lvl2pPr>
            <a:lvl3pPr marL="1171998" algn="l" defTabSz="585999" rtl="0" eaLnBrk="1" latinLnBrk="0" hangingPunct="1">
              <a:defRPr sz="2300" kern="1200">
                <a:solidFill>
                  <a:schemeClr val="tx1"/>
                </a:solidFill>
                <a:latin typeface="+mn-lt"/>
                <a:ea typeface="+mn-ea"/>
                <a:cs typeface="+mn-cs"/>
              </a:defRPr>
            </a:lvl3pPr>
            <a:lvl4pPr marL="1757998" algn="l" defTabSz="585999" rtl="0" eaLnBrk="1" latinLnBrk="0" hangingPunct="1">
              <a:defRPr sz="2300" kern="1200">
                <a:solidFill>
                  <a:schemeClr val="tx1"/>
                </a:solidFill>
                <a:latin typeface="+mn-lt"/>
                <a:ea typeface="+mn-ea"/>
                <a:cs typeface="+mn-cs"/>
              </a:defRPr>
            </a:lvl4pPr>
            <a:lvl5pPr marL="2343997" algn="l" defTabSz="585999" rtl="0" eaLnBrk="1" latinLnBrk="0" hangingPunct="1">
              <a:defRPr sz="2300" kern="1200">
                <a:solidFill>
                  <a:schemeClr val="tx1"/>
                </a:solidFill>
                <a:latin typeface="+mn-lt"/>
                <a:ea typeface="+mn-ea"/>
                <a:cs typeface="+mn-cs"/>
              </a:defRPr>
            </a:lvl5pPr>
            <a:lvl6pPr marL="2929996" algn="l" defTabSz="585999" rtl="0" eaLnBrk="1" latinLnBrk="0" hangingPunct="1">
              <a:defRPr sz="2300" kern="1200">
                <a:solidFill>
                  <a:schemeClr val="tx1"/>
                </a:solidFill>
                <a:latin typeface="+mn-lt"/>
                <a:ea typeface="+mn-ea"/>
                <a:cs typeface="+mn-cs"/>
              </a:defRPr>
            </a:lvl6pPr>
            <a:lvl7pPr marL="3515995" algn="l" defTabSz="585999" rtl="0" eaLnBrk="1" latinLnBrk="0" hangingPunct="1">
              <a:defRPr sz="2300" kern="1200">
                <a:solidFill>
                  <a:schemeClr val="tx1"/>
                </a:solidFill>
                <a:latin typeface="+mn-lt"/>
                <a:ea typeface="+mn-ea"/>
                <a:cs typeface="+mn-cs"/>
              </a:defRPr>
            </a:lvl7pPr>
            <a:lvl8pPr marL="4101995" algn="l" defTabSz="585999" rtl="0" eaLnBrk="1" latinLnBrk="0" hangingPunct="1">
              <a:defRPr sz="2300" kern="1200">
                <a:solidFill>
                  <a:schemeClr val="tx1"/>
                </a:solidFill>
                <a:latin typeface="+mn-lt"/>
                <a:ea typeface="+mn-ea"/>
                <a:cs typeface="+mn-cs"/>
              </a:defRPr>
            </a:lvl8pPr>
            <a:lvl9pPr marL="4687994" algn="l" defTabSz="585999" rtl="0" eaLnBrk="1" latinLnBrk="0" hangingPunct="1">
              <a:defRPr sz="2300" kern="1200">
                <a:solidFill>
                  <a:schemeClr val="tx1"/>
                </a:solidFill>
                <a:latin typeface="+mn-lt"/>
                <a:ea typeface="+mn-ea"/>
                <a:cs typeface="+mn-cs"/>
              </a:defRPr>
            </a:lvl9pPr>
          </a:lstStyle>
          <a:p>
            <a:fld id="{669B3D8F-BA00-2E49-BD66-8B99874540CC}" type="slidenum">
              <a:rPr lang="en-US" smtClean="0"/>
              <a:pPr/>
              <a:t>67</a:t>
            </a:fld>
            <a:endParaRPr lang="en-US"/>
          </a:p>
        </p:txBody>
      </p:sp>
      <p:sp>
        <p:nvSpPr>
          <p:cNvPr id="7" name="TextBox 6">
            <a:extLst>
              <a:ext uri="{FF2B5EF4-FFF2-40B4-BE49-F238E27FC236}">
                <a16:creationId xmlns:a16="http://schemas.microsoft.com/office/drawing/2014/main" id="{E7CAD39D-A0FF-3B44-AB5F-A21805B7AACF}"/>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err="1">
                <a:latin typeface="Tahoma" panose="020B0604030504040204" pitchFamily="34" charset="0"/>
                <a:ea typeface="Tahoma" panose="020B0604030504040204" pitchFamily="34" charset="0"/>
                <a:cs typeface="Tahoma" panose="020B0604030504040204" pitchFamily="34" charset="0"/>
              </a:rPr>
              <a:t>Hwu</a:t>
            </a:r>
            <a:r>
              <a:rPr lang="en-US" altLang="en-US" sz="1200" dirty="0">
                <a:latin typeface="Tahoma" panose="020B0604030504040204" pitchFamily="34" charset="0"/>
                <a:ea typeface="Tahoma" panose="020B0604030504040204" pitchFamily="34" charset="0"/>
                <a:cs typeface="Tahoma" panose="020B0604030504040204" pitchFamily="34" charset="0"/>
              </a:rPr>
              <a:t> (editor), “Heterogeneous System Architecture: A New Compute Platform Infrastructure,” 2016</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9" name="Slide Number Placeholder 2">
            <a:extLst>
              <a:ext uri="{FF2B5EF4-FFF2-40B4-BE49-F238E27FC236}">
                <a16:creationId xmlns:a16="http://schemas.microsoft.com/office/drawing/2014/main" id="{133F8F6C-6B31-F943-A94F-C7D1BB9F6488}"/>
              </a:ext>
            </a:extLst>
          </p:cNvPr>
          <p:cNvSpPr>
            <a:spLocks noGrp="1"/>
          </p:cNvSpPr>
          <p:nvPr>
            <p:ph type="sldNum" sz="quarter" idx="11"/>
          </p:nvPr>
        </p:nvSpPr>
        <p:spPr>
          <a:xfrm>
            <a:off x="6553200" y="6243638"/>
            <a:ext cx="2133600" cy="457200"/>
          </a:xfrm>
        </p:spPr>
        <p:txBody>
          <a:bodyPr/>
          <a:lstStyle/>
          <a:p>
            <a:fld id="{11285301-7C64-3D4A-A11D-A303F06F8BE6}" type="slidenum">
              <a:rPr lang="en-US" altLang="en-US" smtClean="0"/>
              <a:pPr/>
              <a:t>67</a:t>
            </a:fld>
            <a:endParaRPr lang="en-US" altLang="en-US"/>
          </a:p>
        </p:txBody>
      </p:sp>
      <p:sp>
        <p:nvSpPr>
          <p:cNvPr id="10" name="Marcador de contenido 3">
            <a:extLst>
              <a:ext uri="{FF2B5EF4-FFF2-40B4-BE49-F238E27FC236}">
                <a16:creationId xmlns:a16="http://schemas.microsoft.com/office/drawing/2014/main" id="{0DE3A8F3-72E5-9246-8154-CD9A9F23617B}"/>
              </a:ext>
            </a:extLst>
          </p:cNvPr>
          <p:cNvSpPr txBox="1">
            <a:spLocks/>
          </p:cNvSpPr>
          <p:nvPr/>
        </p:nvSpPr>
        <p:spPr>
          <a:xfrm>
            <a:off x="228600" y="908720"/>
            <a:ext cx="8610600" cy="5194300"/>
          </a:xfrm>
          <a:prstGeom prst="rect">
            <a:avLst/>
          </a:prstGeom>
        </p:spPr>
        <p:txBody>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dirty="0"/>
              <a:t>AMD Kaveri (4 CPU cores + 8 GPU cores)</a:t>
            </a:r>
            <a:endParaRPr lang="en-US" dirty="0">
              <a:solidFill>
                <a:srgbClr val="0070C0"/>
              </a:solidFill>
            </a:endParaRPr>
          </a:p>
          <a:p>
            <a:pPr lvl="1"/>
            <a:r>
              <a:rPr lang="en-US" dirty="0"/>
              <a:t>The collaborative implementation (with system-wide atomics) is </a:t>
            </a:r>
            <a:r>
              <a:rPr lang="en-US" dirty="0">
                <a:solidFill>
                  <a:srgbClr val="00B050"/>
                </a:solidFill>
              </a:rPr>
              <a:t>up to 39% faster than the GPU only version</a:t>
            </a:r>
          </a:p>
        </p:txBody>
      </p:sp>
      <p:pic>
        <p:nvPicPr>
          <p:cNvPr id="3" name="Picture 2">
            <a:extLst>
              <a:ext uri="{FF2B5EF4-FFF2-40B4-BE49-F238E27FC236}">
                <a16:creationId xmlns:a16="http://schemas.microsoft.com/office/drawing/2014/main" id="{2C5A13B8-B0D7-CE4A-A398-2DC191399584}"/>
              </a:ext>
            </a:extLst>
          </p:cNvPr>
          <p:cNvPicPr>
            <a:picLocks noChangeAspect="1"/>
          </p:cNvPicPr>
          <p:nvPr/>
        </p:nvPicPr>
        <p:blipFill>
          <a:blip r:embed="rId2"/>
          <a:stretch>
            <a:fillRect/>
          </a:stretch>
        </p:blipFill>
        <p:spPr>
          <a:xfrm>
            <a:off x="0" y="2724753"/>
            <a:ext cx="9144000" cy="2792479"/>
          </a:xfrm>
          <a:prstGeom prst="rect">
            <a:avLst/>
          </a:prstGeom>
        </p:spPr>
      </p:pic>
    </p:spTree>
    <p:extLst>
      <p:ext uri="{BB962C8B-B14F-4D97-AF65-F5344CB8AC3E}">
        <p14:creationId xmlns:p14="http://schemas.microsoft.com/office/powerpoint/2010/main" val="30408376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a:t>Benefits of Collaboration: SSSP</a:t>
            </a:r>
          </a:p>
        </p:txBody>
      </p:sp>
      <p:sp>
        <p:nvSpPr>
          <p:cNvPr id="82" name="Marcador de contenido 2"/>
          <p:cNvSpPr>
            <a:spLocks noGrp="1"/>
          </p:cNvSpPr>
          <p:nvPr>
            <p:ph idx="1"/>
          </p:nvPr>
        </p:nvSpPr>
        <p:spPr>
          <a:xfrm>
            <a:off x="228600" y="914400"/>
            <a:ext cx="8545165" cy="4258312"/>
          </a:xfrm>
        </p:spPr>
        <p:txBody>
          <a:bodyPr>
            <a:normAutofit/>
          </a:bodyPr>
          <a:lstStyle/>
          <a:p>
            <a:r>
              <a:rPr lang="en-US" dirty="0"/>
              <a:t>AMD Kaveri (4 CPU cores + 8 GPU cores)</a:t>
            </a:r>
            <a:endParaRPr lang="en-US" dirty="0">
              <a:solidFill>
                <a:srgbClr val="0070C0"/>
              </a:solidFill>
            </a:endParaRPr>
          </a:p>
          <a:p>
            <a:pPr lvl="1"/>
            <a:r>
              <a:rPr lang="en-US" dirty="0"/>
              <a:t>SSSP performs more computation than BFS</a:t>
            </a:r>
          </a:p>
        </p:txBody>
      </p:sp>
      <p:graphicFrame>
        <p:nvGraphicFramePr>
          <p:cNvPr id="7" name="Chart 14"/>
          <p:cNvGraphicFramePr>
            <a:graphicFrameLocks/>
          </p:cNvGraphicFramePr>
          <p:nvPr/>
        </p:nvGraphicFramePr>
        <p:xfrm>
          <a:off x="2611558" y="2618690"/>
          <a:ext cx="3771900" cy="2441672"/>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27"/>
          <p:cNvSpPr txBox="1"/>
          <p:nvPr/>
        </p:nvSpPr>
        <p:spPr>
          <a:xfrm>
            <a:off x="2936057" y="5074233"/>
            <a:ext cx="3392364" cy="533685"/>
          </a:xfrm>
          <a:prstGeom prst="rect">
            <a:avLst/>
          </a:prstGeom>
          <a:noFill/>
        </p:spPr>
        <p:txBody>
          <a:bodyPr wrap="none" lIns="71323" tIns="35662" rIns="71323" bIns="35662" rtlCol="0">
            <a:spAutoFit/>
          </a:bodyPr>
          <a:lstStyle/>
          <a:p>
            <a:pPr algn="ctr"/>
            <a:r>
              <a:rPr lang="en-US" sz="1600" dirty="0">
                <a:cs typeface="Times" panose="02020603050405020304" pitchFamily="18" charset="0"/>
              </a:rPr>
              <a:t>Single Source Shortest Path</a:t>
            </a:r>
          </a:p>
          <a:p>
            <a:pPr algn="ctr"/>
            <a:r>
              <a:rPr lang="en-US" sz="1400" dirty="0">
                <a:cs typeface="Times" panose="02020603050405020304" pitchFamily="18" charset="0"/>
              </a:rPr>
              <a:t>(</a:t>
            </a:r>
            <a:r>
              <a:rPr lang="en-US" sz="1400" dirty="0">
                <a:solidFill>
                  <a:srgbClr val="00B050"/>
                </a:solidFill>
                <a:cs typeface="Times" panose="02020603050405020304" pitchFamily="18" charset="0"/>
              </a:rPr>
              <a:t>up to 22% improvement over GPU only</a:t>
            </a:r>
            <a:r>
              <a:rPr lang="en-US" sz="1400" dirty="0">
                <a:cs typeface="Times" panose="02020603050405020304" pitchFamily="18" charset="0"/>
              </a:rPr>
              <a:t>)</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68</a:t>
            </a:fld>
            <a:endParaRPr lang="en-US" altLang="en-US"/>
          </a:p>
        </p:txBody>
      </p:sp>
      <p:sp>
        <p:nvSpPr>
          <p:cNvPr id="9" name="TextBox 8">
            <a:extLst>
              <a:ext uri="{FF2B5EF4-FFF2-40B4-BE49-F238E27FC236}">
                <a16:creationId xmlns:a16="http://schemas.microsoft.com/office/drawing/2014/main" id="{C21D9590-1AA5-264D-985F-FC7BBCAE87D5}"/>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"Chai: Collaborative Heterogeneous Applications for Integrated-architectures," ISPASS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854194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Title 1"/>
          <p:cNvSpPr>
            <a:spLocks noGrp="1"/>
          </p:cNvSpPr>
          <p:nvPr>
            <p:ph type="ctrTitle"/>
          </p:nvPr>
        </p:nvSpPr>
        <p:spPr>
          <a:xfrm>
            <a:off x="468313" y="1125538"/>
            <a:ext cx="8207375" cy="2232025"/>
          </a:xfrm>
        </p:spPr>
        <p:txBody>
          <a:bodyPr anchor="ctr"/>
          <a:lstStyle/>
          <a:p>
            <a:pPr algn="ctr"/>
            <a:r>
              <a:rPr lang="en-US" altLang="en-US" sz="4200" dirty="0">
                <a:ea typeface="ＭＳ Ｐゴシック" charset="-128"/>
              </a:rPr>
              <a:t>Fine-Grained Task Partitioning</a:t>
            </a:r>
          </a:p>
        </p:txBody>
      </p:sp>
    </p:spTree>
    <p:extLst>
      <p:ext uri="{BB962C8B-B14F-4D97-AF65-F5344CB8AC3E}">
        <p14:creationId xmlns:p14="http://schemas.microsoft.com/office/powerpoint/2010/main" val="2378097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Title 1"/>
          <p:cNvSpPr>
            <a:spLocks noGrp="1"/>
          </p:cNvSpPr>
          <p:nvPr>
            <p:ph type="ctrTitle"/>
          </p:nvPr>
        </p:nvSpPr>
        <p:spPr>
          <a:xfrm>
            <a:off x="468313" y="1125538"/>
            <a:ext cx="8207375" cy="2232025"/>
          </a:xfrm>
        </p:spPr>
        <p:txBody>
          <a:bodyPr anchor="ctr"/>
          <a:lstStyle/>
          <a:p>
            <a:pPr algn="ctr"/>
            <a:r>
              <a:rPr lang="en-US" altLang="en-US" sz="4200" dirty="0">
                <a:ea typeface="ＭＳ Ｐゴシック" charset="-128"/>
              </a:rPr>
              <a:t>Collaborative Computing</a:t>
            </a:r>
          </a:p>
        </p:txBody>
      </p:sp>
    </p:spTree>
    <p:extLst>
      <p:ext uri="{BB962C8B-B14F-4D97-AF65-F5344CB8AC3E}">
        <p14:creationId xmlns:p14="http://schemas.microsoft.com/office/powerpoint/2010/main" val="118933750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5937" name="Imagen 15" descr="Egomotion_GPUimplementation.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9388" y="4293096"/>
            <a:ext cx="878522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5938" name="Imagen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76454" y="980728"/>
            <a:ext cx="1927994" cy="1427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5940" name="Título 6"/>
          <p:cNvSpPr>
            <a:spLocks noGrp="1"/>
          </p:cNvSpPr>
          <p:nvPr>
            <p:ph type="title"/>
          </p:nvPr>
        </p:nvSpPr>
        <p:spPr>
          <a:xfrm>
            <a:off x="228599" y="8720"/>
            <a:ext cx="8785225" cy="900000"/>
          </a:xfrm>
        </p:spPr>
        <p:txBody>
          <a:bodyPr/>
          <a:lstStyle/>
          <a:p>
            <a:r>
              <a:rPr lang="en-US" altLang="en-US" sz="3200" dirty="0" err="1">
                <a:ea typeface="ＭＳ Ｐゴシック" charset="-128"/>
              </a:rPr>
              <a:t>Egomotion</a:t>
            </a:r>
            <a:r>
              <a:rPr lang="en-US" altLang="en-US" sz="3200" dirty="0">
                <a:ea typeface="ＭＳ Ｐゴシック" charset="-128"/>
              </a:rPr>
              <a:t> Compensation and Moving Objects Detection (I)</a:t>
            </a:r>
          </a:p>
        </p:txBody>
      </p:sp>
      <p:sp>
        <p:nvSpPr>
          <p:cNvPr id="295941" name="Marcador de contenido 7"/>
          <p:cNvSpPr>
            <a:spLocks noGrp="1"/>
          </p:cNvSpPr>
          <p:nvPr>
            <p:ph idx="1"/>
          </p:nvPr>
        </p:nvSpPr>
        <p:spPr>
          <a:xfrm>
            <a:off x="228600" y="908720"/>
            <a:ext cx="8610600" cy="5194300"/>
          </a:xfrm>
        </p:spPr>
        <p:txBody>
          <a:bodyPr/>
          <a:lstStyle/>
          <a:p>
            <a:r>
              <a:rPr lang="en-US" altLang="en-US" dirty="0">
                <a:ea typeface="ＭＳ Ｐゴシック" charset="-128"/>
              </a:rPr>
              <a:t>Hexapod robot OSCAR</a:t>
            </a:r>
          </a:p>
          <a:p>
            <a:pPr lvl="1"/>
            <a:r>
              <a:rPr lang="en-US" altLang="en-US" dirty="0">
                <a:ea typeface="ＭＳ Ｐゴシック" charset="-128"/>
              </a:rPr>
              <a:t>Rescue scenarios</a:t>
            </a:r>
          </a:p>
          <a:p>
            <a:pPr lvl="1"/>
            <a:r>
              <a:rPr lang="en-US" altLang="en-US" dirty="0">
                <a:ea typeface="ＭＳ Ｐゴシック" charset="-128"/>
              </a:rPr>
              <a:t>Strong </a:t>
            </a:r>
            <a:r>
              <a:rPr lang="en-US" altLang="en-US" dirty="0" err="1">
                <a:ea typeface="ＭＳ Ｐゴシック" charset="-128"/>
              </a:rPr>
              <a:t>egomotion</a:t>
            </a:r>
            <a:r>
              <a:rPr lang="en-US" altLang="en-US" dirty="0">
                <a:ea typeface="ＭＳ Ｐゴシック" charset="-128"/>
              </a:rPr>
              <a:t> on uneven terrains</a:t>
            </a:r>
          </a:p>
          <a:p>
            <a:r>
              <a:rPr lang="en-US" altLang="en-US" dirty="0">
                <a:solidFill>
                  <a:srgbClr val="0070C0"/>
                </a:solidFill>
                <a:ea typeface="ＭＳ Ｐゴシック" charset="-128"/>
              </a:rPr>
              <a:t>Algorithm</a:t>
            </a:r>
          </a:p>
          <a:p>
            <a:pPr lvl="1"/>
            <a:r>
              <a:rPr lang="en-US" altLang="en-US" dirty="0">
                <a:ea typeface="ＭＳ Ｐゴシック" charset="-128"/>
              </a:rPr>
              <a:t>Random Sample Consensus (RANSAC): F-o-F model</a:t>
            </a:r>
          </a:p>
          <a:p>
            <a:endParaRPr lang="en-US" altLang="en-US" dirty="0">
              <a:ea typeface="ＭＳ Ｐゴシック" charset="-128"/>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70</a:t>
            </a:fld>
            <a:endParaRPr lang="en-US" altLang="en-US"/>
          </a:p>
        </p:txBody>
      </p:sp>
      <p:sp>
        <p:nvSpPr>
          <p:cNvPr id="7" name="TextBox 6">
            <a:extLst>
              <a:ext uri="{FF2B5EF4-FFF2-40B4-BE49-F238E27FC236}">
                <a16:creationId xmlns:a16="http://schemas.microsoft.com/office/drawing/2014/main" id="{D443E20A-FCDC-6E42-B7E1-DAA47696FD0E}"/>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a:t>
            </a:r>
            <a:r>
              <a:rPr lang="en-US" altLang="en-US" sz="1200" dirty="0" err="1">
                <a:latin typeface="Tahoma" panose="020B0604030504040204" pitchFamily="34" charset="0"/>
                <a:ea typeface="Tahoma" panose="020B0604030504040204" pitchFamily="34" charset="0"/>
                <a:cs typeface="Tahoma" panose="020B0604030504040204" pitchFamily="34" charset="0"/>
              </a:rPr>
              <a:t>Egomotion</a:t>
            </a:r>
            <a:r>
              <a:rPr lang="en-US" altLang="en-US" sz="1200" dirty="0">
                <a:latin typeface="Tahoma" panose="020B0604030504040204" pitchFamily="34" charset="0"/>
                <a:ea typeface="Tahoma" panose="020B0604030504040204" pitchFamily="34" charset="0"/>
                <a:cs typeface="Tahoma" panose="020B0604030504040204" pitchFamily="34" charset="0"/>
              </a:rPr>
              <a:t> Compensation and Moving Objects Detection Algorithm on GPU," PARCO 2011</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8" name="Imagen 3" descr="egomotion.pdf">
            <a:extLst>
              <a:ext uri="{FF2B5EF4-FFF2-40B4-BE49-F238E27FC236}">
                <a16:creationId xmlns:a16="http://schemas.microsoft.com/office/drawing/2014/main" id="{EB09FA7E-137C-D24A-8D42-33651715822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27626" y="3140968"/>
            <a:ext cx="1724094"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055730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594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594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9594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59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95941">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5941">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593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985" name="Agrupar 6"/>
          <p:cNvGrpSpPr>
            <a:grpSpLocks/>
          </p:cNvGrpSpPr>
          <p:nvPr/>
        </p:nvGrpSpPr>
        <p:grpSpPr bwMode="auto">
          <a:xfrm>
            <a:off x="298450" y="1196752"/>
            <a:ext cx="8547100" cy="4749800"/>
            <a:chOff x="298450" y="1270000"/>
            <a:chExt cx="8547100" cy="4749800"/>
          </a:xfrm>
        </p:grpSpPr>
        <p:pic>
          <p:nvPicPr>
            <p:cNvPr id="297988" name="Imagen 13" descr="Evia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8450" y="1270000"/>
              <a:ext cx="8547100" cy="474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ángulo 4"/>
            <p:cNvSpPr/>
            <p:nvPr/>
          </p:nvSpPr>
          <p:spPr>
            <a:xfrm>
              <a:off x="1258888" y="1341438"/>
              <a:ext cx="360362" cy="28733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3" name="Slide Number Placeholder 2"/>
          <p:cNvSpPr>
            <a:spLocks noGrp="1"/>
          </p:cNvSpPr>
          <p:nvPr>
            <p:ph type="sldNum" sz="quarter" idx="11"/>
          </p:nvPr>
        </p:nvSpPr>
        <p:spPr/>
        <p:txBody>
          <a:bodyPr/>
          <a:lstStyle/>
          <a:p>
            <a:fld id="{11285301-7C64-3D4A-A11D-A303F06F8BE6}" type="slidenum">
              <a:rPr lang="en-US" altLang="en-US" smtClean="0"/>
              <a:pPr/>
              <a:t>71</a:t>
            </a:fld>
            <a:endParaRPr lang="en-US" altLang="en-US"/>
          </a:p>
        </p:txBody>
      </p:sp>
      <p:sp>
        <p:nvSpPr>
          <p:cNvPr id="9" name="Título 6">
            <a:extLst>
              <a:ext uri="{FF2B5EF4-FFF2-40B4-BE49-F238E27FC236}">
                <a16:creationId xmlns:a16="http://schemas.microsoft.com/office/drawing/2014/main" id="{4A248A01-39EE-0447-A4F6-F0F95CB0272F}"/>
              </a:ext>
            </a:extLst>
          </p:cNvPr>
          <p:cNvSpPr>
            <a:spLocks noGrp="1"/>
          </p:cNvSpPr>
          <p:nvPr>
            <p:ph type="title"/>
          </p:nvPr>
        </p:nvSpPr>
        <p:spPr>
          <a:xfrm>
            <a:off x="228599" y="8720"/>
            <a:ext cx="8785225" cy="900000"/>
          </a:xfrm>
        </p:spPr>
        <p:txBody>
          <a:bodyPr/>
          <a:lstStyle/>
          <a:p>
            <a:r>
              <a:rPr lang="en-US" altLang="en-US" sz="3200" dirty="0" err="1">
                <a:ea typeface="ＭＳ Ｐゴシック" charset="-128"/>
              </a:rPr>
              <a:t>Egomotion</a:t>
            </a:r>
            <a:r>
              <a:rPr lang="en-US" altLang="en-US" sz="3200" dirty="0">
                <a:ea typeface="ＭＳ Ｐゴシック" charset="-128"/>
              </a:rPr>
              <a:t> Compensation and Moving Objects Detection (II)</a:t>
            </a:r>
          </a:p>
        </p:txBody>
      </p:sp>
      <p:sp>
        <p:nvSpPr>
          <p:cNvPr id="10" name="TextBox 9">
            <a:extLst>
              <a:ext uri="{FF2B5EF4-FFF2-40B4-BE49-F238E27FC236}">
                <a16:creationId xmlns:a16="http://schemas.microsoft.com/office/drawing/2014/main" id="{407EE9AB-A0C2-FF4E-A4C8-30C6EAC66239}"/>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a:t>
            </a:r>
            <a:r>
              <a:rPr lang="en-US" altLang="en-US" sz="1200" dirty="0" err="1">
                <a:latin typeface="Tahoma" panose="020B0604030504040204" pitchFamily="34" charset="0"/>
                <a:ea typeface="Tahoma" panose="020B0604030504040204" pitchFamily="34" charset="0"/>
                <a:cs typeface="Tahoma" panose="020B0604030504040204" pitchFamily="34" charset="0"/>
              </a:rPr>
              <a:t>Egomotion</a:t>
            </a:r>
            <a:r>
              <a:rPr lang="en-US" altLang="en-US" sz="1200" dirty="0">
                <a:latin typeface="Tahoma" panose="020B0604030504040204" pitchFamily="34" charset="0"/>
                <a:ea typeface="Tahoma" panose="020B0604030504040204" pitchFamily="34" charset="0"/>
                <a:cs typeface="Tahoma" panose="020B0604030504040204" pitchFamily="34" charset="0"/>
              </a:rPr>
              <a:t> Compensation and Moving Objects Detection Algorithm on GPU," PARCO 2011</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96065789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3" name="Marcador de contenido 7"/>
          <p:cNvSpPr>
            <a:spLocks noGrp="1"/>
          </p:cNvSpPr>
          <p:nvPr>
            <p:ph idx="1"/>
          </p:nvPr>
        </p:nvSpPr>
        <p:spPr>
          <a:xfrm>
            <a:off x="228600" y="908050"/>
            <a:ext cx="5279504" cy="5473700"/>
          </a:xfrm>
        </p:spPr>
        <p:txBody>
          <a:bodyPr/>
          <a:lstStyle/>
          <a:p>
            <a:r>
              <a:rPr lang="en-US" altLang="en-US" dirty="0">
                <a:solidFill>
                  <a:srgbClr val="0070C0"/>
                </a:solidFill>
                <a:ea typeface="ＭＳ Ｐゴシック" charset="-128"/>
              </a:rPr>
              <a:t>RANSAC</a:t>
            </a:r>
            <a:r>
              <a:rPr lang="en-US" altLang="en-US" dirty="0">
                <a:ea typeface="ＭＳ Ｐゴシック" charset="-128"/>
              </a:rPr>
              <a:t> (</a:t>
            </a:r>
            <a:r>
              <a:rPr lang="en-US" altLang="en-US" dirty="0" err="1">
                <a:ea typeface="ＭＳ Ｐゴシック" charset="-128"/>
              </a:rPr>
              <a:t>Fischler</a:t>
            </a:r>
            <a:r>
              <a:rPr lang="en-US" altLang="en-US" dirty="0">
                <a:ea typeface="ＭＳ Ｐゴシック" charset="-128"/>
              </a:rPr>
              <a:t>+, 1981)</a:t>
            </a:r>
          </a:p>
          <a:p>
            <a:endParaRPr lang="en-US" altLang="en-US" dirty="0">
              <a:ea typeface="ＭＳ Ｐゴシック" charset="-128"/>
            </a:endParaRPr>
          </a:p>
          <a:p>
            <a:endParaRPr lang="en-US" altLang="en-US" dirty="0">
              <a:ea typeface="ＭＳ Ｐゴシック" charset="-128"/>
            </a:endParaRPr>
          </a:p>
          <a:p>
            <a:endParaRPr lang="en-US" altLang="en-US" dirty="0">
              <a:ea typeface="ＭＳ Ｐゴシック" charset="-128"/>
            </a:endParaRPr>
          </a:p>
          <a:p>
            <a:endParaRPr lang="en-US" altLang="en-US" dirty="0">
              <a:ea typeface="ＭＳ Ｐゴシック" charset="-128"/>
            </a:endParaRPr>
          </a:p>
          <a:p>
            <a:endParaRPr lang="en-US" altLang="en-US" dirty="0">
              <a:ea typeface="ＭＳ Ｐゴシック" charset="-128"/>
            </a:endParaRPr>
          </a:p>
          <a:p>
            <a:endParaRPr lang="en-US" altLang="en-US" dirty="0">
              <a:ea typeface="ＭＳ Ｐゴシック" charset="-128"/>
            </a:endParaRPr>
          </a:p>
          <a:p>
            <a:pPr lvl="1"/>
            <a:r>
              <a:rPr lang="en-US" altLang="en-US" dirty="0">
                <a:ea typeface="ＭＳ Ｐゴシック" charset="-128"/>
              </a:rPr>
              <a:t>Fitting stage picks two flow vectors randomly</a:t>
            </a:r>
          </a:p>
          <a:p>
            <a:pPr lvl="1"/>
            <a:r>
              <a:rPr lang="en-US" altLang="en-US" dirty="0">
                <a:ea typeface="ＭＳ Ｐゴシック" charset="-128"/>
              </a:rPr>
              <a:t>Evaluation generates motion vectors from F-o-F model, and compares them to real flow vectors</a:t>
            </a:r>
          </a:p>
          <a:p>
            <a:endParaRPr lang="en-US" altLang="en-US" dirty="0">
              <a:ea typeface="ＭＳ Ｐゴシック" charset="-128"/>
            </a:endParaRPr>
          </a:p>
        </p:txBody>
      </p:sp>
      <p:sp>
        <p:nvSpPr>
          <p:cNvPr id="13" name="Rectangle 3"/>
          <p:cNvSpPr txBox="1">
            <a:spLocks noChangeArrowheads="1"/>
          </p:cNvSpPr>
          <p:nvPr/>
        </p:nvSpPr>
        <p:spPr>
          <a:xfrm>
            <a:off x="468313" y="1595115"/>
            <a:ext cx="8229600" cy="2193925"/>
          </a:xfrm>
          <a:prstGeom prst="rect">
            <a:avLst/>
          </a:prstGeom>
          <a:noFill/>
          <a:ln>
            <a:solidFill>
              <a:srgbClr val="FFFFFF"/>
            </a:solidFill>
          </a:ln>
        </p:spPr>
        <p:txBody>
          <a:bodyPr/>
          <a:lstStyle/>
          <a:p>
            <a:pPr marL="457200" indent="-457200" fontAlgn="auto">
              <a:lnSpc>
                <a:spcPct val="80000"/>
              </a:lnSpc>
              <a:spcBef>
                <a:spcPct val="20000"/>
              </a:spcBef>
              <a:spcAft>
                <a:spcPts val="0"/>
              </a:spcAft>
              <a:buSzPct val="100000"/>
              <a:defRPr/>
            </a:pPr>
            <a:r>
              <a:rPr lang="en-US" sz="1200" dirty="0">
                <a:solidFill>
                  <a:srgbClr val="CC9900"/>
                </a:solidFill>
                <a:latin typeface="Courier"/>
                <a:ea typeface="ＭＳ Ｐゴシック" charset="0"/>
                <a:cs typeface="Courier"/>
              </a:rPr>
              <a:t>while</a:t>
            </a:r>
            <a:r>
              <a:rPr lang="en-US" sz="1200" dirty="0">
                <a:solidFill>
                  <a:srgbClr val="000000"/>
                </a:solidFill>
                <a:latin typeface="Courier"/>
                <a:ea typeface="+mn-ea"/>
                <a:cs typeface="Courier"/>
              </a:rPr>
              <a:t> (iteration</a:t>
            </a:r>
            <a:r>
              <a:rPr lang="en-US" sz="1200" dirty="0">
                <a:solidFill>
                  <a:srgbClr val="000000"/>
                </a:solidFill>
                <a:latin typeface="Courier"/>
                <a:ea typeface="ＭＳ Ｐゴシック" charset="0"/>
                <a:cs typeface="Courier"/>
              </a:rPr>
              <a:t> &lt; </a:t>
            </a:r>
            <a:r>
              <a:rPr lang="en-US" sz="1200" dirty="0">
                <a:solidFill>
                  <a:srgbClr val="CC9900"/>
                </a:solidFill>
                <a:latin typeface="Courier"/>
                <a:ea typeface="ＭＳ Ｐゴシック" charset="0"/>
                <a:cs typeface="Courier"/>
              </a:rPr>
              <a:t>MAX_ITER</a:t>
            </a:r>
            <a:r>
              <a:rPr lang="en-US" sz="1200" dirty="0">
                <a:solidFill>
                  <a:srgbClr val="000000"/>
                </a:solidFill>
                <a:latin typeface="Courier"/>
                <a:ea typeface="ＭＳ Ｐゴシック" charset="0"/>
                <a:cs typeface="Courier"/>
              </a:rPr>
              <a:t>){</a:t>
            </a:r>
          </a:p>
          <a:p>
            <a:pPr marL="457200" indent="-457200" fontAlgn="auto">
              <a:lnSpc>
                <a:spcPct val="80000"/>
              </a:lnSpc>
              <a:spcBef>
                <a:spcPct val="20000"/>
              </a:spcBef>
              <a:spcAft>
                <a:spcPts val="0"/>
              </a:spcAft>
              <a:buSzPct val="100000"/>
              <a:defRPr/>
            </a:pPr>
            <a:endParaRPr lang="en-US" sz="1200" dirty="0">
              <a:solidFill>
                <a:srgbClr val="000000"/>
              </a:solidFill>
              <a:latin typeface="Courier"/>
              <a:ea typeface="ＭＳ Ｐゴシック" charset="0"/>
              <a:cs typeface="Courier"/>
            </a:endParaRPr>
          </a:p>
          <a:p>
            <a:pPr marL="457200" indent="-457200">
              <a:lnSpc>
                <a:spcPct val="80000"/>
              </a:lnSpc>
              <a:spcBef>
                <a:spcPct val="20000"/>
              </a:spcBef>
              <a:buSzPct val="100000"/>
              <a:defRPr/>
            </a:pPr>
            <a:r>
              <a:rPr lang="en-US" sz="1200" dirty="0">
                <a:solidFill>
                  <a:srgbClr val="000000"/>
                </a:solidFill>
                <a:latin typeface="Courier"/>
                <a:ea typeface="ＭＳ Ｐゴシック" charset="0"/>
                <a:cs typeface="Courier"/>
              </a:rPr>
              <a:t>	Fitting stage (Compute F-</a:t>
            </a:r>
            <a:r>
              <a:rPr lang="en-US" sz="1200" dirty="0" err="1">
                <a:solidFill>
                  <a:srgbClr val="000000"/>
                </a:solidFill>
                <a:latin typeface="Courier"/>
                <a:ea typeface="ＭＳ Ｐゴシック" charset="0"/>
                <a:cs typeface="Courier"/>
              </a:rPr>
              <a:t>o</a:t>
            </a:r>
            <a:r>
              <a:rPr lang="en-US" sz="1200" dirty="0">
                <a:solidFill>
                  <a:srgbClr val="000000"/>
                </a:solidFill>
                <a:latin typeface="Courier"/>
                <a:ea typeface="ＭＳ Ｐゴシック" charset="0"/>
                <a:cs typeface="Courier"/>
              </a:rPr>
              <a:t>-F model) 	</a:t>
            </a:r>
            <a:r>
              <a:rPr lang="en-US" sz="1200" dirty="0">
                <a:solidFill>
                  <a:srgbClr val="9DC3E6"/>
                </a:solidFill>
                <a:latin typeface="Courier"/>
                <a:ea typeface="ＭＳ Ｐゴシック" charset="0"/>
                <a:cs typeface="Courier"/>
              </a:rPr>
              <a:t>// SISD phase</a:t>
            </a:r>
          </a:p>
          <a:p>
            <a:pPr marL="457200" indent="-457200" fontAlgn="auto">
              <a:lnSpc>
                <a:spcPct val="80000"/>
              </a:lnSpc>
              <a:spcBef>
                <a:spcPct val="20000"/>
              </a:spcBef>
              <a:spcAft>
                <a:spcPts val="0"/>
              </a:spcAft>
              <a:buSzPct val="100000"/>
              <a:defRPr/>
            </a:pPr>
            <a:endParaRPr lang="en-US" sz="1200" dirty="0">
              <a:solidFill>
                <a:srgbClr val="000000"/>
              </a:solidFill>
              <a:latin typeface="Courier"/>
              <a:ea typeface="ＭＳ Ｐゴシック" charset="0"/>
              <a:cs typeface="Courier"/>
            </a:endParaRPr>
          </a:p>
          <a:p>
            <a:pPr marL="457200" indent="-457200">
              <a:lnSpc>
                <a:spcPct val="80000"/>
              </a:lnSpc>
              <a:spcBef>
                <a:spcPct val="20000"/>
              </a:spcBef>
              <a:buSzPct val="100000"/>
              <a:defRPr/>
            </a:pPr>
            <a:r>
              <a:rPr lang="en-US" sz="1200" dirty="0">
                <a:solidFill>
                  <a:srgbClr val="000000"/>
                </a:solidFill>
                <a:latin typeface="Courier"/>
                <a:ea typeface="ＭＳ Ｐゴシック" charset="0"/>
                <a:cs typeface="Courier"/>
              </a:rPr>
              <a:t>	</a:t>
            </a:r>
            <a:r>
              <a:rPr lang="en-US" sz="1200" dirty="0">
                <a:solidFill>
                  <a:srgbClr val="000000"/>
                </a:solidFill>
                <a:latin typeface="Courier"/>
                <a:ea typeface="+mn-ea"/>
                <a:cs typeface="Courier"/>
              </a:rPr>
              <a:t>Evaluation stage (Count outliers)</a:t>
            </a:r>
            <a:r>
              <a:rPr lang="en-US" sz="1200" dirty="0">
                <a:solidFill>
                  <a:srgbClr val="000000"/>
                </a:solidFill>
                <a:latin typeface="Courier"/>
                <a:ea typeface="ＭＳ Ｐゴシック" charset="0"/>
                <a:cs typeface="Courier"/>
              </a:rPr>
              <a:t>    	</a:t>
            </a:r>
            <a:r>
              <a:rPr lang="en-US" sz="1200" dirty="0">
                <a:solidFill>
                  <a:srgbClr val="9DC3E6"/>
                </a:solidFill>
                <a:latin typeface="Courier"/>
                <a:ea typeface="ＭＳ Ｐゴシック" charset="0"/>
                <a:cs typeface="Courier"/>
              </a:rPr>
              <a:t>// SIMD phase</a:t>
            </a:r>
          </a:p>
          <a:p>
            <a:pPr marL="457200" indent="-457200" fontAlgn="auto">
              <a:lnSpc>
                <a:spcPct val="80000"/>
              </a:lnSpc>
              <a:spcBef>
                <a:spcPct val="20000"/>
              </a:spcBef>
              <a:spcAft>
                <a:spcPts val="0"/>
              </a:spcAft>
              <a:buSzPct val="100000"/>
              <a:defRPr/>
            </a:pPr>
            <a:endParaRPr lang="en-US" sz="1200" dirty="0">
              <a:solidFill>
                <a:srgbClr val="000000"/>
              </a:solidFill>
              <a:latin typeface="Courier"/>
              <a:ea typeface="+mn-ea"/>
              <a:cs typeface="Courier"/>
            </a:endParaRPr>
          </a:p>
          <a:p>
            <a:pPr marL="457200" indent="-457200">
              <a:lnSpc>
                <a:spcPct val="80000"/>
              </a:lnSpc>
              <a:spcBef>
                <a:spcPct val="20000"/>
              </a:spcBef>
              <a:buSzPct val="100000"/>
              <a:defRPr/>
            </a:pPr>
            <a:r>
              <a:rPr lang="en-US" sz="1200" dirty="0">
                <a:solidFill>
                  <a:srgbClr val="000000"/>
                </a:solidFill>
                <a:latin typeface="Courier"/>
                <a:ea typeface="+mn-ea"/>
                <a:cs typeface="Courier"/>
              </a:rPr>
              <a:t>	Comparison to best model</a:t>
            </a:r>
            <a:r>
              <a:rPr lang="en-US" sz="1200" dirty="0">
                <a:solidFill>
                  <a:srgbClr val="000000"/>
                </a:solidFill>
                <a:latin typeface="Courier"/>
                <a:ea typeface="ＭＳ Ｐゴシック" charset="0"/>
                <a:cs typeface="Courier"/>
              </a:rPr>
              <a:t>			</a:t>
            </a:r>
            <a:r>
              <a:rPr lang="en-US" sz="1200" dirty="0">
                <a:solidFill>
                  <a:srgbClr val="9DC3E6"/>
                </a:solidFill>
                <a:latin typeface="Courier"/>
                <a:ea typeface="ＭＳ Ｐゴシック" charset="0"/>
                <a:cs typeface="Courier"/>
              </a:rPr>
              <a:t>// SISD phase</a:t>
            </a:r>
          </a:p>
          <a:p>
            <a:pPr marL="457200" indent="-457200" fontAlgn="auto">
              <a:lnSpc>
                <a:spcPct val="80000"/>
              </a:lnSpc>
              <a:spcBef>
                <a:spcPct val="20000"/>
              </a:spcBef>
              <a:spcAft>
                <a:spcPts val="0"/>
              </a:spcAft>
              <a:buSzPct val="100000"/>
              <a:defRPr/>
            </a:pPr>
            <a:endParaRPr lang="en-US" sz="1200" dirty="0">
              <a:solidFill>
                <a:srgbClr val="000000"/>
              </a:solidFill>
              <a:latin typeface="Courier"/>
              <a:ea typeface="+mn-ea"/>
              <a:cs typeface="Courier"/>
            </a:endParaRPr>
          </a:p>
          <a:p>
            <a:pPr marL="457200" indent="-457200">
              <a:lnSpc>
                <a:spcPct val="80000"/>
              </a:lnSpc>
              <a:spcBef>
                <a:spcPct val="20000"/>
              </a:spcBef>
              <a:buSzPct val="100000"/>
              <a:defRPr/>
            </a:pPr>
            <a:r>
              <a:rPr lang="en-US" sz="1200" dirty="0">
                <a:solidFill>
                  <a:srgbClr val="000000"/>
                </a:solidFill>
                <a:latin typeface="Courier"/>
                <a:ea typeface="ＭＳ Ｐゴシック" charset="0"/>
                <a:cs typeface="Courier"/>
              </a:rPr>
              <a:t>	</a:t>
            </a:r>
            <a:r>
              <a:rPr lang="en-US" sz="1200" dirty="0">
                <a:solidFill>
                  <a:srgbClr val="000000"/>
                </a:solidFill>
                <a:latin typeface="Courier"/>
                <a:ea typeface="+mn-ea"/>
                <a:cs typeface="Courier"/>
              </a:rPr>
              <a:t>Check if best model is good enough and iteration &gt;= MIN_ITER</a:t>
            </a:r>
            <a:r>
              <a:rPr lang="en-US" sz="1200" dirty="0">
                <a:solidFill>
                  <a:srgbClr val="000000"/>
                </a:solidFill>
                <a:latin typeface="Courier"/>
                <a:ea typeface="ＭＳ Ｐゴシック" charset="0"/>
                <a:cs typeface="Courier"/>
              </a:rPr>
              <a:t>	</a:t>
            </a:r>
            <a:r>
              <a:rPr lang="en-US" sz="1200" dirty="0">
                <a:solidFill>
                  <a:srgbClr val="9DC3E6"/>
                </a:solidFill>
                <a:latin typeface="Courier"/>
                <a:ea typeface="ＭＳ Ｐゴシック" charset="0"/>
                <a:cs typeface="Courier"/>
              </a:rPr>
              <a:t>// SISD phase</a:t>
            </a:r>
          </a:p>
          <a:p>
            <a:pPr marL="457200" indent="-457200" fontAlgn="auto">
              <a:lnSpc>
                <a:spcPct val="80000"/>
              </a:lnSpc>
              <a:spcBef>
                <a:spcPct val="20000"/>
              </a:spcBef>
              <a:spcAft>
                <a:spcPts val="0"/>
              </a:spcAft>
              <a:buSzPct val="100000"/>
              <a:defRPr/>
            </a:pPr>
            <a:endParaRPr lang="en-US" sz="1200" dirty="0">
              <a:solidFill>
                <a:srgbClr val="000000"/>
              </a:solidFill>
              <a:latin typeface="Courier"/>
              <a:ea typeface="+mn-ea"/>
              <a:cs typeface="Courier"/>
            </a:endParaRPr>
          </a:p>
          <a:p>
            <a:pPr marL="457200" indent="-457200" fontAlgn="auto">
              <a:lnSpc>
                <a:spcPct val="80000"/>
              </a:lnSpc>
              <a:spcBef>
                <a:spcPct val="20000"/>
              </a:spcBef>
              <a:spcAft>
                <a:spcPts val="0"/>
              </a:spcAft>
              <a:buSzPct val="100000"/>
              <a:defRPr/>
            </a:pPr>
            <a:r>
              <a:rPr lang="en-US" sz="1200" dirty="0">
                <a:solidFill>
                  <a:srgbClr val="000000"/>
                </a:solidFill>
                <a:latin typeface="Courier"/>
                <a:ea typeface="+mn-ea"/>
                <a:cs typeface="Courier"/>
              </a:rPr>
              <a:t>}</a:t>
            </a:r>
          </a:p>
        </p:txBody>
      </p:sp>
      <p:pic>
        <p:nvPicPr>
          <p:cNvPr id="299010" name="Imagen 3" descr="egomotion.pd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3894162"/>
            <a:ext cx="295275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9012" name="Título 6"/>
          <p:cNvSpPr>
            <a:spLocks noGrp="1"/>
          </p:cNvSpPr>
          <p:nvPr>
            <p:ph type="title"/>
          </p:nvPr>
        </p:nvSpPr>
        <p:spPr/>
        <p:txBody>
          <a:bodyPr/>
          <a:lstStyle/>
          <a:p>
            <a:r>
              <a:rPr lang="en-US" altLang="en-US">
                <a:ea typeface="ＭＳ Ｐゴシック" charset="-128"/>
              </a:rPr>
              <a:t>RANSAC: SISD and SIMD Phases</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72</a:t>
            </a:fld>
            <a:endParaRPr lang="en-US" altLang="en-US"/>
          </a:p>
        </p:txBody>
      </p:sp>
      <p:sp>
        <p:nvSpPr>
          <p:cNvPr id="7" name="TextBox 6">
            <a:extLst>
              <a:ext uri="{FF2B5EF4-FFF2-40B4-BE49-F238E27FC236}">
                <a16:creationId xmlns:a16="http://schemas.microsoft.com/office/drawing/2014/main" id="{A1982DA2-E2A5-074C-876D-5303F9065705}"/>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a:t>
            </a:r>
            <a:r>
              <a:rPr lang="en-US" altLang="en-US" sz="1200" dirty="0" err="1">
                <a:latin typeface="Tahoma" panose="020B0604030504040204" pitchFamily="34" charset="0"/>
                <a:ea typeface="Tahoma" panose="020B0604030504040204" pitchFamily="34" charset="0"/>
                <a:cs typeface="Tahoma" panose="020B0604030504040204" pitchFamily="34" charset="0"/>
              </a:rPr>
              <a:t>Egomotion</a:t>
            </a:r>
            <a:r>
              <a:rPr lang="en-US" altLang="en-US" sz="1200" dirty="0">
                <a:latin typeface="Tahoma" panose="020B0604030504040204" pitchFamily="34" charset="0"/>
                <a:ea typeface="Tahoma" panose="020B0604030504040204" pitchFamily="34" charset="0"/>
                <a:cs typeface="Tahoma" panose="020B0604030504040204" pitchFamily="34" charset="0"/>
              </a:rPr>
              <a:t> Compensation and Moving Objects Detection Algorithm on GPU," PARCO 2011</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custDataLst>
      <p:tags r:id="rId1"/>
    </p:custDataLst>
    <p:extLst>
      <p:ext uri="{BB962C8B-B14F-4D97-AF65-F5344CB8AC3E}">
        <p14:creationId xmlns:p14="http://schemas.microsoft.com/office/powerpoint/2010/main" val="3639836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10" end="1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9901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9013">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1057" name="Imagen 4" descr="ransac.pd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60488" y="2349500"/>
            <a:ext cx="6423025"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1059" name="Título 6"/>
          <p:cNvSpPr>
            <a:spLocks noGrp="1"/>
          </p:cNvSpPr>
          <p:nvPr>
            <p:ph type="title"/>
          </p:nvPr>
        </p:nvSpPr>
        <p:spPr/>
        <p:txBody>
          <a:bodyPr/>
          <a:lstStyle/>
          <a:p>
            <a:r>
              <a:rPr lang="en-US" altLang="en-US">
                <a:ea typeface="ＭＳ Ｐゴシック" charset="-128"/>
              </a:rPr>
              <a:t>Collaborative Implementation</a:t>
            </a:r>
          </a:p>
        </p:txBody>
      </p:sp>
      <p:sp>
        <p:nvSpPr>
          <p:cNvPr id="8" name="Marcador de contenido 7"/>
          <p:cNvSpPr>
            <a:spLocks noGrp="1"/>
          </p:cNvSpPr>
          <p:nvPr>
            <p:ph idx="1"/>
          </p:nvPr>
        </p:nvSpPr>
        <p:spPr>
          <a:xfrm>
            <a:off x="228600" y="908720"/>
            <a:ext cx="8610600" cy="5194300"/>
          </a:xfrm>
        </p:spPr>
        <p:txBody>
          <a:bodyPr/>
          <a:lstStyle/>
          <a:p>
            <a:pPr>
              <a:buFont typeface="Wingdings" charset="0"/>
              <a:buChar char="n"/>
              <a:defRPr/>
            </a:pPr>
            <a:r>
              <a:rPr lang="en-US" dirty="0"/>
              <a:t>Randomly picked vectors: </a:t>
            </a:r>
            <a:r>
              <a:rPr lang="en-US" dirty="0">
                <a:solidFill>
                  <a:srgbClr val="0070C0"/>
                </a:solidFill>
              </a:rPr>
              <a:t>Iterations are independent</a:t>
            </a:r>
          </a:p>
          <a:p>
            <a:pPr lvl="1">
              <a:buFont typeface="Wingdings" charset="0"/>
              <a:buChar char="q"/>
              <a:defRPr/>
            </a:pPr>
            <a:r>
              <a:rPr lang="en-US" dirty="0"/>
              <a:t>We assign one iteration to one CPU thread and one GPU block</a:t>
            </a:r>
          </a:p>
          <a:p>
            <a:pPr marL="0" indent="0">
              <a:buFont typeface="Wingdings" charset="0"/>
              <a:buNone/>
              <a:defRPr/>
            </a:pPr>
            <a:endParaRPr lang="en-US" dirty="0"/>
          </a:p>
          <a:p>
            <a:pPr>
              <a:buFont typeface="Wingdings" charset="0"/>
              <a:buChar char="n"/>
              <a:defRPr/>
            </a:pPr>
            <a:endParaRPr lang="en-US" dirty="0"/>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73</a:t>
            </a:fld>
            <a:endParaRPr lang="en-US" altLang="en-US"/>
          </a:p>
        </p:txBody>
      </p:sp>
    </p:spTree>
    <p:custDataLst>
      <p:tags r:id="rId1"/>
    </p:custDataLst>
    <p:extLst>
      <p:ext uri="{BB962C8B-B14F-4D97-AF65-F5344CB8AC3E}">
        <p14:creationId xmlns:p14="http://schemas.microsoft.com/office/powerpoint/2010/main" val="35340362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718" name="Título 4"/>
          <p:cNvSpPr>
            <a:spLocks noGrp="1"/>
          </p:cNvSpPr>
          <p:nvPr>
            <p:ph type="title"/>
          </p:nvPr>
        </p:nvSpPr>
        <p:spPr/>
        <p:txBody>
          <a:bodyPr/>
          <a:lstStyle/>
          <a:p>
            <a:r>
              <a:rPr lang="en-US" altLang="en-US" dirty="0">
                <a:ea typeface="ＭＳ Ｐゴシック" charset="-128"/>
              </a:rPr>
              <a:t>Collaborative Patterns</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74</a:t>
            </a:fld>
            <a:endParaRPr lang="en-US" altLang="en-US"/>
          </a:p>
        </p:txBody>
      </p:sp>
      <p:sp>
        <p:nvSpPr>
          <p:cNvPr id="80" name="TextBox 79">
            <a:extLst>
              <a:ext uri="{FF2B5EF4-FFF2-40B4-BE49-F238E27FC236}">
                <a16:creationId xmlns:a16="http://schemas.microsoft.com/office/drawing/2014/main" id="{FC3074FD-C58A-5848-BD21-BDBE076155EE}"/>
              </a:ext>
            </a:extLst>
          </p:cNvPr>
          <p:cNvSpPr txBox="1">
            <a:spLocks noChangeArrowheads="1"/>
          </p:cNvSpPr>
          <p:nvPr/>
        </p:nvSpPr>
        <p:spPr bwMode="auto">
          <a:xfrm>
            <a:off x="152400" y="6381328"/>
            <a:ext cx="853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Chang+, "Collaborative Computing for Heterogeneous Integrated Systems," ICPE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2" name="Picture 1">
            <a:extLst>
              <a:ext uri="{FF2B5EF4-FFF2-40B4-BE49-F238E27FC236}">
                <a16:creationId xmlns:a16="http://schemas.microsoft.com/office/drawing/2014/main" id="{C3326CBD-E370-0845-AB43-92D498763FC0}"/>
              </a:ext>
            </a:extLst>
          </p:cNvPr>
          <p:cNvPicPr>
            <a:picLocks noChangeAspect="1"/>
          </p:cNvPicPr>
          <p:nvPr/>
        </p:nvPicPr>
        <p:blipFill>
          <a:blip r:embed="rId3"/>
          <a:stretch>
            <a:fillRect/>
          </a:stretch>
        </p:blipFill>
        <p:spPr>
          <a:xfrm>
            <a:off x="251520" y="908720"/>
            <a:ext cx="1891670" cy="1728192"/>
          </a:xfrm>
          <a:prstGeom prst="rect">
            <a:avLst/>
          </a:prstGeom>
        </p:spPr>
      </p:pic>
      <p:pic>
        <p:nvPicPr>
          <p:cNvPr id="4" name="Picture 3">
            <a:extLst>
              <a:ext uri="{FF2B5EF4-FFF2-40B4-BE49-F238E27FC236}">
                <a16:creationId xmlns:a16="http://schemas.microsoft.com/office/drawing/2014/main" id="{F86563A8-69DD-AE4A-BB75-F1A7518F9A68}"/>
              </a:ext>
            </a:extLst>
          </p:cNvPr>
          <p:cNvPicPr>
            <a:picLocks noChangeAspect="1"/>
          </p:cNvPicPr>
          <p:nvPr/>
        </p:nvPicPr>
        <p:blipFill>
          <a:blip r:embed="rId4"/>
          <a:stretch>
            <a:fillRect/>
          </a:stretch>
        </p:blipFill>
        <p:spPr>
          <a:xfrm>
            <a:off x="484670" y="3149857"/>
            <a:ext cx="1710400" cy="2795281"/>
          </a:xfrm>
          <a:prstGeom prst="rect">
            <a:avLst/>
          </a:prstGeom>
        </p:spPr>
      </p:pic>
      <p:pic>
        <p:nvPicPr>
          <p:cNvPr id="5" name="Picture 4">
            <a:extLst>
              <a:ext uri="{FF2B5EF4-FFF2-40B4-BE49-F238E27FC236}">
                <a16:creationId xmlns:a16="http://schemas.microsoft.com/office/drawing/2014/main" id="{EDEC2C4B-73C6-0843-8F73-7747E6398EFC}"/>
              </a:ext>
            </a:extLst>
          </p:cNvPr>
          <p:cNvPicPr>
            <a:picLocks noChangeAspect="1"/>
          </p:cNvPicPr>
          <p:nvPr/>
        </p:nvPicPr>
        <p:blipFill>
          <a:blip r:embed="rId5"/>
          <a:stretch>
            <a:fillRect/>
          </a:stretch>
        </p:blipFill>
        <p:spPr>
          <a:xfrm>
            <a:off x="2679739" y="2708920"/>
            <a:ext cx="3033351" cy="3236218"/>
          </a:xfrm>
          <a:prstGeom prst="rect">
            <a:avLst/>
          </a:prstGeom>
        </p:spPr>
      </p:pic>
      <p:pic>
        <p:nvPicPr>
          <p:cNvPr id="6" name="Picture 5">
            <a:extLst>
              <a:ext uri="{FF2B5EF4-FFF2-40B4-BE49-F238E27FC236}">
                <a16:creationId xmlns:a16="http://schemas.microsoft.com/office/drawing/2014/main" id="{90BB1E92-E4F7-4741-8498-4E649D82E2E1}"/>
              </a:ext>
            </a:extLst>
          </p:cNvPr>
          <p:cNvPicPr>
            <a:picLocks noChangeAspect="1"/>
          </p:cNvPicPr>
          <p:nvPr/>
        </p:nvPicPr>
        <p:blipFill>
          <a:blip r:embed="rId6"/>
          <a:stretch>
            <a:fillRect/>
          </a:stretch>
        </p:blipFill>
        <p:spPr>
          <a:xfrm>
            <a:off x="6197759" y="2737908"/>
            <a:ext cx="2461571" cy="3207230"/>
          </a:xfrm>
          <a:prstGeom prst="rect">
            <a:avLst/>
          </a:prstGeom>
        </p:spPr>
      </p:pic>
    </p:spTree>
    <p:extLst>
      <p:ext uri="{BB962C8B-B14F-4D97-AF65-F5344CB8AC3E}">
        <p14:creationId xmlns:p14="http://schemas.microsoft.com/office/powerpoint/2010/main" val="43745600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129" name="Imagen 4" descr="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421288" y="1358784"/>
            <a:ext cx="2543200" cy="3150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uadroTexto 6"/>
          <p:cNvSpPr txBox="1"/>
          <p:nvPr/>
        </p:nvSpPr>
        <p:spPr>
          <a:xfrm>
            <a:off x="633512" y="5601171"/>
            <a:ext cx="5954712" cy="492125"/>
          </a:xfrm>
          <a:prstGeom prst="rect">
            <a:avLst/>
          </a:prstGeom>
          <a:solidFill>
            <a:schemeClr val="accent1">
              <a:lumMod val="20000"/>
              <a:lumOff val="80000"/>
            </a:schemeClr>
          </a:solidFill>
          <a:ln w="19050" cmpd="sng">
            <a:solidFill>
              <a:schemeClr val="tx2"/>
            </a:solidFill>
          </a:ln>
        </p:spPr>
        <p:txBody>
          <a:bodyPr wrap="none">
            <a:spAutoFit/>
          </a:bodyPr>
          <a:lstStyle/>
          <a:p>
            <a:pPr algn="ctr">
              <a:defRPr/>
            </a:pPr>
            <a:r>
              <a:rPr lang="en-US" sz="2600" dirty="0">
                <a:solidFill>
                  <a:schemeClr val="accent6"/>
                </a:solidFill>
                <a:latin typeface="Verdana"/>
                <a:ea typeface="ＭＳ Ｐゴシック" charset="0"/>
                <a:cs typeface="Verdana"/>
              </a:rPr>
              <a:t>https://chai-</a:t>
            </a:r>
            <a:r>
              <a:rPr lang="en-US" sz="2600" dirty="0" err="1">
                <a:solidFill>
                  <a:schemeClr val="accent6"/>
                </a:solidFill>
                <a:latin typeface="Verdana"/>
                <a:ea typeface="ＭＳ Ｐゴシック" charset="0"/>
                <a:cs typeface="Verdana"/>
              </a:rPr>
              <a:t>benchmarks.github.io</a:t>
            </a:r>
            <a:endParaRPr lang="en-US" sz="2600" dirty="0">
              <a:solidFill>
                <a:schemeClr val="accent6"/>
              </a:solidFill>
              <a:latin typeface="Verdana"/>
              <a:ea typeface="ＭＳ Ｐゴシック" charset="0"/>
              <a:cs typeface="Verdana"/>
            </a:endParaRPr>
          </a:p>
        </p:txBody>
      </p:sp>
      <p:sp>
        <p:nvSpPr>
          <p:cNvPr id="304132" name="Título 3"/>
          <p:cNvSpPr>
            <a:spLocks noGrp="1"/>
          </p:cNvSpPr>
          <p:nvPr>
            <p:ph type="title"/>
          </p:nvPr>
        </p:nvSpPr>
        <p:spPr/>
        <p:txBody>
          <a:bodyPr>
            <a:normAutofit/>
          </a:bodyPr>
          <a:lstStyle/>
          <a:p>
            <a:r>
              <a:rPr lang="en-US" altLang="en-US" dirty="0">
                <a:ea typeface="ＭＳ Ｐゴシック" charset="-128"/>
              </a:rPr>
              <a:t>Chai Benchmark Suite </a:t>
            </a:r>
          </a:p>
        </p:txBody>
      </p:sp>
      <p:sp>
        <p:nvSpPr>
          <p:cNvPr id="8" name="Marcador de contenido 7"/>
          <p:cNvSpPr>
            <a:spLocks noGrp="1"/>
          </p:cNvSpPr>
          <p:nvPr>
            <p:ph idx="1"/>
          </p:nvPr>
        </p:nvSpPr>
        <p:spPr>
          <a:xfrm>
            <a:off x="228600" y="908720"/>
            <a:ext cx="8610600" cy="5282530"/>
          </a:xfrm>
        </p:spPr>
        <p:txBody>
          <a:bodyPr/>
          <a:lstStyle/>
          <a:p>
            <a:pPr marL="342900" lvl="1" indent="-342900">
              <a:spcBef>
                <a:spcPts val="400"/>
              </a:spcBef>
              <a:buClr>
                <a:schemeClr val="accent1"/>
              </a:buClr>
              <a:buSzPct val="65000"/>
              <a:buFont typeface="Wingdings" pitchFamily="2" charset="2"/>
              <a:buChar char="n"/>
              <a:defRPr/>
            </a:pPr>
            <a:r>
              <a:rPr lang="en-US" dirty="0">
                <a:solidFill>
                  <a:schemeClr val="tx2"/>
                </a:solidFill>
                <a:latin typeface="Tahoma" charset="0"/>
                <a:ea typeface="ＭＳ Ｐゴシック" charset="0"/>
                <a:cs typeface="+mn-cs"/>
              </a:rPr>
              <a:t>C</a:t>
            </a:r>
            <a:r>
              <a:rPr lang="en-US" dirty="0">
                <a:latin typeface="Tahoma" charset="0"/>
                <a:ea typeface="ＭＳ Ｐゴシック" charset="0"/>
                <a:cs typeface="+mn-cs"/>
              </a:rPr>
              <a:t>ollaborative </a:t>
            </a:r>
            <a:r>
              <a:rPr lang="en-US" dirty="0">
                <a:solidFill>
                  <a:schemeClr val="tx2"/>
                </a:solidFill>
                <a:latin typeface="Tahoma" charset="0"/>
                <a:ea typeface="ＭＳ Ｐゴシック" charset="0"/>
                <a:cs typeface="+mn-cs"/>
              </a:rPr>
              <a:t>H</a:t>
            </a:r>
            <a:r>
              <a:rPr lang="en-US" dirty="0">
                <a:latin typeface="Tahoma" charset="0"/>
                <a:ea typeface="ＭＳ Ｐゴシック" charset="0"/>
                <a:cs typeface="+mn-cs"/>
              </a:rPr>
              <a:t>eterogeneous </a:t>
            </a:r>
            <a:r>
              <a:rPr lang="en-US" dirty="0">
                <a:solidFill>
                  <a:schemeClr val="tx2"/>
                </a:solidFill>
                <a:latin typeface="Tahoma" charset="0"/>
                <a:ea typeface="ＭＳ Ｐゴシック" charset="0"/>
                <a:cs typeface="+mn-cs"/>
              </a:rPr>
              <a:t>A</a:t>
            </a:r>
            <a:r>
              <a:rPr lang="en-US" dirty="0">
                <a:latin typeface="Tahoma" charset="0"/>
                <a:ea typeface="ＭＳ Ｐゴシック" charset="0"/>
                <a:cs typeface="+mn-cs"/>
              </a:rPr>
              <a:t>pplications for </a:t>
            </a:r>
            <a:r>
              <a:rPr lang="en-US" dirty="0">
                <a:solidFill>
                  <a:schemeClr val="tx2"/>
                </a:solidFill>
                <a:latin typeface="Tahoma" charset="0"/>
                <a:ea typeface="ＭＳ Ｐゴシック" charset="0"/>
                <a:cs typeface="+mn-cs"/>
              </a:rPr>
              <a:t>I</a:t>
            </a:r>
            <a:r>
              <a:rPr lang="en-US" dirty="0">
                <a:latin typeface="Tahoma" charset="0"/>
                <a:ea typeface="ＭＳ Ｐゴシック" charset="0"/>
                <a:cs typeface="+mn-cs"/>
              </a:rPr>
              <a:t>ntegrated architectures</a:t>
            </a:r>
          </a:p>
          <a:p>
            <a:pPr marL="342900" lvl="1" indent="-342900">
              <a:spcBef>
                <a:spcPts val="400"/>
              </a:spcBef>
              <a:buClr>
                <a:schemeClr val="accent1"/>
              </a:buClr>
              <a:buSzPct val="65000"/>
              <a:buFont typeface="Wingdings" pitchFamily="2" charset="2"/>
              <a:buChar char="n"/>
              <a:defRPr/>
            </a:pPr>
            <a:r>
              <a:rPr lang="en-US" dirty="0">
                <a:solidFill>
                  <a:srgbClr val="00B050"/>
                </a:solidFill>
                <a:latin typeface="Tahoma" charset="0"/>
                <a:ea typeface="ＭＳ Ｐゴシック" charset="0"/>
                <a:cs typeface="+mn-cs"/>
              </a:rPr>
              <a:t>Heterogeneous execution on CPU, GPU, FPGA</a:t>
            </a:r>
            <a:endParaRPr lang="en-US" sz="2400" dirty="0">
              <a:solidFill>
                <a:srgbClr val="00B050"/>
              </a:solidFill>
            </a:endParaRPr>
          </a:p>
          <a:p>
            <a:pPr marL="342900" lvl="1" indent="-342900">
              <a:spcBef>
                <a:spcPts val="400"/>
              </a:spcBef>
              <a:buClr>
                <a:schemeClr val="accent1"/>
              </a:buClr>
              <a:buSzPct val="65000"/>
              <a:buFont typeface="Wingdings" pitchFamily="2" charset="2"/>
              <a:buChar char="n"/>
              <a:defRPr/>
            </a:pPr>
            <a:r>
              <a:rPr lang="en-US" dirty="0">
                <a:latin typeface="Tahoma" charset="0"/>
                <a:ea typeface="ＭＳ Ｐゴシック" charset="0"/>
                <a:cs typeface="+mn-cs"/>
              </a:rPr>
              <a:t>Collaboration patterns</a:t>
            </a:r>
          </a:p>
          <a:p>
            <a:pPr lvl="1">
              <a:spcBef>
                <a:spcPts val="400"/>
              </a:spcBef>
              <a:spcAft>
                <a:spcPts val="600"/>
              </a:spcAft>
              <a:defRPr/>
            </a:pPr>
            <a:r>
              <a:rPr lang="en-US" sz="2000" dirty="0">
                <a:latin typeface="Tahoma" charset="0"/>
                <a:ea typeface="ＭＳ Ｐゴシック" charset="0"/>
              </a:rPr>
              <a:t>8 </a:t>
            </a:r>
            <a:r>
              <a:rPr lang="en-US" sz="2000" dirty="0">
                <a:solidFill>
                  <a:srgbClr val="7030A0"/>
                </a:solidFill>
                <a:latin typeface="Tahoma" charset="0"/>
                <a:ea typeface="ＭＳ Ｐゴシック" charset="0"/>
              </a:rPr>
              <a:t>data partitioning </a:t>
            </a:r>
            <a:r>
              <a:rPr lang="en-US" sz="2000" dirty="0">
                <a:latin typeface="Tahoma" charset="0"/>
                <a:ea typeface="ＭＳ Ｐゴシック" charset="0"/>
              </a:rPr>
              <a:t>benchmarks</a:t>
            </a:r>
          </a:p>
          <a:p>
            <a:pPr lvl="1">
              <a:spcBef>
                <a:spcPts val="400"/>
              </a:spcBef>
              <a:spcAft>
                <a:spcPts val="600"/>
              </a:spcAft>
              <a:defRPr/>
            </a:pPr>
            <a:r>
              <a:rPr lang="en-US" sz="2000" dirty="0">
                <a:latin typeface="Tahoma" charset="0"/>
                <a:ea typeface="ＭＳ Ｐゴシック" charset="0"/>
              </a:rPr>
              <a:t>3 </a:t>
            </a:r>
            <a:r>
              <a:rPr lang="en-US" sz="2000" dirty="0">
                <a:solidFill>
                  <a:srgbClr val="7030A0"/>
                </a:solidFill>
                <a:latin typeface="Tahoma" charset="0"/>
                <a:ea typeface="ＭＳ Ｐゴシック" charset="0"/>
              </a:rPr>
              <a:t>coarse-grain task partitioning </a:t>
            </a:r>
            <a:r>
              <a:rPr lang="en-US" sz="2000" dirty="0">
                <a:latin typeface="Tahoma" charset="0"/>
                <a:ea typeface="ＭＳ Ｐゴシック" charset="0"/>
              </a:rPr>
              <a:t>benchmarks</a:t>
            </a:r>
          </a:p>
          <a:p>
            <a:pPr lvl="1">
              <a:spcBef>
                <a:spcPts val="400"/>
              </a:spcBef>
              <a:spcAft>
                <a:spcPts val="600"/>
              </a:spcAft>
              <a:defRPr/>
            </a:pPr>
            <a:r>
              <a:rPr lang="en-US" sz="2000" dirty="0">
                <a:latin typeface="Tahoma" charset="0"/>
                <a:ea typeface="ＭＳ Ｐゴシック" charset="0"/>
              </a:rPr>
              <a:t>3 </a:t>
            </a:r>
            <a:r>
              <a:rPr lang="en-US" sz="2000" dirty="0">
                <a:solidFill>
                  <a:srgbClr val="7030A0"/>
                </a:solidFill>
                <a:latin typeface="Tahoma" charset="0"/>
                <a:ea typeface="ＭＳ Ｐゴシック" charset="0"/>
              </a:rPr>
              <a:t>fine-grain task partitioning </a:t>
            </a:r>
            <a:r>
              <a:rPr lang="en-US" sz="2000" dirty="0">
                <a:latin typeface="Tahoma" charset="0"/>
                <a:ea typeface="ＭＳ Ｐゴシック" charset="0"/>
              </a:rPr>
              <a:t>benchmarks</a:t>
            </a:r>
          </a:p>
          <a:p>
            <a:pPr>
              <a:spcBef>
                <a:spcPts val="400"/>
              </a:spcBef>
              <a:defRPr/>
            </a:pPr>
            <a:r>
              <a:rPr lang="en-US" sz="2200" dirty="0">
                <a:latin typeface="Tahoma" charset="0"/>
                <a:ea typeface="ＭＳ Ｐゴシック" charset="0"/>
              </a:rPr>
              <a:t>Discrete (D) and Unified (U) versions</a:t>
            </a:r>
            <a:endParaRPr lang="en-US" sz="2200" dirty="0"/>
          </a:p>
          <a:p>
            <a:pPr lvl="1">
              <a:spcBef>
                <a:spcPts val="400"/>
              </a:spcBef>
              <a:spcAft>
                <a:spcPts val="600"/>
              </a:spcAft>
              <a:defRPr/>
            </a:pPr>
            <a:r>
              <a:rPr lang="en-US" sz="2000" dirty="0">
                <a:latin typeface="Tahoma" charset="0"/>
                <a:ea typeface="ＭＳ Ｐゴシック" charset="0"/>
              </a:rPr>
              <a:t>CUDA, OpenCL, and C++AMP for CPU+GPU</a:t>
            </a:r>
          </a:p>
          <a:p>
            <a:pPr lvl="1">
              <a:spcBef>
                <a:spcPts val="400"/>
              </a:spcBef>
              <a:spcAft>
                <a:spcPts val="600"/>
              </a:spcAft>
              <a:defRPr/>
            </a:pPr>
            <a:r>
              <a:rPr lang="en-US" sz="2000" dirty="0">
                <a:latin typeface="Tahoma" charset="0"/>
                <a:ea typeface="ＭＳ Ｐゴシック" charset="0"/>
              </a:rPr>
              <a:t>OpenCL for CPU+FPGA</a:t>
            </a:r>
          </a:p>
          <a:p>
            <a:pPr lvl="1">
              <a:spcBef>
                <a:spcPts val="400"/>
              </a:spcBef>
              <a:spcAft>
                <a:spcPts val="600"/>
              </a:spcAft>
              <a:defRPr/>
            </a:pPr>
            <a:r>
              <a:rPr lang="en-US" sz="2000" dirty="0">
                <a:latin typeface="Tahoma" charset="0"/>
                <a:ea typeface="ＭＳ Ｐゴシック" charset="0"/>
              </a:rPr>
              <a:t>CUDA-Sim for Gem5-GPU</a:t>
            </a:r>
            <a:endParaRPr lang="en-US" sz="2200" dirty="0">
              <a:latin typeface="Tahoma" charset="0"/>
              <a:ea typeface="ＭＳ Ｐゴシック" charset="0"/>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75</a:t>
            </a:fld>
            <a:endParaRPr lang="en-US" altLang="en-US" dirty="0"/>
          </a:p>
        </p:txBody>
      </p:sp>
      <p:pic>
        <p:nvPicPr>
          <p:cNvPr id="9" name="Picture 8">
            <a:extLst>
              <a:ext uri="{FF2B5EF4-FFF2-40B4-BE49-F238E27FC236}">
                <a16:creationId xmlns:a16="http://schemas.microsoft.com/office/drawing/2014/main" id="{B0C2233D-2417-234D-9AA1-56C8530A47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80312" y="4869160"/>
            <a:ext cx="1455067" cy="1455067"/>
          </a:xfrm>
          <a:prstGeom prst="rect">
            <a:avLst/>
          </a:prstGeom>
        </p:spPr>
      </p:pic>
      <p:sp>
        <p:nvSpPr>
          <p:cNvPr id="10" name="TextBox 9">
            <a:extLst>
              <a:ext uri="{FF2B5EF4-FFF2-40B4-BE49-F238E27FC236}">
                <a16:creationId xmlns:a16="http://schemas.microsoft.com/office/drawing/2014/main" id="{D69C8576-3C5B-6240-A610-51DEB20A34D4}"/>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"Chai: Collaborative Heterogeneous Applications for Integrated-architectures," ISPASS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64495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15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6708" y="1556791"/>
            <a:ext cx="6729548" cy="3951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5155" name="Título 2"/>
          <p:cNvSpPr>
            <a:spLocks noGrp="1"/>
          </p:cNvSpPr>
          <p:nvPr>
            <p:ph type="title"/>
          </p:nvPr>
        </p:nvSpPr>
        <p:spPr/>
        <p:txBody>
          <a:bodyPr/>
          <a:lstStyle/>
          <a:p>
            <a:r>
              <a:rPr lang="en-US" altLang="en-US" dirty="0">
                <a:ea typeface="ＭＳ Ｐゴシック" charset="-128"/>
              </a:rPr>
              <a:t>Chai Benchmarks</a:t>
            </a: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76</a:t>
            </a:fld>
            <a:endParaRPr lang="en-US" altLang="en-US"/>
          </a:p>
        </p:txBody>
      </p:sp>
      <p:sp>
        <p:nvSpPr>
          <p:cNvPr id="5" name="Content Placeholder 3">
            <a:extLst>
              <a:ext uri="{FF2B5EF4-FFF2-40B4-BE49-F238E27FC236}">
                <a16:creationId xmlns:a16="http://schemas.microsoft.com/office/drawing/2014/main" id="{E0759CF7-1691-094D-8906-C549FD4D22AA}"/>
              </a:ext>
            </a:extLst>
          </p:cNvPr>
          <p:cNvSpPr>
            <a:spLocks noGrp="1"/>
          </p:cNvSpPr>
          <p:nvPr>
            <p:ph idx="1"/>
          </p:nvPr>
        </p:nvSpPr>
        <p:spPr>
          <a:xfrm>
            <a:off x="6948264" y="1484784"/>
            <a:ext cx="2049028" cy="4351338"/>
          </a:xfrm>
        </p:spPr>
        <p:txBody>
          <a:bodyPr>
            <a:normAutofit/>
          </a:bodyPr>
          <a:lstStyle/>
          <a:p>
            <a:pPr marL="0" indent="0">
              <a:buNone/>
            </a:pPr>
            <a:r>
              <a:rPr lang="en-US" sz="2000" dirty="0"/>
              <a:t>Versions:</a:t>
            </a:r>
          </a:p>
          <a:p>
            <a:r>
              <a:rPr lang="en-US" sz="2000" dirty="0"/>
              <a:t>OpenCL</a:t>
            </a:r>
            <a:r>
              <a:rPr lang="en-US" sz="2000" b="1" dirty="0">
                <a:solidFill>
                  <a:schemeClr val="accent2"/>
                </a:solidFill>
              </a:rPr>
              <a:t>-U</a:t>
            </a:r>
          </a:p>
          <a:p>
            <a:r>
              <a:rPr lang="en-US" sz="2000" dirty="0"/>
              <a:t>OpenCL</a:t>
            </a:r>
            <a:r>
              <a:rPr lang="en-US" sz="2000" b="1" dirty="0">
                <a:solidFill>
                  <a:schemeClr val="accent1"/>
                </a:solidFill>
              </a:rPr>
              <a:t>-D</a:t>
            </a:r>
          </a:p>
          <a:p>
            <a:r>
              <a:rPr lang="en-US" sz="2000" dirty="0"/>
              <a:t>CUDA</a:t>
            </a:r>
            <a:r>
              <a:rPr lang="en-US" sz="2000" b="1" dirty="0">
                <a:solidFill>
                  <a:schemeClr val="accent2"/>
                </a:solidFill>
              </a:rPr>
              <a:t>-U</a:t>
            </a:r>
          </a:p>
          <a:p>
            <a:r>
              <a:rPr lang="en-US" sz="2000" dirty="0"/>
              <a:t>CUDA</a:t>
            </a:r>
            <a:r>
              <a:rPr lang="en-US" sz="2000" b="1" dirty="0">
                <a:solidFill>
                  <a:schemeClr val="accent1"/>
                </a:solidFill>
              </a:rPr>
              <a:t>-D</a:t>
            </a:r>
          </a:p>
          <a:p>
            <a:r>
              <a:rPr lang="en-US" sz="2000" dirty="0"/>
              <a:t>CUDA</a:t>
            </a:r>
            <a:r>
              <a:rPr lang="en-US" sz="2000" b="1" dirty="0">
                <a:solidFill>
                  <a:schemeClr val="accent2"/>
                </a:solidFill>
              </a:rPr>
              <a:t>-U</a:t>
            </a:r>
            <a:r>
              <a:rPr lang="en-US" sz="2000" dirty="0"/>
              <a:t>-Sim</a:t>
            </a:r>
          </a:p>
          <a:p>
            <a:r>
              <a:rPr lang="en-US" sz="2000" dirty="0"/>
              <a:t>CUDA</a:t>
            </a:r>
            <a:r>
              <a:rPr lang="en-US" sz="2000" b="1" dirty="0">
                <a:solidFill>
                  <a:schemeClr val="accent1"/>
                </a:solidFill>
              </a:rPr>
              <a:t>-D</a:t>
            </a:r>
            <a:r>
              <a:rPr lang="en-US" sz="2000" dirty="0"/>
              <a:t>-Sim</a:t>
            </a:r>
          </a:p>
          <a:p>
            <a:r>
              <a:rPr lang="en-US" sz="2000" dirty="0"/>
              <a:t>C++AMP</a:t>
            </a:r>
          </a:p>
        </p:txBody>
      </p:sp>
      <p:sp>
        <p:nvSpPr>
          <p:cNvPr id="6" name="TextBox 5">
            <a:extLst>
              <a:ext uri="{FF2B5EF4-FFF2-40B4-BE49-F238E27FC236}">
                <a16:creationId xmlns:a16="http://schemas.microsoft.com/office/drawing/2014/main" id="{EA2203D7-A296-9646-AA1B-C0AA308FE038}"/>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"Chai: Collaborative Heterogeneous Applications for Integrated-architectures," ISPASS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568303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2" name="Título 3"/>
          <p:cNvSpPr>
            <a:spLocks noGrp="1"/>
          </p:cNvSpPr>
          <p:nvPr>
            <p:ph type="title"/>
          </p:nvPr>
        </p:nvSpPr>
        <p:spPr/>
        <p:txBody>
          <a:bodyPr>
            <a:normAutofit/>
          </a:bodyPr>
          <a:lstStyle/>
          <a:p>
            <a:r>
              <a:rPr lang="en-US" altLang="en-US" dirty="0">
                <a:ea typeface="ＭＳ Ｐゴシック" charset="-128"/>
              </a:rPr>
              <a:t>Chai: Diversity of Benchmarks (I)</a:t>
            </a:r>
          </a:p>
        </p:txBody>
      </p:sp>
      <p:sp>
        <p:nvSpPr>
          <p:cNvPr id="8" name="Marcador de contenido 7"/>
          <p:cNvSpPr>
            <a:spLocks noGrp="1"/>
          </p:cNvSpPr>
          <p:nvPr>
            <p:ph idx="1"/>
          </p:nvPr>
        </p:nvSpPr>
        <p:spPr>
          <a:xfrm>
            <a:off x="228600" y="908720"/>
            <a:ext cx="8610600" cy="5282530"/>
          </a:xfrm>
        </p:spPr>
        <p:txBody>
          <a:bodyPr/>
          <a:lstStyle/>
          <a:p>
            <a:pPr marL="342900" lvl="1" indent="-342900">
              <a:spcBef>
                <a:spcPts val="400"/>
              </a:spcBef>
              <a:buClr>
                <a:schemeClr val="accent1"/>
              </a:buClr>
              <a:buSzPct val="65000"/>
              <a:buFont typeface="Wingdings" pitchFamily="2" charset="2"/>
              <a:buChar char="n"/>
              <a:defRPr/>
            </a:pPr>
            <a:r>
              <a:rPr lang="en-US" dirty="0">
                <a:latin typeface="Tahoma" charset="0"/>
                <a:ea typeface="ＭＳ Ｐゴシック" charset="0"/>
                <a:cs typeface="+mn-cs"/>
              </a:rPr>
              <a:t>Diversity of partitioning, usage of system-wide atomics, load balancing, and concurrency</a:t>
            </a:r>
            <a:endParaRPr lang="en-US" sz="2200" dirty="0">
              <a:latin typeface="Tahoma" charset="0"/>
              <a:ea typeface="ＭＳ Ｐゴシック" charset="0"/>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77</a:t>
            </a:fld>
            <a:endParaRPr lang="en-US" altLang="en-US" dirty="0"/>
          </a:p>
        </p:txBody>
      </p:sp>
      <p:sp>
        <p:nvSpPr>
          <p:cNvPr id="10" name="TextBox 9">
            <a:extLst>
              <a:ext uri="{FF2B5EF4-FFF2-40B4-BE49-F238E27FC236}">
                <a16:creationId xmlns:a16="http://schemas.microsoft.com/office/drawing/2014/main" id="{D69C8576-3C5B-6240-A610-51DEB20A34D4}"/>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"Chai: Collaborative Heterogeneous Applications for Integrated-architectures," ISPASS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11" name="Table 10">
            <a:extLst>
              <a:ext uri="{FF2B5EF4-FFF2-40B4-BE49-F238E27FC236}">
                <a16:creationId xmlns:a16="http://schemas.microsoft.com/office/drawing/2014/main" id="{3CD8EB71-DF58-924A-BA94-A0FDAFB29CA5}"/>
              </a:ext>
            </a:extLst>
          </p:cNvPr>
          <p:cNvGraphicFramePr>
            <a:graphicFrameLocks noGrp="1"/>
          </p:cNvGraphicFramePr>
          <p:nvPr>
            <p:extLst>
              <p:ext uri="{D42A27DB-BD31-4B8C-83A1-F6EECF244321}">
                <p14:modId xmlns:p14="http://schemas.microsoft.com/office/powerpoint/2010/main" val="534573398"/>
              </p:ext>
            </p:extLst>
          </p:nvPr>
        </p:nvGraphicFramePr>
        <p:xfrm>
          <a:off x="1835696" y="2132856"/>
          <a:ext cx="5224278" cy="2158254"/>
        </p:xfrm>
        <a:graphic>
          <a:graphicData uri="http://schemas.openxmlformats.org/drawingml/2006/table">
            <a:tbl>
              <a:tblPr firstRow="1" bandRow="1">
                <a:tableStyleId>{5940675A-B579-460E-94D1-54222C63F5DA}</a:tableStyleId>
              </a:tblPr>
              <a:tblGrid>
                <a:gridCol w="899429">
                  <a:extLst>
                    <a:ext uri="{9D8B030D-6E8A-4147-A177-3AD203B41FA5}">
                      <a16:colId xmlns:a16="http://schemas.microsoft.com/office/drawing/2014/main" val="1175537373"/>
                    </a:ext>
                  </a:extLst>
                </a:gridCol>
                <a:gridCol w="1221326">
                  <a:extLst>
                    <a:ext uri="{9D8B030D-6E8A-4147-A177-3AD203B41FA5}">
                      <a16:colId xmlns:a16="http://schemas.microsoft.com/office/drawing/2014/main" val="2012564453"/>
                    </a:ext>
                  </a:extLst>
                </a:gridCol>
                <a:gridCol w="1008096">
                  <a:extLst>
                    <a:ext uri="{9D8B030D-6E8A-4147-A177-3AD203B41FA5}">
                      <a16:colId xmlns:a16="http://schemas.microsoft.com/office/drawing/2014/main" val="1092667658"/>
                    </a:ext>
                  </a:extLst>
                </a:gridCol>
                <a:gridCol w="1259464">
                  <a:extLst>
                    <a:ext uri="{9D8B030D-6E8A-4147-A177-3AD203B41FA5}">
                      <a16:colId xmlns:a16="http://schemas.microsoft.com/office/drawing/2014/main" val="3335908154"/>
                    </a:ext>
                  </a:extLst>
                </a:gridCol>
                <a:gridCol w="835963">
                  <a:extLst>
                    <a:ext uri="{9D8B030D-6E8A-4147-A177-3AD203B41FA5}">
                      <a16:colId xmlns:a16="http://schemas.microsoft.com/office/drawing/2014/main" val="3364325407"/>
                    </a:ext>
                  </a:extLst>
                </a:gridCol>
              </a:tblGrid>
              <a:tr h="201706">
                <a:tc gridSpan="5">
                  <a:txBody>
                    <a:bodyPr/>
                    <a:lstStyle/>
                    <a:p>
                      <a:pPr algn="ctr"/>
                      <a:r>
                        <a:rPr lang="en-US" sz="900" b="0" i="0" cap="small" baseline="0" dirty="0"/>
                        <a:t>Data Partitioning</a:t>
                      </a:r>
                    </a:p>
                  </a:txBody>
                  <a:tcPr marL="60512" marR="60512" marT="30256" marB="30256"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b="1" dirty="0"/>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b="1" dirty="0"/>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b="1" dirty="0"/>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b="1" dirty="0"/>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52093456"/>
                  </a:ext>
                </a:extLst>
              </a:tr>
              <a:tr h="342900">
                <a:tc>
                  <a:txBody>
                    <a:bodyPr/>
                    <a:lstStyle/>
                    <a:p>
                      <a:pPr algn="ctr"/>
                      <a:r>
                        <a:rPr lang="en-US" sz="900" b="1" dirty="0"/>
                        <a:t>Benchmark</a:t>
                      </a:r>
                    </a:p>
                  </a:txBody>
                  <a:tcPr marL="60512" marR="60512" marT="30256" marB="3025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1" dirty="0"/>
                        <a:t>Partitioning Granularity</a:t>
                      </a:r>
                    </a:p>
                  </a:txBody>
                  <a:tcPr marL="60512" marR="60512" marT="30256" marB="3025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1" dirty="0"/>
                        <a:t>Partitioned Data</a:t>
                      </a:r>
                    </a:p>
                  </a:txBody>
                  <a:tcPr marL="60512" marR="60512" marT="30256" marB="3025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1" dirty="0"/>
                        <a:t>System-wide Atomics</a:t>
                      </a:r>
                    </a:p>
                  </a:txBody>
                  <a:tcPr marL="60512" marR="60512" marT="30256" marB="3025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1" dirty="0"/>
                        <a:t>Load Balance</a:t>
                      </a:r>
                    </a:p>
                  </a:txBody>
                  <a:tcPr marL="60512" marR="60512" marT="30256" marB="3025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30795771"/>
                  </a:ext>
                </a:extLst>
              </a:tr>
              <a:tr h="201706">
                <a:tc>
                  <a:txBody>
                    <a:bodyPr/>
                    <a:lstStyle/>
                    <a:p>
                      <a:pPr algn="ctr"/>
                      <a:r>
                        <a:rPr lang="en-US" sz="900" dirty="0"/>
                        <a:t>BS</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Fine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Output</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None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 Yes</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665028505"/>
                  </a:ext>
                </a:extLst>
              </a:tr>
              <a:tr h="201706">
                <a:tc>
                  <a:txBody>
                    <a:bodyPr/>
                    <a:lstStyle/>
                    <a:p>
                      <a:pPr algn="ctr"/>
                      <a:r>
                        <a:rPr lang="en-US" sz="900" dirty="0"/>
                        <a:t>CEDD</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Coarse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lang="en-US" sz="900" dirty="0"/>
                        <a:t>Input, Output</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900" dirty="0"/>
                        <a:t>None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Yes</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518734605"/>
                  </a:ext>
                </a:extLst>
              </a:tr>
              <a:tr h="201706">
                <a:tc>
                  <a:txBody>
                    <a:bodyPr/>
                    <a:lstStyle/>
                    <a:p>
                      <a:pPr algn="ctr"/>
                      <a:r>
                        <a:rPr lang="en-US" sz="900" dirty="0"/>
                        <a:t>HSTI</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Fine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Input</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lang="en-US" sz="900" dirty="0"/>
                        <a:t>Compute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900" dirty="0"/>
                        <a:t>No</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026560751"/>
                  </a:ext>
                </a:extLst>
              </a:tr>
              <a:tr h="201706">
                <a:tc>
                  <a:txBody>
                    <a:bodyPr/>
                    <a:lstStyle/>
                    <a:p>
                      <a:pPr algn="ctr"/>
                      <a:r>
                        <a:rPr lang="en-US" sz="900" dirty="0"/>
                        <a:t>HSTO</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Fine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Output</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None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No</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697121367"/>
                  </a:ext>
                </a:extLst>
              </a:tr>
              <a:tr h="201706">
                <a:tc>
                  <a:txBody>
                    <a:bodyPr/>
                    <a:lstStyle/>
                    <a:p>
                      <a:pPr algn="ctr"/>
                      <a:r>
                        <a:rPr lang="en-US" sz="900" dirty="0"/>
                        <a:t>PAD</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Fine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Input, Output</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900" dirty="0"/>
                        <a:t>Sync</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lang="en-US" sz="900" dirty="0"/>
                        <a:t>Yes</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488610215"/>
                  </a:ext>
                </a:extLst>
              </a:tr>
              <a:tr h="201706">
                <a:tc>
                  <a:txBody>
                    <a:bodyPr/>
                    <a:lstStyle/>
                    <a:p>
                      <a:pPr algn="ctr"/>
                      <a:r>
                        <a:rPr lang="en-US" sz="900" dirty="0"/>
                        <a:t>RSCD</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Medium</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900" dirty="0"/>
                        <a:t>Output</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Compute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900" dirty="0"/>
                        <a:t>Yes</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902962829"/>
                  </a:ext>
                </a:extLst>
              </a:tr>
              <a:tr h="201706">
                <a:tc>
                  <a:txBody>
                    <a:bodyPr/>
                    <a:lstStyle/>
                    <a:p>
                      <a:pPr algn="ctr"/>
                      <a:r>
                        <a:rPr lang="en-US" sz="900" dirty="0"/>
                        <a:t>SC</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Fine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Input, Output</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900" dirty="0"/>
                        <a:t>Sync</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lang="en-US" sz="900" dirty="0"/>
                        <a:t>No</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497611872"/>
                  </a:ext>
                </a:extLst>
              </a:tr>
              <a:tr h="201706">
                <a:tc>
                  <a:txBody>
                    <a:bodyPr/>
                    <a:lstStyle/>
                    <a:p>
                      <a:pPr algn="ctr"/>
                      <a:r>
                        <a:rPr lang="en-US" sz="900" dirty="0"/>
                        <a:t>TRNS</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Medium</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900" dirty="0"/>
                        <a:t>Input, Output</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900" dirty="0"/>
                        <a:t>Sync</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lang="en-US" sz="900" dirty="0"/>
                        <a:t>No</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472015700"/>
                  </a:ext>
                </a:extLst>
              </a:tr>
            </a:tbl>
          </a:graphicData>
        </a:graphic>
      </p:graphicFrame>
      <p:graphicFrame>
        <p:nvGraphicFramePr>
          <p:cNvPr id="12" name="Table 11">
            <a:extLst>
              <a:ext uri="{FF2B5EF4-FFF2-40B4-BE49-F238E27FC236}">
                <a16:creationId xmlns:a16="http://schemas.microsoft.com/office/drawing/2014/main" id="{2216C20C-3753-E143-BE20-63DA7FCA216C}"/>
              </a:ext>
            </a:extLst>
          </p:cNvPr>
          <p:cNvGraphicFramePr>
            <a:graphicFrameLocks noGrp="1"/>
          </p:cNvGraphicFramePr>
          <p:nvPr>
            <p:extLst>
              <p:ext uri="{D42A27DB-BD31-4B8C-83A1-F6EECF244321}">
                <p14:modId xmlns:p14="http://schemas.microsoft.com/office/powerpoint/2010/main" val="2219306242"/>
              </p:ext>
            </p:extLst>
          </p:nvPr>
        </p:nvGraphicFramePr>
        <p:xfrm>
          <a:off x="755576" y="4797152"/>
          <a:ext cx="3023659" cy="1149724"/>
        </p:xfrm>
        <a:graphic>
          <a:graphicData uri="http://schemas.openxmlformats.org/drawingml/2006/table">
            <a:tbl>
              <a:tblPr firstRow="1" bandRow="1">
                <a:tableStyleId>{5940675A-B579-460E-94D1-54222C63F5DA}</a:tableStyleId>
              </a:tblPr>
              <a:tblGrid>
                <a:gridCol w="790206">
                  <a:extLst>
                    <a:ext uri="{9D8B030D-6E8A-4147-A177-3AD203B41FA5}">
                      <a16:colId xmlns:a16="http://schemas.microsoft.com/office/drawing/2014/main" val="1175537373"/>
                    </a:ext>
                  </a:extLst>
                </a:gridCol>
                <a:gridCol w="1342425">
                  <a:extLst>
                    <a:ext uri="{9D8B030D-6E8A-4147-A177-3AD203B41FA5}">
                      <a16:colId xmlns:a16="http://schemas.microsoft.com/office/drawing/2014/main" val="3335908154"/>
                    </a:ext>
                  </a:extLst>
                </a:gridCol>
                <a:gridCol w="891028">
                  <a:extLst>
                    <a:ext uri="{9D8B030D-6E8A-4147-A177-3AD203B41FA5}">
                      <a16:colId xmlns:a16="http://schemas.microsoft.com/office/drawing/2014/main" val="3364325407"/>
                    </a:ext>
                  </a:extLst>
                </a:gridCol>
              </a:tblGrid>
              <a:tr h="201706">
                <a:tc gridSpan="3">
                  <a:txBody>
                    <a:bodyPr/>
                    <a:lstStyle/>
                    <a:p>
                      <a:pPr algn="ctr"/>
                      <a:r>
                        <a:rPr lang="en-US" sz="900" b="0" i="0" u="none" cap="small" baseline="0" dirty="0"/>
                        <a:t>Fine-grain Task Partitioning</a:t>
                      </a:r>
                    </a:p>
                  </a:txBody>
                  <a:tcPr marL="60512" marR="60512" marT="30256" marB="30256"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b="1" dirty="0"/>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b="1" dirty="0"/>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52637125"/>
                  </a:ext>
                </a:extLst>
              </a:tr>
              <a:tr h="342900">
                <a:tc>
                  <a:txBody>
                    <a:bodyPr/>
                    <a:lstStyle/>
                    <a:p>
                      <a:pPr algn="ctr"/>
                      <a:r>
                        <a:rPr lang="en-US" sz="900" b="1" dirty="0"/>
                        <a:t>Benchmark</a:t>
                      </a:r>
                    </a:p>
                  </a:txBody>
                  <a:tcPr marL="60512" marR="60512" marT="30256" marB="3025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1" dirty="0"/>
                        <a:t>System-wide Atomics</a:t>
                      </a:r>
                    </a:p>
                  </a:txBody>
                  <a:tcPr marL="60512" marR="60512" marT="30256" marB="3025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1" dirty="0"/>
                        <a:t>Load Balance</a:t>
                      </a:r>
                    </a:p>
                  </a:txBody>
                  <a:tcPr marL="60512" marR="60512" marT="30256" marB="3025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30795771"/>
                  </a:ext>
                </a:extLst>
              </a:tr>
              <a:tr h="201706">
                <a:tc>
                  <a:txBody>
                    <a:bodyPr/>
                    <a:lstStyle/>
                    <a:p>
                      <a:pPr algn="ctr"/>
                      <a:r>
                        <a:rPr lang="en-US" sz="900" dirty="0"/>
                        <a:t>RSCT</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Sync, Compute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900" dirty="0"/>
                        <a:t>Yes</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665028505"/>
                  </a:ext>
                </a:extLst>
              </a:tr>
              <a:tr h="201706">
                <a:tc>
                  <a:txBody>
                    <a:bodyPr/>
                    <a:lstStyle/>
                    <a:p>
                      <a:pPr algn="ctr"/>
                      <a:r>
                        <a:rPr lang="en-US" sz="900" dirty="0"/>
                        <a:t>TQ</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Sync</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lang="en-US" sz="900" dirty="0"/>
                        <a:t>No</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2518734605"/>
                  </a:ext>
                </a:extLst>
              </a:tr>
              <a:tr h="201706">
                <a:tc>
                  <a:txBody>
                    <a:bodyPr/>
                    <a:lstStyle/>
                    <a:p>
                      <a:pPr algn="ctr"/>
                      <a:r>
                        <a:rPr lang="en-US" sz="900" dirty="0"/>
                        <a:t>TQH</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Sync</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lang="en-US" sz="900" dirty="0"/>
                        <a:t>No</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026560751"/>
                  </a:ext>
                </a:extLst>
              </a:tr>
            </a:tbl>
          </a:graphicData>
        </a:graphic>
      </p:graphicFrame>
      <p:graphicFrame>
        <p:nvGraphicFramePr>
          <p:cNvPr id="13" name="Table 12">
            <a:extLst>
              <a:ext uri="{FF2B5EF4-FFF2-40B4-BE49-F238E27FC236}">
                <a16:creationId xmlns:a16="http://schemas.microsoft.com/office/drawing/2014/main" id="{AF145008-BBBC-D046-88CE-85FC9EBB7C06}"/>
              </a:ext>
            </a:extLst>
          </p:cNvPr>
          <p:cNvGraphicFramePr>
            <a:graphicFrameLocks noGrp="1"/>
          </p:cNvGraphicFramePr>
          <p:nvPr>
            <p:extLst>
              <p:ext uri="{D42A27DB-BD31-4B8C-83A1-F6EECF244321}">
                <p14:modId xmlns:p14="http://schemas.microsoft.com/office/powerpoint/2010/main" val="2429722990"/>
              </p:ext>
            </p:extLst>
          </p:nvPr>
        </p:nvGraphicFramePr>
        <p:xfrm>
          <a:off x="4313279" y="4802378"/>
          <a:ext cx="3858442" cy="1290918"/>
        </p:xfrm>
        <a:graphic>
          <a:graphicData uri="http://schemas.openxmlformats.org/drawingml/2006/table">
            <a:tbl>
              <a:tblPr firstRow="1" bandRow="1">
                <a:tableStyleId>{5940675A-B579-460E-94D1-54222C63F5DA}</a:tableStyleId>
              </a:tblPr>
              <a:tblGrid>
                <a:gridCol w="788127">
                  <a:extLst>
                    <a:ext uri="{9D8B030D-6E8A-4147-A177-3AD203B41FA5}">
                      <a16:colId xmlns:a16="http://schemas.microsoft.com/office/drawing/2014/main" val="1175537373"/>
                    </a:ext>
                  </a:extLst>
                </a:gridCol>
                <a:gridCol w="1338894">
                  <a:extLst>
                    <a:ext uri="{9D8B030D-6E8A-4147-A177-3AD203B41FA5}">
                      <a16:colId xmlns:a16="http://schemas.microsoft.com/office/drawing/2014/main" val="3335908154"/>
                    </a:ext>
                  </a:extLst>
                </a:gridCol>
                <a:gridCol w="878511">
                  <a:extLst>
                    <a:ext uri="{9D8B030D-6E8A-4147-A177-3AD203B41FA5}">
                      <a16:colId xmlns:a16="http://schemas.microsoft.com/office/drawing/2014/main" val="3364325407"/>
                    </a:ext>
                  </a:extLst>
                </a:gridCol>
                <a:gridCol w="852910">
                  <a:extLst>
                    <a:ext uri="{9D8B030D-6E8A-4147-A177-3AD203B41FA5}">
                      <a16:colId xmlns:a16="http://schemas.microsoft.com/office/drawing/2014/main" val="3641934984"/>
                    </a:ext>
                  </a:extLst>
                </a:gridCol>
              </a:tblGrid>
              <a:tr h="201706">
                <a:tc gridSpan="4">
                  <a:txBody>
                    <a:bodyPr/>
                    <a:lstStyle/>
                    <a:p>
                      <a:pPr algn="ctr"/>
                      <a:r>
                        <a:rPr lang="en-US" sz="900" b="0" i="0" cap="small" baseline="0" dirty="0"/>
                        <a:t>Coarse-grain Task Partitioning</a:t>
                      </a:r>
                    </a:p>
                  </a:txBody>
                  <a:tcPr marL="60512" marR="60512" marT="30256" marB="30256"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b="1" dirty="0"/>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b="1" dirty="0"/>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b="1" dirty="0"/>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72397911"/>
                  </a:ext>
                </a:extLst>
              </a:tr>
              <a:tr h="342900">
                <a:tc>
                  <a:txBody>
                    <a:bodyPr/>
                    <a:lstStyle/>
                    <a:p>
                      <a:pPr algn="ctr"/>
                      <a:r>
                        <a:rPr lang="en-US" sz="900" b="1" dirty="0"/>
                        <a:t>Benchmark</a:t>
                      </a:r>
                    </a:p>
                  </a:txBody>
                  <a:tcPr marL="60512" marR="60512" marT="30256" marB="3025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1" dirty="0"/>
                        <a:t>System-wide Atomics</a:t>
                      </a:r>
                    </a:p>
                  </a:txBody>
                  <a:tcPr marL="60512" marR="60512" marT="30256" marB="3025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1" dirty="0"/>
                        <a:t>Partitioning</a:t>
                      </a:r>
                    </a:p>
                  </a:txBody>
                  <a:tcPr marL="60512" marR="60512" marT="30256" marB="3025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900" b="1" dirty="0"/>
                        <a:t>Concurrency</a:t>
                      </a:r>
                    </a:p>
                  </a:txBody>
                  <a:tcPr marL="60512" marR="60512" marT="30256" marB="3025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30795771"/>
                  </a:ext>
                </a:extLst>
              </a:tr>
              <a:tr h="201706">
                <a:tc>
                  <a:txBody>
                    <a:bodyPr/>
                    <a:lstStyle/>
                    <a:p>
                      <a:pPr algn="ctr"/>
                      <a:r>
                        <a:rPr lang="en-US" sz="900" dirty="0"/>
                        <a:t>BFS</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Sync, Compute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900" dirty="0"/>
                        <a:t>Iterative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No</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665028505"/>
                  </a:ext>
                </a:extLst>
              </a:tr>
              <a:tr h="342900">
                <a:tc>
                  <a:txBody>
                    <a:bodyPr/>
                    <a:lstStyle/>
                    <a:p>
                      <a:pPr algn="ctr"/>
                      <a:r>
                        <a:rPr lang="en-US" sz="900" dirty="0"/>
                        <a:t>CEDT</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Sync</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algn="ctr"/>
                      <a:r>
                        <a:rPr lang="en-US" sz="900" dirty="0"/>
                        <a:t>Non-iterative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900" dirty="0"/>
                        <a:t>Yes</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518734605"/>
                  </a:ext>
                </a:extLst>
              </a:tr>
              <a:tr h="201706">
                <a:tc>
                  <a:txBody>
                    <a:bodyPr/>
                    <a:lstStyle/>
                    <a:p>
                      <a:pPr algn="ctr"/>
                      <a:r>
                        <a:rPr lang="en-US" sz="900" dirty="0"/>
                        <a:t>SSSP</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Sync, Compute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r>
                        <a:rPr lang="en-US" sz="900" dirty="0"/>
                        <a:t>Iterative</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900" dirty="0"/>
                        <a:t>No</a:t>
                      </a:r>
                    </a:p>
                  </a:txBody>
                  <a:tcPr marL="60512" marR="60512" marT="30256" marB="3025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026560751"/>
                  </a:ext>
                </a:extLst>
              </a:tr>
            </a:tbl>
          </a:graphicData>
        </a:graphic>
      </p:graphicFrame>
    </p:spTree>
    <p:extLst>
      <p:ext uri="{BB962C8B-B14F-4D97-AF65-F5344CB8AC3E}">
        <p14:creationId xmlns:p14="http://schemas.microsoft.com/office/powerpoint/2010/main" val="41534097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ＭＳ Ｐゴシック" charset="-128"/>
              </a:rPr>
              <a:t>Chai: Diversity of Benchmarks (II)</a:t>
            </a:r>
            <a:endParaRPr lang="en-US" dirty="0"/>
          </a:p>
        </p:txBody>
      </p:sp>
      <p:grpSp>
        <p:nvGrpSpPr>
          <p:cNvPr id="4" name="Group 3"/>
          <p:cNvGrpSpPr/>
          <p:nvPr/>
        </p:nvGrpSpPr>
        <p:grpSpPr>
          <a:xfrm>
            <a:off x="5508104" y="1406478"/>
            <a:ext cx="3425431" cy="3861378"/>
            <a:chOff x="-151834" y="-99887"/>
            <a:chExt cx="4005565" cy="5148504"/>
          </a:xfrm>
        </p:grpSpPr>
        <p:grpSp>
          <p:nvGrpSpPr>
            <p:cNvPr id="5" name="Group 4"/>
            <p:cNvGrpSpPr/>
            <p:nvPr/>
          </p:nvGrpSpPr>
          <p:grpSpPr>
            <a:xfrm>
              <a:off x="-99324" y="-95586"/>
              <a:ext cx="2039630" cy="1230434"/>
              <a:chOff x="413446" y="-90642"/>
              <a:chExt cx="2039630" cy="1230434"/>
            </a:xfrm>
          </p:grpSpPr>
          <p:graphicFrame>
            <p:nvGraphicFramePr>
              <p:cNvPr id="6" name="Chart 5"/>
              <p:cNvGraphicFramePr>
                <a:graphicFrameLocks noChangeAspect="1"/>
              </p:cNvGraphicFramePr>
              <p:nvPr/>
            </p:nvGraphicFramePr>
            <p:xfrm>
              <a:off x="846802" y="-90642"/>
              <a:ext cx="1230440" cy="1230434"/>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1324479" y="-42069"/>
                <a:ext cx="889560" cy="284780"/>
              </a:xfrm>
              <a:prstGeom prst="rect">
                <a:avLst/>
              </a:prstGeom>
              <a:noFill/>
            </p:spPr>
            <p:txBody>
              <a:bodyPr wrap="none" rtlCol="0">
                <a:spAutoFit/>
              </a:bodyPr>
              <a:lstStyle/>
              <a:p>
                <a:pPr algn="ctr"/>
                <a:r>
                  <a:rPr lang="en-US" sz="788" dirty="0">
                    <a:cs typeface="Times" panose="02020603050405020304" pitchFamily="18" charset="0"/>
                  </a:rPr>
                  <a:t>Occupancy</a:t>
                </a:r>
              </a:p>
            </p:txBody>
          </p:sp>
          <p:sp>
            <p:nvSpPr>
              <p:cNvPr id="8" name="TextBox 7"/>
              <p:cNvSpPr txBox="1"/>
              <p:nvPr/>
            </p:nvSpPr>
            <p:spPr>
              <a:xfrm>
                <a:off x="1401078" y="285023"/>
                <a:ext cx="1051998" cy="284780"/>
              </a:xfrm>
              <a:prstGeom prst="rect">
                <a:avLst/>
              </a:prstGeom>
              <a:noFill/>
            </p:spPr>
            <p:txBody>
              <a:bodyPr wrap="none" rtlCol="0">
                <a:spAutoFit/>
              </a:bodyPr>
              <a:lstStyle/>
              <a:p>
                <a:pPr algn="ctr"/>
                <a:r>
                  <a:rPr lang="en-US" sz="788" dirty="0" err="1">
                    <a:cs typeface="Times" panose="02020603050405020304" pitchFamily="18" charset="0"/>
                  </a:rPr>
                  <a:t>MemUnitBusy</a:t>
                </a:r>
                <a:endParaRPr lang="en-US" sz="788" dirty="0">
                  <a:cs typeface="Times" panose="02020603050405020304" pitchFamily="18" charset="0"/>
                </a:endParaRPr>
              </a:p>
            </p:txBody>
          </p:sp>
          <p:sp>
            <p:nvSpPr>
              <p:cNvPr id="9" name="TextBox 8"/>
              <p:cNvSpPr txBox="1"/>
              <p:nvPr/>
            </p:nvSpPr>
            <p:spPr>
              <a:xfrm>
                <a:off x="1432555" y="732634"/>
                <a:ext cx="772007" cy="284780"/>
              </a:xfrm>
              <a:prstGeom prst="rect">
                <a:avLst/>
              </a:prstGeom>
              <a:noFill/>
            </p:spPr>
            <p:txBody>
              <a:bodyPr wrap="none" rtlCol="0">
                <a:spAutoFit/>
              </a:bodyPr>
              <a:lstStyle/>
              <a:p>
                <a:pPr algn="ctr"/>
                <a:r>
                  <a:rPr lang="en-US" sz="788" dirty="0" err="1">
                    <a:cs typeface="Times" panose="02020603050405020304" pitchFamily="18" charset="0"/>
                  </a:rPr>
                  <a:t>CacheHit</a:t>
                </a:r>
                <a:endParaRPr lang="en-US" sz="788" dirty="0">
                  <a:cs typeface="Times" panose="02020603050405020304" pitchFamily="18" charset="0"/>
                </a:endParaRPr>
              </a:p>
            </p:txBody>
          </p:sp>
          <p:sp>
            <p:nvSpPr>
              <p:cNvPr id="10" name="TextBox 9"/>
              <p:cNvSpPr txBox="1"/>
              <p:nvPr/>
            </p:nvSpPr>
            <p:spPr>
              <a:xfrm>
                <a:off x="487447" y="732634"/>
                <a:ext cx="1137492" cy="284780"/>
              </a:xfrm>
              <a:prstGeom prst="rect">
                <a:avLst/>
              </a:prstGeom>
              <a:noFill/>
            </p:spPr>
            <p:txBody>
              <a:bodyPr wrap="none" rtlCol="0">
                <a:spAutoFit/>
              </a:bodyPr>
              <a:lstStyle/>
              <a:p>
                <a:pPr algn="ctr"/>
                <a:r>
                  <a:rPr lang="en-US" sz="788" dirty="0" err="1">
                    <a:cs typeface="Times" panose="02020603050405020304" pitchFamily="18" charset="0"/>
                  </a:rPr>
                  <a:t>VALUUtilization</a:t>
                </a:r>
                <a:endParaRPr lang="en-US" sz="788" dirty="0">
                  <a:cs typeface="Times" panose="02020603050405020304" pitchFamily="18" charset="0"/>
                </a:endParaRPr>
              </a:p>
            </p:txBody>
          </p:sp>
          <p:sp>
            <p:nvSpPr>
              <p:cNvPr id="11" name="TextBox 10"/>
              <p:cNvSpPr txBox="1"/>
              <p:nvPr/>
            </p:nvSpPr>
            <p:spPr>
              <a:xfrm>
                <a:off x="413446" y="285023"/>
                <a:ext cx="842539" cy="284780"/>
              </a:xfrm>
              <a:prstGeom prst="rect">
                <a:avLst/>
              </a:prstGeom>
              <a:noFill/>
            </p:spPr>
            <p:txBody>
              <a:bodyPr wrap="none" rtlCol="0">
                <a:spAutoFit/>
              </a:bodyPr>
              <a:lstStyle/>
              <a:p>
                <a:pPr algn="ctr"/>
                <a:r>
                  <a:rPr lang="en-US" sz="788" dirty="0" err="1">
                    <a:cs typeface="Times" panose="02020603050405020304" pitchFamily="18" charset="0"/>
                  </a:rPr>
                  <a:t>VALUBusy</a:t>
                </a:r>
                <a:endParaRPr lang="en-US" sz="788" dirty="0">
                  <a:cs typeface="Times" panose="02020603050405020304" pitchFamily="18" charset="0"/>
                </a:endParaRPr>
              </a:p>
            </p:txBody>
          </p:sp>
          <p:sp>
            <p:nvSpPr>
              <p:cNvPr id="12" name="TextBox 11"/>
              <p:cNvSpPr txBox="1"/>
              <p:nvPr/>
            </p:nvSpPr>
            <p:spPr>
              <a:xfrm>
                <a:off x="452886" y="-2831"/>
                <a:ext cx="697200" cy="284780"/>
              </a:xfrm>
              <a:prstGeom prst="rect">
                <a:avLst/>
              </a:prstGeom>
              <a:noFill/>
            </p:spPr>
            <p:txBody>
              <a:bodyPr wrap="none" rtlCol="0">
                <a:spAutoFit/>
              </a:bodyPr>
              <a:lstStyle/>
              <a:p>
                <a:pPr algn="ctr"/>
                <a:r>
                  <a:rPr lang="en-US" sz="788" u="sng" cap="small" dirty="0">
                    <a:cs typeface="Times" panose="02020603050405020304" pitchFamily="18" charset="0"/>
                  </a:rPr>
                  <a:t>Legend:</a:t>
                </a:r>
              </a:p>
            </p:txBody>
          </p:sp>
        </p:grpSp>
        <p:graphicFrame>
          <p:nvGraphicFramePr>
            <p:cNvPr id="13" name="Chart 12"/>
            <p:cNvGraphicFramePr>
              <a:graphicFrameLocks noChangeAspect="1"/>
            </p:cNvGraphicFramePr>
            <p:nvPr/>
          </p:nvGraphicFramePr>
          <p:xfrm>
            <a:off x="1699645" y="-99887"/>
            <a:ext cx="1230438" cy="1230433"/>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p:cNvSpPr txBox="1"/>
            <p:nvPr/>
          </p:nvSpPr>
          <p:spPr>
            <a:xfrm>
              <a:off x="2119084" y="847821"/>
              <a:ext cx="391560" cy="276999"/>
            </a:xfrm>
            <a:prstGeom prst="rect">
              <a:avLst/>
            </a:prstGeom>
            <a:noFill/>
          </p:spPr>
          <p:txBody>
            <a:bodyPr wrap="none" rtlCol="0">
              <a:spAutoFit/>
            </a:bodyPr>
            <a:lstStyle/>
            <a:p>
              <a:pPr algn="ctr"/>
              <a:r>
                <a:rPr lang="en-US" sz="750" dirty="0">
                  <a:cs typeface="Times" panose="02020603050405020304" pitchFamily="18" charset="0"/>
                </a:rPr>
                <a:t>BS</a:t>
              </a:r>
            </a:p>
          </p:txBody>
        </p:sp>
        <p:graphicFrame>
          <p:nvGraphicFramePr>
            <p:cNvPr id="15" name="Chart 14"/>
            <p:cNvGraphicFramePr>
              <a:graphicFrameLocks noChangeAspect="1"/>
            </p:cNvGraphicFramePr>
            <p:nvPr/>
          </p:nvGraphicFramePr>
          <p:xfrm>
            <a:off x="2623293" y="-99887"/>
            <a:ext cx="1230438" cy="1230433"/>
          </p:xfrm>
          <a:graphic>
            <a:graphicData uri="http://schemas.openxmlformats.org/drawingml/2006/chart">
              <c:chart xmlns:c="http://schemas.openxmlformats.org/drawingml/2006/chart" xmlns:r="http://schemas.openxmlformats.org/officeDocument/2006/relationships" r:id="rId4"/>
            </a:graphicData>
          </a:graphic>
        </p:graphicFrame>
        <p:sp>
          <p:nvSpPr>
            <p:cNvPr id="16" name="TextBox 15"/>
            <p:cNvSpPr txBox="1"/>
            <p:nvPr/>
          </p:nvSpPr>
          <p:spPr>
            <a:xfrm>
              <a:off x="2638779" y="847821"/>
              <a:ext cx="1199473" cy="276999"/>
            </a:xfrm>
            <a:prstGeom prst="rect">
              <a:avLst/>
            </a:prstGeom>
            <a:noFill/>
          </p:spPr>
          <p:txBody>
            <a:bodyPr wrap="none" rtlCol="0">
              <a:spAutoFit/>
            </a:bodyPr>
            <a:lstStyle/>
            <a:p>
              <a:pPr algn="ctr"/>
              <a:r>
                <a:rPr lang="en-US" sz="750" dirty="0">
                  <a:cs typeface="Times" panose="02020603050405020304" pitchFamily="18" charset="0"/>
                </a:rPr>
                <a:t>CEDD (</a:t>
              </a:r>
              <a:r>
                <a:rPr lang="en-US" sz="750" dirty="0" err="1">
                  <a:cs typeface="Times" panose="02020603050405020304" pitchFamily="18" charset="0"/>
                </a:rPr>
                <a:t>gaussian</a:t>
              </a:r>
              <a:r>
                <a:rPr lang="en-US" sz="750" dirty="0">
                  <a:cs typeface="Times" panose="02020603050405020304" pitchFamily="18" charset="0"/>
                </a:rPr>
                <a:t>)</a:t>
              </a:r>
            </a:p>
          </p:txBody>
        </p:sp>
        <p:graphicFrame>
          <p:nvGraphicFramePr>
            <p:cNvPr id="17" name="Chart 16"/>
            <p:cNvGraphicFramePr>
              <a:graphicFrameLocks noChangeAspect="1"/>
            </p:cNvGraphicFramePr>
            <p:nvPr/>
          </p:nvGraphicFramePr>
          <p:xfrm>
            <a:off x="-151834" y="884841"/>
            <a:ext cx="1230438" cy="1230433"/>
          </p:xfrm>
          <a:graphic>
            <a:graphicData uri="http://schemas.openxmlformats.org/drawingml/2006/chart">
              <c:chart xmlns:c="http://schemas.openxmlformats.org/drawingml/2006/chart" xmlns:r="http://schemas.openxmlformats.org/officeDocument/2006/relationships" r:id="rId5"/>
            </a:graphicData>
          </a:graphic>
        </p:graphicFrame>
        <p:sp>
          <p:nvSpPr>
            <p:cNvPr id="18" name="TextBox 17"/>
            <p:cNvSpPr txBox="1"/>
            <p:nvPr/>
          </p:nvSpPr>
          <p:spPr>
            <a:xfrm>
              <a:off x="-40170" y="1838974"/>
              <a:ext cx="1007115" cy="276999"/>
            </a:xfrm>
            <a:prstGeom prst="rect">
              <a:avLst/>
            </a:prstGeom>
            <a:noFill/>
          </p:spPr>
          <p:txBody>
            <a:bodyPr wrap="none" rtlCol="0">
              <a:spAutoFit/>
            </a:bodyPr>
            <a:lstStyle/>
            <a:p>
              <a:pPr algn="ctr"/>
              <a:r>
                <a:rPr lang="en-US" sz="750" dirty="0">
                  <a:cs typeface="Times" panose="02020603050405020304" pitchFamily="18" charset="0"/>
                </a:rPr>
                <a:t>CEDD (</a:t>
              </a:r>
              <a:r>
                <a:rPr lang="en-US" sz="750" dirty="0" err="1">
                  <a:cs typeface="Times" panose="02020603050405020304" pitchFamily="18" charset="0"/>
                </a:rPr>
                <a:t>sobel</a:t>
              </a:r>
              <a:r>
                <a:rPr lang="en-US" sz="750" dirty="0">
                  <a:cs typeface="Times" panose="02020603050405020304" pitchFamily="18" charset="0"/>
                </a:rPr>
                <a:t>)</a:t>
              </a:r>
            </a:p>
          </p:txBody>
        </p:sp>
        <p:graphicFrame>
          <p:nvGraphicFramePr>
            <p:cNvPr id="19" name="Chart 18"/>
            <p:cNvGraphicFramePr>
              <a:graphicFrameLocks noChangeAspect="1"/>
            </p:cNvGraphicFramePr>
            <p:nvPr/>
          </p:nvGraphicFramePr>
          <p:xfrm>
            <a:off x="772367" y="884841"/>
            <a:ext cx="1230438" cy="1230433"/>
          </p:xfrm>
          <a:graphic>
            <a:graphicData uri="http://schemas.openxmlformats.org/drawingml/2006/chart">
              <c:chart xmlns:c="http://schemas.openxmlformats.org/drawingml/2006/chart" xmlns:r="http://schemas.openxmlformats.org/officeDocument/2006/relationships" r:id="rId6"/>
            </a:graphicData>
          </a:graphic>
        </p:graphicFrame>
        <p:sp>
          <p:nvSpPr>
            <p:cNvPr id="20" name="TextBox 19"/>
            <p:cNvSpPr txBox="1"/>
            <p:nvPr/>
          </p:nvSpPr>
          <p:spPr>
            <a:xfrm>
              <a:off x="784645" y="1838974"/>
              <a:ext cx="1205887" cy="276999"/>
            </a:xfrm>
            <a:prstGeom prst="rect">
              <a:avLst/>
            </a:prstGeom>
            <a:noFill/>
          </p:spPr>
          <p:txBody>
            <a:bodyPr wrap="none" rtlCol="0">
              <a:spAutoFit/>
            </a:bodyPr>
            <a:lstStyle/>
            <a:p>
              <a:pPr algn="ctr"/>
              <a:r>
                <a:rPr lang="en-US" sz="750" dirty="0">
                  <a:cs typeface="Times" panose="02020603050405020304" pitchFamily="18" charset="0"/>
                </a:rPr>
                <a:t>CEDD (non-max)</a:t>
              </a:r>
            </a:p>
          </p:txBody>
        </p:sp>
        <p:graphicFrame>
          <p:nvGraphicFramePr>
            <p:cNvPr id="21" name="Chart 20"/>
            <p:cNvGraphicFramePr>
              <a:graphicFrameLocks noChangeAspect="1"/>
            </p:cNvGraphicFramePr>
            <p:nvPr/>
          </p:nvGraphicFramePr>
          <p:xfrm>
            <a:off x="2623293" y="884841"/>
            <a:ext cx="1230438" cy="1230433"/>
          </p:xfrm>
          <a:graphic>
            <a:graphicData uri="http://schemas.openxmlformats.org/drawingml/2006/chart">
              <c:chart xmlns:c="http://schemas.openxmlformats.org/drawingml/2006/chart" xmlns:r="http://schemas.openxmlformats.org/officeDocument/2006/relationships" r:id="rId7"/>
            </a:graphicData>
          </a:graphic>
        </p:graphicFrame>
        <p:sp>
          <p:nvSpPr>
            <p:cNvPr id="22" name="TextBox 21"/>
            <p:cNvSpPr txBox="1"/>
            <p:nvPr/>
          </p:nvSpPr>
          <p:spPr>
            <a:xfrm>
              <a:off x="2975406" y="1838974"/>
              <a:ext cx="526213" cy="276999"/>
            </a:xfrm>
            <a:prstGeom prst="rect">
              <a:avLst/>
            </a:prstGeom>
            <a:noFill/>
          </p:spPr>
          <p:txBody>
            <a:bodyPr wrap="none" rtlCol="0">
              <a:spAutoFit/>
            </a:bodyPr>
            <a:lstStyle/>
            <a:p>
              <a:pPr algn="ctr"/>
              <a:r>
                <a:rPr lang="en-US" sz="750" dirty="0">
                  <a:cs typeface="Times" panose="02020603050405020304" pitchFamily="18" charset="0"/>
                </a:rPr>
                <a:t>HSTI</a:t>
              </a:r>
            </a:p>
          </p:txBody>
        </p:sp>
        <p:graphicFrame>
          <p:nvGraphicFramePr>
            <p:cNvPr id="23" name="Chart 22"/>
            <p:cNvGraphicFramePr>
              <a:graphicFrameLocks noChangeAspect="1"/>
            </p:cNvGraphicFramePr>
            <p:nvPr/>
          </p:nvGraphicFramePr>
          <p:xfrm>
            <a:off x="-151834" y="1868302"/>
            <a:ext cx="1230438" cy="1230433"/>
          </p:xfrm>
          <a:graphic>
            <a:graphicData uri="http://schemas.openxmlformats.org/drawingml/2006/chart">
              <c:chart xmlns:c="http://schemas.openxmlformats.org/drawingml/2006/chart" xmlns:r="http://schemas.openxmlformats.org/officeDocument/2006/relationships" r:id="rId8"/>
            </a:graphicData>
          </a:graphic>
        </p:graphicFrame>
        <p:sp>
          <p:nvSpPr>
            <p:cNvPr id="24" name="TextBox 23"/>
            <p:cNvSpPr txBox="1"/>
            <p:nvPr/>
          </p:nvSpPr>
          <p:spPr>
            <a:xfrm>
              <a:off x="178906" y="2818102"/>
              <a:ext cx="568960" cy="276999"/>
            </a:xfrm>
            <a:prstGeom prst="rect">
              <a:avLst/>
            </a:prstGeom>
            <a:noFill/>
          </p:spPr>
          <p:txBody>
            <a:bodyPr wrap="none" rtlCol="0">
              <a:spAutoFit/>
            </a:bodyPr>
            <a:lstStyle/>
            <a:p>
              <a:pPr algn="ctr"/>
              <a:r>
                <a:rPr lang="en-US" sz="750" dirty="0">
                  <a:cs typeface="Times" panose="02020603050405020304" pitchFamily="18" charset="0"/>
                </a:rPr>
                <a:t>HSTO</a:t>
              </a:r>
            </a:p>
          </p:txBody>
        </p:sp>
        <p:graphicFrame>
          <p:nvGraphicFramePr>
            <p:cNvPr id="25" name="Chart 24"/>
            <p:cNvGraphicFramePr>
              <a:graphicFrameLocks noChangeAspect="1"/>
            </p:cNvGraphicFramePr>
            <p:nvPr/>
          </p:nvGraphicFramePr>
          <p:xfrm>
            <a:off x="772367" y="1868302"/>
            <a:ext cx="1230438" cy="1230433"/>
          </p:xfrm>
          <a:graphic>
            <a:graphicData uri="http://schemas.openxmlformats.org/drawingml/2006/chart">
              <c:chart xmlns:c="http://schemas.openxmlformats.org/drawingml/2006/chart" xmlns:r="http://schemas.openxmlformats.org/officeDocument/2006/relationships" r:id="rId9"/>
            </a:graphicData>
          </a:graphic>
        </p:graphicFrame>
        <p:sp>
          <p:nvSpPr>
            <p:cNvPr id="26" name="TextBox 25"/>
            <p:cNvSpPr txBox="1"/>
            <p:nvPr/>
          </p:nvSpPr>
          <p:spPr>
            <a:xfrm>
              <a:off x="1146922" y="2818102"/>
              <a:ext cx="481329" cy="276999"/>
            </a:xfrm>
            <a:prstGeom prst="rect">
              <a:avLst/>
            </a:prstGeom>
            <a:noFill/>
          </p:spPr>
          <p:txBody>
            <a:bodyPr wrap="none" rtlCol="0">
              <a:spAutoFit/>
            </a:bodyPr>
            <a:lstStyle/>
            <a:p>
              <a:pPr algn="ctr"/>
              <a:r>
                <a:rPr lang="en-US" sz="750" dirty="0">
                  <a:cs typeface="Times" panose="02020603050405020304" pitchFamily="18" charset="0"/>
                </a:rPr>
                <a:t>PAD</a:t>
              </a:r>
            </a:p>
          </p:txBody>
        </p:sp>
        <p:graphicFrame>
          <p:nvGraphicFramePr>
            <p:cNvPr id="27" name="Chart 26"/>
            <p:cNvGraphicFramePr>
              <a:graphicFrameLocks noChangeAspect="1"/>
            </p:cNvGraphicFramePr>
            <p:nvPr/>
          </p:nvGraphicFramePr>
          <p:xfrm>
            <a:off x="1699645" y="1868302"/>
            <a:ext cx="1230438" cy="1230433"/>
          </p:xfrm>
          <a:graphic>
            <a:graphicData uri="http://schemas.openxmlformats.org/drawingml/2006/chart">
              <c:chart xmlns:c="http://schemas.openxmlformats.org/drawingml/2006/chart" xmlns:r="http://schemas.openxmlformats.org/officeDocument/2006/relationships" r:id="rId10"/>
            </a:graphicData>
          </a:graphic>
        </p:graphicFrame>
        <p:sp>
          <p:nvSpPr>
            <p:cNvPr id="28" name="TextBox 27"/>
            <p:cNvSpPr txBox="1"/>
            <p:nvPr/>
          </p:nvSpPr>
          <p:spPr>
            <a:xfrm>
              <a:off x="2034660" y="2818102"/>
              <a:ext cx="560411" cy="276999"/>
            </a:xfrm>
            <a:prstGeom prst="rect">
              <a:avLst/>
            </a:prstGeom>
            <a:noFill/>
          </p:spPr>
          <p:txBody>
            <a:bodyPr wrap="none" rtlCol="0">
              <a:spAutoFit/>
            </a:bodyPr>
            <a:lstStyle/>
            <a:p>
              <a:pPr algn="ctr"/>
              <a:r>
                <a:rPr lang="en-US" sz="750" dirty="0">
                  <a:cs typeface="Times" panose="02020603050405020304" pitchFamily="18" charset="0"/>
                </a:rPr>
                <a:t>RSCD</a:t>
              </a:r>
            </a:p>
          </p:txBody>
        </p:sp>
        <p:graphicFrame>
          <p:nvGraphicFramePr>
            <p:cNvPr id="29" name="Chart 28"/>
            <p:cNvGraphicFramePr>
              <a:graphicFrameLocks noChangeAspect="1"/>
            </p:cNvGraphicFramePr>
            <p:nvPr/>
          </p:nvGraphicFramePr>
          <p:xfrm>
            <a:off x="2623293" y="1868302"/>
            <a:ext cx="1230438" cy="1230433"/>
          </p:xfrm>
          <a:graphic>
            <a:graphicData uri="http://schemas.openxmlformats.org/drawingml/2006/chart">
              <c:chart xmlns:c="http://schemas.openxmlformats.org/drawingml/2006/chart" xmlns:r="http://schemas.openxmlformats.org/officeDocument/2006/relationships" r:id="rId11"/>
            </a:graphicData>
          </a:graphic>
        </p:graphicFrame>
        <p:sp>
          <p:nvSpPr>
            <p:cNvPr id="30" name="TextBox 29"/>
            <p:cNvSpPr txBox="1"/>
            <p:nvPr/>
          </p:nvSpPr>
          <p:spPr>
            <a:xfrm>
              <a:off x="3041663" y="2818102"/>
              <a:ext cx="393699" cy="276999"/>
            </a:xfrm>
            <a:prstGeom prst="rect">
              <a:avLst/>
            </a:prstGeom>
            <a:noFill/>
          </p:spPr>
          <p:txBody>
            <a:bodyPr wrap="none" rtlCol="0">
              <a:spAutoFit/>
            </a:bodyPr>
            <a:lstStyle/>
            <a:p>
              <a:pPr algn="ctr"/>
              <a:r>
                <a:rPr lang="en-US" sz="750" dirty="0">
                  <a:cs typeface="Times" panose="02020603050405020304" pitchFamily="18" charset="0"/>
                </a:rPr>
                <a:t>SC</a:t>
              </a:r>
            </a:p>
          </p:txBody>
        </p:sp>
        <p:graphicFrame>
          <p:nvGraphicFramePr>
            <p:cNvPr id="31" name="Chart 30"/>
            <p:cNvGraphicFramePr>
              <a:graphicFrameLocks noChangeAspect="1"/>
            </p:cNvGraphicFramePr>
            <p:nvPr/>
          </p:nvGraphicFramePr>
          <p:xfrm>
            <a:off x="1699645" y="884841"/>
            <a:ext cx="1230438" cy="1230433"/>
          </p:xfrm>
          <a:graphic>
            <a:graphicData uri="http://schemas.openxmlformats.org/drawingml/2006/chart">
              <c:chart xmlns:c="http://schemas.openxmlformats.org/drawingml/2006/chart" xmlns:r="http://schemas.openxmlformats.org/officeDocument/2006/relationships" r:id="rId12"/>
            </a:graphicData>
          </a:graphic>
        </p:graphicFrame>
        <p:sp>
          <p:nvSpPr>
            <p:cNvPr id="32" name="TextBox 31"/>
            <p:cNvSpPr txBox="1"/>
            <p:nvPr/>
          </p:nvSpPr>
          <p:spPr>
            <a:xfrm>
              <a:off x="1677726" y="1838974"/>
              <a:ext cx="1274281" cy="276999"/>
            </a:xfrm>
            <a:prstGeom prst="rect">
              <a:avLst/>
            </a:prstGeom>
            <a:noFill/>
          </p:spPr>
          <p:txBody>
            <a:bodyPr wrap="none" rtlCol="0">
              <a:spAutoFit/>
            </a:bodyPr>
            <a:lstStyle/>
            <a:p>
              <a:pPr algn="ctr"/>
              <a:r>
                <a:rPr lang="en-US" sz="750" dirty="0">
                  <a:cs typeface="Times" panose="02020603050405020304" pitchFamily="18" charset="0"/>
                </a:rPr>
                <a:t>CEDD </a:t>
              </a:r>
              <a:r>
                <a:rPr lang="en-US" sz="750">
                  <a:cs typeface="Times" panose="02020603050405020304" pitchFamily="18" charset="0"/>
                </a:rPr>
                <a:t>(hysteresis)</a:t>
              </a:r>
              <a:endParaRPr lang="en-US" sz="750" dirty="0">
                <a:cs typeface="Times" panose="02020603050405020304" pitchFamily="18" charset="0"/>
              </a:endParaRPr>
            </a:p>
          </p:txBody>
        </p:sp>
        <p:graphicFrame>
          <p:nvGraphicFramePr>
            <p:cNvPr id="33" name="Chart 32"/>
            <p:cNvGraphicFramePr>
              <a:graphicFrameLocks noChangeAspect="1"/>
            </p:cNvGraphicFramePr>
            <p:nvPr/>
          </p:nvGraphicFramePr>
          <p:xfrm>
            <a:off x="-151834" y="2849528"/>
            <a:ext cx="1230438" cy="1230433"/>
          </p:xfrm>
          <a:graphic>
            <a:graphicData uri="http://schemas.openxmlformats.org/drawingml/2006/chart">
              <c:chart xmlns:c="http://schemas.openxmlformats.org/drawingml/2006/chart" xmlns:r="http://schemas.openxmlformats.org/officeDocument/2006/relationships" r:id="rId13"/>
            </a:graphicData>
          </a:graphic>
        </p:graphicFrame>
        <p:sp>
          <p:nvSpPr>
            <p:cNvPr id="34" name="TextBox 33"/>
            <p:cNvSpPr txBox="1"/>
            <p:nvPr/>
          </p:nvSpPr>
          <p:spPr>
            <a:xfrm>
              <a:off x="185318" y="3792904"/>
              <a:ext cx="556136" cy="276999"/>
            </a:xfrm>
            <a:prstGeom prst="rect">
              <a:avLst/>
            </a:prstGeom>
            <a:noFill/>
          </p:spPr>
          <p:txBody>
            <a:bodyPr wrap="none" rtlCol="0">
              <a:spAutoFit/>
            </a:bodyPr>
            <a:lstStyle/>
            <a:p>
              <a:pPr algn="ctr"/>
              <a:r>
                <a:rPr lang="en-US" sz="750" dirty="0">
                  <a:cs typeface="Times" panose="02020603050405020304" pitchFamily="18" charset="0"/>
                </a:rPr>
                <a:t>TRNS</a:t>
              </a:r>
            </a:p>
          </p:txBody>
        </p:sp>
        <p:graphicFrame>
          <p:nvGraphicFramePr>
            <p:cNvPr id="35" name="Chart 34"/>
            <p:cNvGraphicFramePr>
              <a:graphicFrameLocks noChangeAspect="1"/>
            </p:cNvGraphicFramePr>
            <p:nvPr/>
          </p:nvGraphicFramePr>
          <p:xfrm>
            <a:off x="1699645" y="2849528"/>
            <a:ext cx="1230438" cy="1230433"/>
          </p:xfrm>
          <a:graphic>
            <a:graphicData uri="http://schemas.openxmlformats.org/drawingml/2006/chart">
              <c:chart xmlns:c="http://schemas.openxmlformats.org/drawingml/2006/chart" xmlns:r="http://schemas.openxmlformats.org/officeDocument/2006/relationships" r:id="rId14"/>
            </a:graphicData>
          </a:graphic>
        </p:graphicFrame>
        <p:sp>
          <p:nvSpPr>
            <p:cNvPr id="36" name="TextBox 35"/>
            <p:cNvSpPr txBox="1"/>
            <p:nvPr/>
          </p:nvSpPr>
          <p:spPr>
            <a:xfrm>
              <a:off x="2109467" y="3792904"/>
              <a:ext cx="410797" cy="276999"/>
            </a:xfrm>
            <a:prstGeom prst="rect">
              <a:avLst/>
            </a:prstGeom>
            <a:noFill/>
          </p:spPr>
          <p:txBody>
            <a:bodyPr wrap="none" rtlCol="0">
              <a:spAutoFit/>
            </a:bodyPr>
            <a:lstStyle/>
            <a:p>
              <a:pPr algn="ctr"/>
              <a:r>
                <a:rPr lang="en-US" sz="750" dirty="0">
                  <a:cs typeface="Times" panose="02020603050405020304" pitchFamily="18" charset="0"/>
                </a:rPr>
                <a:t>TQ</a:t>
              </a:r>
            </a:p>
          </p:txBody>
        </p:sp>
        <p:graphicFrame>
          <p:nvGraphicFramePr>
            <p:cNvPr id="37" name="Chart 36"/>
            <p:cNvGraphicFramePr>
              <a:graphicFrameLocks noChangeAspect="1"/>
            </p:cNvGraphicFramePr>
            <p:nvPr/>
          </p:nvGraphicFramePr>
          <p:xfrm>
            <a:off x="2623293" y="2849528"/>
            <a:ext cx="1230438" cy="1230433"/>
          </p:xfrm>
          <a:graphic>
            <a:graphicData uri="http://schemas.openxmlformats.org/drawingml/2006/chart">
              <c:chart xmlns:c="http://schemas.openxmlformats.org/drawingml/2006/chart" xmlns:r="http://schemas.openxmlformats.org/officeDocument/2006/relationships" r:id="rId15"/>
            </a:graphicData>
          </a:graphic>
        </p:graphicFrame>
        <p:sp>
          <p:nvSpPr>
            <p:cNvPr id="38" name="TextBox 37"/>
            <p:cNvSpPr txBox="1"/>
            <p:nvPr/>
          </p:nvSpPr>
          <p:spPr>
            <a:xfrm>
              <a:off x="2989299" y="3792904"/>
              <a:ext cx="498427" cy="276999"/>
            </a:xfrm>
            <a:prstGeom prst="rect">
              <a:avLst/>
            </a:prstGeom>
            <a:noFill/>
          </p:spPr>
          <p:txBody>
            <a:bodyPr wrap="none" rtlCol="0">
              <a:spAutoFit/>
            </a:bodyPr>
            <a:lstStyle/>
            <a:p>
              <a:pPr algn="ctr"/>
              <a:r>
                <a:rPr lang="en-US" sz="750" dirty="0">
                  <a:cs typeface="Times" panose="02020603050405020304" pitchFamily="18" charset="0"/>
                </a:rPr>
                <a:t>TQH</a:t>
              </a:r>
            </a:p>
          </p:txBody>
        </p:sp>
        <p:graphicFrame>
          <p:nvGraphicFramePr>
            <p:cNvPr id="39" name="Chart 38"/>
            <p:cNvGraphicFramePr>
              <a:graphicFrameLocks noChangeAspect="1"/>
            </p:cNvGraphicFramePr>
            <p:nvPr/>
          </p:nvGraphicFramePr>
          <p:xfrm>
            <a:off x="-151834" y="3818184"/>
            <a:ext cx="1230438" cy="1230433"/>
          </p:xfrm>
          <a:graphic>
            <a:graphicData uri="http://schemas.openxmlformats.org/drawingml/2006/chart">
              <c:chart xmlns:c="http://schemas.openxmlformats.org/drawingml/2006/chart" xmlns:r="http://schemas.openxmlformats.org/officeDocument/2006/relationships" r:id="rId16"/>
            </a:graphicData>
          </a:graphic>
        </p:graphicFrame>
        <p:sp>
          <p:nvSpPr>
            <p:cNvPr id="40" name="TextBox 39"/>
            <p:cNvSpPr txBox="1"/>
            <p:nvPr/>
          </p:nvSpPr>
          <p:spPr>
            <a:xfrm>
              <a:off x="234478" y="4763653"/>
              <a:ext cx="457819" cy="276999"/>
            </a:xfrm>
            <a:prstGeom prst="rect">
              <a:avLst/>
            </a:prstGeom>
            <a:noFill/>
          </p:spPr>
          <p:txBody>
            <a:bodyPr wrap="none" rtlCol="0">
              <a:spAutoFit/>
            </a:bodyPr>
            <a:lstStyle/>
            <a:p>
              <a:pPr algn="ctr"/>
              <a:r>
                <a:rPr lang="en-US" sz="750" dirty="0">
                  <a:cs typeface="Times" panose="02020603050405020304" pitchFamily="18" charset="0"/>
                </a:rPr>
                <a:t>BFS</a:t>
              </a:r>
            </a:p>
          </p:txBody>
        </p:sp>
        <p:graphicFrame>
          <p:nvGraphicFramePr>
            <p:cNvPr id="41" name="Chart 40"/>
            <p:cNvGraphicFramePr>
              <a:graphicFrameLocks noChangeAspect="1"/>
            </p:cNvGraphicFramePr>
            <p:nvPr/>
          </p:nvGraphicFramePr>
          <p:xfrm>
            <a:off x="772367" y="3818184"/>
            <a:ext cx="1230438" cy="1230433"/>
          </p:xfrm>
          <a:graphic>
            <a:graphicData uri="http://schemas.openxmlformats.org/drawingml/2006/chart">
              <c:chart xmlns:c="http://schemas.openxmlformats.org/drawingml/2006/chart" xmlns:r="http://schemas.openxmlformats.org/officeDocument/2006/relationships" r:id="rId17"/>
            </a:graphicData>
          </a:graphic>
        </p:graphicFrame>
        <p:sp>
          <p:nvSpPr>
            <p:cNvPr id="42" name="TextBox 41"/>
            <p:cNvSpPr txBox="1"/>
            <p:nvPr/>
          </p:nvSpPr>
          <p:spPr>
            <a:xfrm>
              <a:off x="794263" y="4763653"/>
              <a:ext cx="1186651" cy="276999"/>
            </a:xfrm>
            <a:prstGeom prst="rect">
              <a:avLst/>
            </a:prstGeom>
            <a:noFill/>
          </p:spPr>
          <p:txBody>
            <a:bodyPr wrap="none" rtlCol="0">
              <a:spAutoFit/>
            </a:bodyPr>
            <a:lstStyle/>
            <a:p>
              <a:pPr algn="ctr"/>
              <a:r>
                <a:rPr lang="en-US" sz="750" dirty="0">
                  <a:cs typeface="Times" panose="02020603050405020304" pitchFamily="18" charset="0"/>
                </a:rPr>
                <a:t>CEDT (</a:t>
              </a:r>
              <a:r>
                <a:rPr lang="en-US" sz="750" dirty="0" err="1">
                  <a:cs typeface="Times" panose="02020603050405020304" pitchFamily="18" charset="0"/>
                </a:rPr>
                <a:t>gaussian</a:t>
              </a:r>
              <a:r>
                <a:rPr lang="en-US" sz="750" dirty="0">
                  <a:cs typeface="Times" panose="02020603050405020304" pitchFamily="18" charset="0"/>
                </a:rPr>
                <a:t>)</a:t>
              </a:r>
            </a:p>
          </p:txBody>
        </p:sp>
        <p:graphicFrame>
          <p:nvGraphicFramePr>
            <p:cNvPr id="43" name="Chart 42"/>
            <p:cNvGraphicFramePr>
              <a:graphicFrameLocks noChangeAspect="1"/>
            </p:cNvGraphicFramePr>
            <p:nvPr/>
          </p:nvGraphicFramePr>
          <p:xfrm>
            <a:off x="1699645" y="3818184"/>
            <a:ext cx="1230438" cy="1230433"/>
          </p:xfrm>
          <a:graphic>
            <a:graphicData uri="http://schemas.openxmlformats.org/drawingml/2006/chart">
              <c:chart xmlns:c="http://schemas.openxmlformats.org/drawingml/2006/chart" xmlns:r="http://schemas.openxmlformats.org/officeDocument/2006/relationships" r:id="rId18"/>
            </a:graphicData>
          </a:graphic>
        </p:graphicFrame>
        <p:sp>
          <p:nvSpPr>
            <p:cNvPr id="44" name="TextBox 43"/>
            <p:cNvSpPr txBox="1"/>
            <p:nvPr/>
          </p:nvSpPr>
          <p:spPr>
            <a:xfrm>
              <a:off x="1817719" y="4763653"/>
              <a:ext cx="994289" cy="276999"/>
            </a:xfrm>
            <a:prstGeom prst="rect">
              <a:avLst/>
            </a:prstGeom>
            <a:noFill/>
          </p:spPr>
          <p:txBody>
            <a:bodyPr wrap="none" rtlCol="0">
              <a:spAutoFit/>
            </a:bodyPr>
            <a:lstStyle/>
            <a:p>
              <a:pPr algn="ctr"/>
              <a:r>
                <a:rPr lang="en-US" sz="750" dirty="0">
                  <a:cs typeface="Times" panose="02020603050405020304" pitchFamily="18" charset="0"/>
                </a:rPr>
                <a:t>CEDT (</a:t>
              </a:r>
              <a:r>
                <a:rPr lang="en-US" sz="750" dirty="0" err="1">
                  <a:cs typeface="Times" panose="02020603050405020304" pitchFamily="18" charset="0"/>
                </a:rPr>
                <a:t>sobel</a:t>
              </a:r>
              <a:r>
                <a:rPr lang="en-US" sz="750" dirty="0">
                  <a:cs typeface="Times" panose="02020603050405020304" pitchFamily="18" charset="0"/>
                </a:rPr>
                <a:t>)</a:t>
              </a:r>
            </a:p>
          </p:txBody>
        </p:sp>
        <p:graphicFrame>
          <p:nvGraphicFramePr>
            <p:cNvPr id="45" name="Chart 44"/>
            <p:cNvGraphicFramePr>
              <a:graphicFrameLocks noChangeAspect="1"/>
            </p:cNvGraphicFramePr>
            <p:nvPr/>
          </p:nvGraphicFramePr>
          <p:xfrm>
            <a:off x="772367" y="2849528"/>
            <a:ext cx="1230438" cy="1230433"/>
          </p:xfrm>
          <a:graphic>
            <a:graphicData uri="http://schemas.openxmlformats.org/drawingml/2006/chart">
              <c:chart xmlns:c="http://schemas.openxmlformats.org/drawingml/2006/chart" xmlns:r="http://schemas.openxmlformats.org/officeDocument/2006/relationships" r:id="rId19"/>
            </a:graphicData>
          </a:graphic>
        </p:graphicFrame>
        <p:sp>
          <p:nvSpPr>
            <p:cNvPr id="46" name="TextBox 45"/>
            <p:cNvSpPr txBox="1"/>
            <p:nvPr/>
          </p:nvSpPr>
          <p:spPr>
            <a:xfrm>
              <a:off x="1113795" y="3792904"/>
              <a:ext cx="547587" cy="276999"/>
            </a:xfrm>
            <a:prstGeom prst="rect">
              <a:avLst/>
            </a:prstGeom>
            <a:noFill/>
          </p:spPr>
          <p:txBody>
            <a:bodyPr wrap="none" rtlCol="0">
              <a:spAutoFit/>
            </a:bodyPr>
            <a:lstStyle/>
            <a:p>
              <a:pPr algn="ctr"/>
              <a:r>
                <a:rPr lang="en-US" sz="750" dirty="0">
                  <a:cs typeface="Times" panose="02020603050405020304" pitchFamily="18" charset="0"/>
                </a:rPr>
                <a:t>RSCT</a:t>
              </a:r>
            </a:p>
          </p:txBody>
        </p:sp>
        <p:graphicFrame>
          <p:nvGraphicFramePr>
            <p:cNvPr id="47" name="Chart 46"/>
            <p:cNvGraphicFramePr>
              <a:graphicFrameLocks noChangeAspect="1"/>
            </p:cNvGraphicFramePr>
            <p:nvPr/>
          </p:nvGraphicFramePr>
          <p:xfrm>
            <a:off x="2623293" y="3818184"/>
            <a:ext cx="1230438" cy="1230433"/>
          </p:xfrm>
          <a:graphic>
            <a:graphicData uri="http://schemas.openxmlformats.org/drawingml/2006/chart">
              <c:chart xmlns:c="http://schemas.openxmlformats.org/drawingml/2006/chart" xmlns:r="http://schemas.openxmlformats.org/officeDocument/2006/relationships" r:id="rId20"/>
            </a:graphicData>
          </a:graphic>
        </p:graphicFrame>
        <p:sp>
          <p:nvSpPr>
            <p:cNvPr id="48" name="TextBox 47"/>
            <p:cNvSpPr txBox="1"/>
            <p:nvPr/>
          </p:nvSpPr>
          <p:spPr>
            <a:xfrm>
              <a:off x="2974338" y="4763653"/>
              <a:ext cx="528349" cy="276999"/>
            </a:xfrm>
            <a:prstGeom prst="rect">
              <a:avLst/>
            </a:prstGeom>
            <a:noFill/>
          </p:spPr>
          <p:txBody>
            <a:bodyPr wrap="none" rtlCol="0">
              <a:spAutoFit/>
            </a:bodyPr>
            <a:lstStyle/>
            <a:p>
              <a:pPr algn="ctr"/>
              <a:r>
                <a:rPr lang="en-US" sz="750" dirty="0">
                  <a:cs typeface="Times" panose="02020603050405020304" pitchFamily="18" charset="0"/>
                </a:rPr>
                <a:t>SSSP</a:t>
              </a:r>
            </a:p>
          </p:txBody>
        </p:sp>
      </p:grpSp>
      <p:graphicFrame>
        <p:nvGraphicFramePr>
          <p:cNvPr id="50" name="Chart 49"/>
          <p:cNvGraphicFramePr>
            <a:graphicFrameLocks/>
          </p:cNvGraphicFramePr>
          <p:nvPr>
            <p:extLst>
              <p:ext uri="{D42A27DB-BD31-4B8C-83A1-F6EECF244321}">
                <p14:modId xmlns:p14="http://schemas.microsoft.com/office/powerpoint/2010/main" val="532371246"/>
              </p:ext>
            </p:extLst>
          </p:nvPr>
        </p:nvGraphicFramePr>
        <p:xfrm>
          <a:off x="179512" y="1988840"/>
          <a:ext cx="5091136" cy="2853849"/>
        </p:xfrm>
        <a:graphic>
          <a:graphicData uri="http://schemas.openxmlformats.org/drawingml/2006/chart">
            <c:chart xmlns:c="http://schemas.openxmlformats.org/drawingml/2006/chart" xmlns:r="http://schemas.openxmlformats.org/officeDocument/2006/relationships" r:id="rId21"/>
          </a:graphicData>
        </a:graphic>
      </p:graphicFrame>
      <p:sp>
        <p:nvSpPr>
          <p:cNvPr id="51" name="TextBox 50"/>
          <p:cNvSpPr txBox="1"/>
          <p:nvPr/>
        </p:nvSpPr>
        <p:spPr>
          <a:xfrm>
            <a:off x="4190528" y="2333442"/>
            <a:ext cx="481222" cy="276999"/>
          </a:xfrm>
          <a:prstGeom prst="rect">
            <a:avLst/>
          </a:prstGeom>
          <a:noFill/>
        </p:spPr>
        <p:txBody>
          <a:bodyPr wrap="none" rtlCol="0">
            <a:spAutoFit/>
          </a:bodyPr>
          <a:lstStyle/>
          <a:p>
            <a:pPr algn="ctr"/>
            <a:r>
              <a:rPr lang="en-US" sz="1200" dirty="0">
                <a:ea typeface="Tahoma" panose="020B0604030504040204" pitchFamily="34" charset="0"/>
                <a:cs typeface="Times" panose="02020603050405020304" pitchFamily="18" charset="0"/>
              </a:rPr>
              <a:t>49.5</a:t>
            </a:r>
          </a:p>
        </p:txBody>
      </p:sp>
      <p:sp>
        <p:nvSpPr>
          <p:cNvPr id="52" name="TextBox 51"/>
          <p:cNvSpPr txBox="1"/>
          <p:nvPr/>
        </p:nvSpPr>
        <p:spPr>
          <a:xfrm>
            <a:off x="4704028" y="2333442"/>
            <a:ext cx="479748" cy="276999"/>
          </a:xfrm>
          <a:prstGeom prst="rect">
            <a:avLst/>
          </a:prstGeom>
          <a:noFill/>
        </p:spPr>
        <p:txBody>
          <a:bodyPr wrap="none" rtlCol="0">
            <a:spAutoFit/>
          </a:bodyPr>
          <a:lstStyle/>
          <a:p>
            <a:pPr algn="ctr"/>
            <a:r>
              <a:rPr lang="en-US" sz="1200" dirty="0">
                <a:ea typeface="Tahoma" panose="020B0604030504040204" pitchFamily="34" charset="0"/>
                <a:cs typeface="Times" panose="02020603050405020304" pitchFamily="18" charset="0"/>
              </a:rPr>
              <a:t>64.8</a:t>
            </a:r>
          </a:p>
        </p:txBody>
      </p:sp>
      <p:sp>
        <p:nvSpPr>
          <p:cNvPr id="53" name="TextBox 52"/>
          <p:cNvSpPr txBox="1"/>
          <p:nvPr/>
        </p:nvSpPr>
        <p:spPr>
          <a:xfrm>
            <a:off x="395536" y="5080199"/>
            <a:ext cx="4680198" cy="338554"/>
          </a:xfrm>
          <a:prstGeom prst="rect">
            <a:avLst/>
          </a:prstGeom>
          <a:noFill/>
        </p:spPr>
        <p:txBody>
          <a:bodyPr wrap="square" rtlCol="0">
            <a:spAutoFit/>
          </a:bodyPr>
          <a:lstStyle/>
          <a:p>
            <a:pPr algn="ctr"/>
            <a:r>
              <a:rPr lang="en-US" sz="1600" dirty="0"/>
              <a:t>Varying intensity in use of system-wide atomics</a:t>
            </a:r>
          </a:p>
        </p:txBody>
      </p:sp>
      <p:sp>
        <p:nvSpPr>
          <p:cNvPr id="54" name="TextBox 53"/>
          <p:cNvSpPr txBox="1"/>
          <p:nvPr/>
        </p:nvSpPr>
        <p:spPr>
          <a:xfrm>
            <a:off x="5905075" y="5394702"/>
            <a:ext cx="2699373" cy="338554"/>
          </a:xfrm>
          <a:prstGeom prst="rect">
            <a:avLst/>
          </a:prstGeom>
          <a:noFill/>
        </p:spPr>
        <p:txBody>
          <a:bodyPr wrap="square" rtlCol="0">
            <a:spAutoFit/>
          </a:bodyPr>
          <a:lstStyle/>
          <a:p>
            <a:pPr algn="ctr"/>
            <a:r>
              <a:rPr lang="en-US" sz="1600" dirty="0"/>
              <a:t>Diverse execution profiles</a:t>
            </a:r>
          </a:p>
        </p:txBody>
      </p:sp>
      <p:sp>
        <p:nvSpPr>
          <p:cNvPr id="55" name="TextBox 54">
            <a:extLst>
              <a:ext uri="{FF2B5EF4-FFF2-40B4-BE49-F238E27FC236}">
                <a16:creationId xmlns:a16="http://schemas.microsoft.com/office/drawing/2014/main" id="{F58AC5D9-939A-DC4F-92F8-329D8222CC77}"/>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"Chai: Collaborative Heterogeneous Applications for Integrated-architectures," ISPASS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6" name="Slide Number Placeholder 2">
            <a:extLst>
              <a:ext uri="{FF2B5EF4-FFF2-40B4-BE49-F238E27FC236}">
                <a16:creationId xmlns:a16="http://schemas.microsoft.com/office/drawing/2014/main" id="{E8A09A08-48F9-DB49-9114-D94D27FAAD83}"/>
              </a:ext>
            </a:extLst>
          </p:cNvPr>
          <p:cNvSpPr>
            <a:spLocks noGrp="1"/>
          </p:cNvSpPr>
          <p:nvPr>
            <p:ph type="sldNum" sz="quarter" idx="11"/>
          </p:nvPr>
        </p:nvSpPr>
        <p:spPr>
          <a:xfrm>
            <a:off x="6553200" y="6243638"/>
            <a:ext cx="2133600" cy="457200"/>
          </a:xfrm>
        </p:spPr>
        <p:txBody>
          <a:bodyPr/>
          <a:lstStyle/>
          <a:p>
            <a:fld id="{11285301-7C64-3D4A-A11D-A303F06F8BE6}" type="slidenum">
              <a:rPr lang="en-US" altLang="en-US" smtClean="0"/>
              <a:pPr/>
              <a:t>78</a:t>
            </a:fld>
            <a:endParaRPr lang="en-US" altLang="en-US" dirty="0"/>
          </a:p>
        </p:txBody>
      </p:sp>
    </p:spTree>
    <p:extLst>
      <p:ext uri="{BB962C8B-B14F-4D97-AF65-F5344CB8AC3E}">
        <p14:creationId xmlns:p14="http://schemas.microsoft.com/office/powerpoint/2010/main" val="1082386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 of Unified Memory: Kernel Time</a:t>
            </a:r>
          </a:p>
        </p:txBody>
      </p:sp>
      <p:graphicFrame>
        <p:nvGraphicFramePr>
          <p:cNvPr id="4" name="Chart 3"/>
          <p:cNvGraphicFramePr>
            <a:graphicFrameLocks/>
          </p:cNvGraphicFramePr>
          <p:nvPr>
            <p:extLst>
              <p:ext uri="{D42A27DB-BD31-4B8C-83A1-F6EECF244321}">
                <p14:modId xmlns:p14="http://schemas.microsoft.com/office/powerpoint/2010/main" val="3476832369"/>
              </p:ext>
            </p:extLst>
          </p:nvPr>
        </p:nvGraphicFramePr>
        <p:xfrm>
          <a:off x="539552" y="1628800"/>
          <a:ext cx="7996031" cy="3925957"/>
        </p:xfrm>
        <a:graphic>
          <a:graphicData uri="http://schemas.openxmlformats.org/drawingml/2006/chart">
            <c:chart xmlns:c="http://schemas.openxmlformats.org/drawingml/2006/chart" xmlns:r="http://schemas.openxmlformats.org/officeDocument/2006/relationships" r:id="rId2"/>
          </a:graphicData>
        </a:graphic>
      </p:graphicFrame>
      <p:grpSp>
        <p:nvGrpSpPr>
          <p:cNvPr id="9" name="Group 8"/>
          <p:cNvGrpSpPr/>
          <p:nvPr/>
        </p:nvGrpSpPr>
        <p:grpSpPr>
          <a:xfrm>
            <a:off x="1509790" y="2030591"/>
            <a:ext cx="3539886" cy="792087"/>
            <a:chOff x="1818527" y="1854342"/>
            <a:chExt cx="4972694" cy="950504"/>
          </a:xfrm>
        </p:grpSpPr>
        <p:sp>
          <p:nvSpPr>
            <p:cNvPr id="3" name="Right Brace 2"/>
            <p:cNvSpPr/>
            <p:nvPr/>
          </p:nvSpPr>
          <p:spPr>
            <a:xfrm rot="16200000">
              <a:off x="4194190" y="207816"/>
              <a:ext cx="221367" cy="4972694"/>
            </a:xfrm>
            <a:prstGeom prst="rightBrac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 name="TextBox 4"/>
            <p:cNvSpPr txBox="1"/>
            <p:nvPr/>
          </p:nvSpPr>
          <p:spPr>
            <a:xfrm>
              <a:off x="2315869" y="1854342"/>
              <a:ext cx="3995479" cy="775597"/>
            </a:xfrm>
            <a:prstGeom prst="rect">
              <a:avLst/>
            </a:prstGeom>
            <a:noFill/>
          </p:spPr>
          <p:txBody>
            <a:bodyPr wrap="square" rtlCol="0">
              <a:spAutoFit/>
            </a:bodyPr>
            <a:lstStyle/>
            <a:p>
              <a:pPr algn="ctr"/>
              <a:r>
                <a:rPr lang="en-US" sz="1200" b="1" dirty="0"/>
                <a:t>Comparable (same kernels, system-wide atomics make </a:t>
              </a:r>
              <a:r>
                <a:rPr lang="en-US" sz="1200" b="1" u="sng" dirty="0"/>
                <a:t>U</a:t>
              </a:r>
              <a:r>
                <a:rPr lang="en-US" sz="1200" b="1" dirty="0"/>
                <a:t>nified sometimes slower)</a:t>
              </a:r>
            </a:p>
          </p:txBody>
        </p:sp>
      </p:grpSp>
      <p:grpSp>
        <p:nvGrpSpPr>
          <p:cNvPr id="8" name="Group 7"/>
          <p:cNvGrpSpPr/>
          <p:nvPr/>
        </p:nvGrpSpPr>
        <p:grpSpPr>
          <a:xfrm>
            <a:off x="5136405" y="2030591"/>
            <a:ext cx="1749729" cy="792087"/>
            <a:chOff x="5654477" y="1852632"/>
            <a:chExt cx="5780773" cy="950504"/>
          </a:xfrm>
        </p:grpSpPr>
        <p:sp>
          <p:nvSpPr>
            <p:cNvPr id="6" name="Right Brace 5"/>
            <p:cNvSpPr/>
            <p:nvPr/>
          </p:nvSpPr>
          <p:spPr>
            <a:xfrm rot="16200000">
              <a:off x="8425445" y="206106"/>
              <a:ext cx="221367" cy="4972694"/>
            </a:xfrm>
            <a:prstGeom prst="rightBrac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7" name="TextBox 6"/>
            <p:cNvSpPr txBox="1"/>
            <p:nvPr/>
          </p:nvSpPr>
          <p:spPr>
            <a:xfrm>
              <a:off x="5654477" y="1852632"/>
              <a:ext cx="5780773" cy="775597"/>
            </a:xfrm>
            <a:prstGeom prst="rect">
              <a:avLst/>
            </a:prstGeom>
            <a:noFill/>
          </p:spPr>
          <p:txBody>
            <a:bodyPr wrap="square" rtlCol="0">
              <a:spAutoFit/>
            </a:bodyPr>
            <a:lstStyle/>
            <a:p>
              <a:pPr algn="ctr"/>
              <a:r>
                <a:rPr lang="en-US" sz="1200" b="1" u="sng" dirty="0"/>
                <a:t>U</a:t>
              </a:r>
              <a:r>
                <a:rPr lang="en-US" sz="1200" b="1" dirty="0"/>
                <a:t>nified kernels can exploit more parallelism</a:t>
              </a:r>
            </a:p>
          </p:txBody>
        </p:sp>
      </p:grpSp>
      <p:grpSp>
        <p:nvGrpSpPr>
          <p:cNvPr id="10" name="Group 9"/>
          <p:cNvGrpSpPr/>
          <p:nvPr/>
        </p:nvGrpSpPr>
        <p:grpSpPr>
          <a:xfrm>
            <a:off x="6886133" y="2025011"/>
            <a:ext cx="1649448" cy="797667"/>
            <a:chOff x="5820132" y="1845934"/>
            <a:chExt cx="5449464" cy="957202"/>
          </a:xfrm>
        </p:grpSpPr>
        <p:sp>
          <p:nvSpPr>
            <p:cNvPr id="11" name="Right Brace 10"/>
            <p:cNvSpPr/>
            <p:nvPr/>
          </p:nvSpPr>
          <p:spPr>
            <a:xfrm rot="16200000">
              <a:off x="8425445" y="206106"/>
              <a:ext cx="221367" cy="4972694"/>
            </a:xfrm>
            <a:prstGeom prst="rightBrac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2" name="TextBox 11"/>
            <p:cNvSpPr txBox="1"/>
            <p:nvPr/>
          </p:nvSpPr>
          <p:spPr>
            <a:xfrm>
              <a:off x="5820132" y="1845934"/>
              <a:ext cx="5449464" cy="775598"/>
            </a:xfrm>
            <a:prstGeom prst="rect">
              <a:avLst/>
            </a:prstGeom>
            <a:noFill/>
          </p:spPr>
          <p:txBody>
            <a:bodyPr wrap="square" rtlCol="0">
              <a:spAutoFit/>
            </a:bodyPr>
            <a:lstStyle/>
            <a:p>
              <a:pPr algn="ctr"/>
              <a:r>
                <a:rPr lang="en-US" sz="1200" b="1" u="sng" dirty="0"/>
                <a:t>U</a:t>
              </a:r>
              <a:r>
                <a:rPr lang="en-US" sz="1200" b="1" dirty="0"/>
                <a:t>nified kernels avoid kernel launch overhead</a:t>
              </a:r>
            </a:p>
          </p:txBody>
        </p:sp>
      </p:grpSp>
      <p:sp>
        <p:nvSpPr>
          <p:cNvPr id="15" name="Slide Number Placeholder 14"/>
          <p:cNvSpPr>
            <a:spLocks noGrp="1"/>
          </p:cNvSpPr>
          <p:nvPr>
            <p:ph type="sldNum" sz="quarter" idx="11"/>
          </p:nvPr>
        </p:nvSpPr>
        <p:spPr/>
        <p:txBody>
          <a:bodyPr/>
          <a:lstStyle/>
          <a:p>
            <a:fld id="{4E009E98-E6C8-7F45-88A7-3AF2FF998BB6}" type="slidenum">
              <a:rPr lang="en-US" altLang="en-US" smtClean="0"/>
              <a:pPr/>
              <a:t>79</a:t>
            </a:fld>
            <a:endParaRPr lang="en-US" altLang="en-US"/>
          </a:p>
        </p:txBody>
      </p:sp>
      <p:sp>
        <p:nvSpPr>
          <p:cNvPr id="14" name="TextBox 13">
            <a:extLst>
              <a:ext uri="{FF2B5EF4-FFF2-40B4-BE49-F238E27FC236}">
                <a16:creationId xmlns:a16="http://schemas.microsoft.com/office/drawing/2014/main" id="{0D57434F-745B-834B-861C-01E4E6AF85C8}"/>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"Chai: Collaborative Heterogeneous Applications for Integrated-architectures," ISPASS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3" name="TextBox 12">
            <a:extLst>
              <a:ext uri="{FF2B5EF4-FFF2-40B4-BE49-F238E27FC236}">
                <a16:creationId xmlns:a16="http://schemas.microsoft.com/office/drawing/2014/main" id="{DF94407A-2770-FB43-9459-3078B885F337}"/>
              </a:ext>
            </a:extLst>
          </p:cNvPr>
          <p:cNvSpPr txBox="1"/>
          <p:nvPr/>
        </p:nvSpPr>
        <p:spPr>
          <a:xfrm>
            <a:off x="195033" y="5912073"/>
            <a:ext cx="5450979" cy="369332"/>
          </a:xfrm>
          <a:prstGeom prst="rect">
            <a:avLst/>
          </a:prstGeom>
          <a:noFill/>
        </p:spPr>
        <p:txBody>
          <a:bodyPr wrap="none" rtlCol="0">
            <a:spAutoFit/>
          </a:bodyPr>
          <a:lstStyle/>
          <a:p>
            <a:r>
              <a:rPr lang="en-US" dirty="0"/>
              <a:t>AMD Kaveri (4 CPU cores + 8 GPU cores), OpenCL</a:t>
            </a:r>
          </a:p>
        </p:txBody>
      </p:sp>
    </p:spTree>
    <p:extLst>
      <p:ext uri="{BB962C8B-B14F-4D97-AF65-F5344CB8AC3E}">
        <p14:creationId xmlns:p14="http://schemas.microsoft.com/office/powerpoint/2010/main" val="221166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graphicEl>
                                              <a:chart seriesIdx="-3" categoryIdx="-3" bldStep="gridLegend"/>
                                            </p:graphicEl>
                                          </p:spTgt>
                                        </p:tgtEl>
                                        <p:attrNameLst>
                                          <p:attrName>style.visibility</p:attrName>
                                        </p:attrNameLst>
                                      </p:cBhvr>
                                      <p:to>
                                        <p:strVal val="visible"/>
                                      </p:to>
                                    </p:set>
                                    <p:animEffect transition="in" filter="wipe(down)">
                                      <p:cBhvr>
                                        <p:cTn id="7" dur="500"/>
                                        <p:tgtEl>
                                          <p:spTgt spid="4">
                                            <p:graphicEl>
                                              <a:chart seriesIdx="-3" categoryIdx="-3" bldStep="gridLegend"/>
                                            </p:graphicEl>
                                          </p:spTgt>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graphicEl>
                                              <a:chart seriesIdx="0" categoryIdx="-4" bldStep="series"/>
                                            </p:graphicEl>
                                          </p:spTgt>
                                        </p:tgtEl>
                                        <p:attrNameLst>
                                          <p:attrName>style.visibility</p:attrName>
                                        </p:attrNameLst>
                                      </p:cBhvr>
                                      <p:to>
                                        <p:strVal val="visible"/>
                                      </p:to>
                                    </p:set>
                                    <p:animEffect transition="in" filter="wipe(down)">
                                      <p:cBhvr>
                                        <p:cTn id="14" dur="500"/>
                                        <p:tgtEl>
                                          <p:spTgt spid="4">
                                            <p:graphicEl>
                                              <a:chart seriesIdx="0" categoryIdx="-4" bldStep="series"/>
                                            </p:graphic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Chart bld="series"/>
        </p:bldSub>
      </p:bldGraphic>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15008" y="44624"/>
            <a:ext cx="8928992" cy="792088"/>
          </a:xfrm>
        </p:spPr>
        <p:txBody>
          <a:bodyPr>
            <a:normAutofit/>
          </a:bodyPr>
          <a:lstStyle/>
          <a:p>
            <a:r>
              <a:rPr lang="en-US" dirty="0"/>
              <a:t>Recall: BFS on CPU or GPU?</a:t>
            </a:r>
            <a:endParaRPr lang="es-ES_tradnl" dirty="0"/>
          </a:p>
        </p:txBody>
      </p:sp>
      <p:sp>
        <p:nvSpPr>
          <p:cNvPr id="11" name="Marcador de contenido 2"/>
          <p:cNvSpPr>
            <a:spLocks noGrp="1"/>
          </p:cNvSpPr>
          <p:nvPr>
            <p:ph idx="1"/>
          </p:nvPr>
        </p:nvSpPr>
        <p:spPr>
          <a:xfrm>
            <a:off x="251520" y="908720"/>
            <a:ext cx="8229600" cy="4525963"/>
          </a:xfrm>
        </p:spPr>
        <p:txBody>
          <a:bodyPr>
            <a:normAutofit/>
          </a:bodyPr>
          <a:lstStyle/>
          <a:p>
            <a:r>
              <a:rPr lang="en-US" sz="2400" dirty="0"/>
              <a:t>Motivation</a:t>
            </a:r>
          </a:p>
          <a:p>
            <a:pPr lvl="1"/>
            <a:r>
              <a:rPr lang="en-US" sz="2000" dirty="0">
                <a:solidFill>
                  <a:srgbClr val="C00000"/>
                </a:solidFill>
              </a:rPr>
              <a:t>Small-sized frontiers underutilize GPU resources</a:t>
            </a:r>
          </a:p>
          <a:p>
            <a:pPr lvl="2"/>
            <a:r>
              <a:rPr lang="en-US" dirty="0"/>
              <a:t>NVIDIA Jetson TX1 (4 ARMv8 CPU cores + 2 GPU cores)</a:t>
            </a:r>
          </a:p>
          <a:p>
            <a:pPr lvl="2"/>
            <a:r>
              <a:rPr lang="en-US" sz="1800" dirty="0"/>
              <a:t>New York City roads</a:t>
            </a:r>
          </a:p>
        </p:txBody>
      </p:sp>
      <p:pic>
        <p:nvPicPr>
          <p:cNvPr id="4" name="Imagen 3" descr="NYR_iters.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0004" y="2708920"/>
            <a:ext cx="6143992" cy="3419996"/>
          </a:xfrm>
          <a:prstGeom prst="rect">
            <a:avLst/>
          </a:prstGeom>
        </p:spPr>
      </p:pic>
      <p:sp>
        <p:nvSpPr>
          <p:cNvPr id="7" name="Marcador de número de diapositiva 3">
            <a:extLst>
              <a:ext uri="{FF2B5EF4-FFF2-40B4-BE49-F238E27FC236}">
                <a16:creationId xmlns:a16="http://schemas.microsoft.com/office/drawing/2014/main" id="{C8BE70A0-B92C-EF4A-9BCE-1B92AD6FEF3A}"/>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8</a:t>
            </a:fld>
            <a:endParaRPr lang="en-US" altLang="en-US" dirty="0"/>
          </a:p>
        </p:txBody>
      </p:sp>
    </p:spTree>
    <p:extLst>
      <p:ext uri="{BB962C8B-B14F-4D97-AF65-F5344CB8AC3E}">
        <p14:creationId xmlns:p14="http://schemas.microsoft.com/office/powerpoint/2010/main" val="107011741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908720"/>
          </a:xfrm>
        </p:spPr>
        <p:txBody>
          <a:bodyPr/>
          <a:lstStyle/>
          <a:p>
            <a:r>
              <a:rPr lang="en-US" sz="3900" dirty="0"/>
              <a:t>Benefits of Unified Memory: Data Transfers</a:t>
            </a:r>
          </a:p>
        </p:txBody>
      </p:sp>
      <p:graphicFrame>
        <p:nvGraphicFramePr>
          <p:cNvPr id="4" name="Chart 3"/>
          <p:cNvGraphicFramePr>
            <a:graphicFrameLocks/>
          </p:cNvGraphicFramePr>
          <p:nvPr>
            <p:extLst>
              <p:ext uri="{D42A27DB-BD31-4B8C-83A1-F6EECF244321}">
                <p14:modId xmlns:p14="http://schemas.microsoft.com/office/powerpoint/2010/main" val="1866971768"/>
              </p:ext>
            </p:extLst>
          </p:nvPr>
        </p:nvGraphicFramePr>
        <p:xfrm>
          <a:off x="539552" y="1628800"/>
          <a:ext cx="7996031" cy="3925957"/>
        </p:xfrm>
        <a:graphic>
          <a:graphicData uri="http://schemas.openxmlformats.org/drawingml/2006/chart">
            <c:chart xmlns:c="http://schemas.openxmlformats.org/drawingml/2006/chart" xmlns:r="http://schemas.openxmlformats.org/officeDocument/2006/relationships" r:id="rId2"/>
          </a:graphicData>
        </a:graphic>
      </p:graphicFrame>
      <p:grpSp>
        <p:nvGrpSpPr>
          <p:cNvPr id="5" name="Group 4"/>
          <p:cNvGrpSpPr/>
          <p:nvPr/>
        </p:nvGrpSpPr>
        <p:grpSpPr>
          <a:xfrm>
            <a:off x="1430412" y="2154862"/>
            <a:ext cx="6995839" cy="555413"/>
            <a:chOff x="1818527" y="2138351"/>
            <a:chExt cx="4972694" cy="666495"/>
          </a:xfrm>
        </p:grpSpPr>
        <p:sp>
          <p:nvSpPr>
            <p:cNvPr id="6" name="Right Brace 5"/>
            <p:cNvSpPr/>
            <p:nvPr/>
          </p:nvSpPr>
          <p:spPr>
            <a:xfrm rot="16200000">
              <a:off x="4194190" y="207816"/>
              <a:ext cx="221367" cy="4972694"/>
            </a:xfrm>
            <a:prstGeom prst="rightBrac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7" name="TextBox 6"/>
            <p:cNvSpPr txBox="1"/>
            <p:nvPr/>
          </p:nvSpPr>
          <p:spPr>
            <a:xfrm>
              <a:off x="2709302" y="2138351"/>
              <a:ext cx="3208612" cy="369332"/>
            </a:xfrm>
            <a:prstGeom prst="rect">
              <a:avLst/>
            </a:prstGeom>
            <a:noFill/>
          </p:spPr>
          <p:txBody>
            <a:bodyPr wrap="square" rtlCol="0">
              <a:spAutoFit/>
            </a:bodyPr>
            <a:lstStyle/>
            <a:p>
              <a:pPr algn="ctr"/>
              <a:r>
                <a:rPr lang="en-US" sz="1400" b="1" u="sng" dirty="0"/>
                <a:t>U</a:t>
              </a:r>
              <a:r>
                <a:rPr lang="en-US" sz="1400" b="1" dirty="0"/>
                <a:t>nified versions avoid copy overhead</a:t>
              </a:r>
            </a:p>
          </p:txBody>
        </p:sp>
      </p:grpSp>
      <p:sp>
        <p:nvSpPr>
          <p:cNvPr id="9" name="Slide Number Placeholder 8"/>
          <p:cNvSpPr>
            <a:spLocks noGrp="1"/>
          </p:cNvSpPr>
          <p:nvPr>
            <p:ph type="sldNum" sz="quarter" idx="11"/>
          </p:nvPr>
        </p:nvSpPr>
        <p:spPr/>
        <p:txBody>
          <a:bodyPr/>
          <a:lstStyle/>
          <a:p>
            <a:fld id="{4E009E98-E6C8-7F45-88A7-3AF2FF998BB6}" type="slidenum">
              <a:rPr lang="en-US" altLang="en-US" smtClean="0"/>
              <a:pPr/>
              <a:t>80</a:t>
            </a:fld>
            <a:endParaRPr lang="en-US" altLang="en-US"/>
          </a:p>
        </p:txBody>
      </p:sp>
      <p:sp>
        <p:nvSpPr>
          <p:cNvPr id="8" name="TextBox 7">
            <a:extLst>
              <a:ext uri="{FF2B5EF4-FFF2-40B4-BE49-F238E27FC236}">
                <a16:creationId xmlns:a16="http://schemas.microsoft.com/office/drawing/2014/main" id="{33566456-17EA-184D-AB2D-7395BD27DB7D}"/>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"Chai: Collaborative Heterogeneous Applications for Integrated-architectures," ISPASS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0" name="TextBox 9">
            <a:extLst>
              <a:ext uri="{FF2B5EF4-FFF2-40B4-BE49-F238E27FC236}">
                <a16:creationId xmlns:a16="http://schemas.microsoft.com/office/drawing/2014/main" id="{DCAD4707-87B7-964C-87FC-E12F1DD47113}"/>
              </a:ext>
            </a:extLst>
          </p:cNvPr>
          <p:cNvSpPr txBox="1"/>
          <p:nvPr/>
        </p:nvSpPr>
        <p:spPr>
          <a:xfrm>
            <a:off x="195033" y="5912073"/>
            <a:ext cx="5386859" cy="369332"/>
          </a:xfrm>
          <a:prstGeom prst="rect">
            <a:avLst/>
          </a:prstGeom>
          <a:noFill/>
        </p:spPr>
        <p:txBody>
          <a:bodyPr wrap="none" rtlCol="0">
            <a:spAutoFit/>
          </a:bodyPr>
          <a:lstStyle/>
          <a:p>
            <a:r>
              <a:rPr lang="en-US" dirty="0"/>
              <a:t>AMD Kaveri (4 CPU cores + 8 GPU cores), OpenCL</a:t>
            </a:r>
          </a:p>
        </p:txBody>
      </p:sp>
    </p:spTree>
    <p:extLst>
      <p:ext uri="{BB962C8B-B14F-4D97-AF65-F5344CB8AC3E}">
        <p14:creationId xmlns:p14="http://schemas.microsoft.com/office/powerpoint/2010/main" val="2833439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 of Unified Memory: Allocation</a:t>
            </a:r>
          </a:p>
        </p:txBody>
      </p:sp>
      <p:graphicFrame>
        <p:nvGraphicFramePr>
          <p:cNvPr id="4" name="Chart 3"/>
          <p:cNvGraphicFramePr>
            <a:graphicFrameLocks/>
          </p:cNvGraphicFramePr>
          <p:nvPr>
            <p:extLst>
              <p:ext uri="{D42A27DB-BD31-4B8C-83A1-F6EECF244321}">
                <p14:modId xmlns:p14="http://schemas.microsoft.com/office/powerpoint/2010/main" val="2502021812"/>
              </p:ext>
            </p:extLst>
          </p:nvPr>
        </p:nvGraphicFramePr>
        <p:xfrm>
          <a:off x="539552" y="1628800"/>
          <a:ext cx="7996031" cy="3925957"/>
        </p:xfrm>
        <a:graphic>
          <a:graphicData uri="http://schemas.openxmlformats.org/drawingml/2006/chart">
            <c:chart xmlns:c="http://schemas.openxmlformats.org/drawingml/2006/chart" xmlns:r="http://schemas.openxmlformats.org/officeDocument/2006/relationships" r:id="rId2"/>
          </a:graphicData>
        </a:graphic>
      </p:graphicFrame>
      <p:grpSp>
        <p:nvGrpSpPr>
          <p:cNvPr id="5" name="Group 4"/>
          <p:cNvGrpSpPr/>
          <p:nvPr/>
        </p:nvGrpSpPr>
        <p:grpSpPr>
          <a:xfrm>
            <a:off x="1441752" y="2030590"/>
            <a:ext cx="6984499" cy="668343"/>
            <a:chOff x="1818527" y="2002834"/>
            <a:chExt cx="4972694" cy="802012"/>
          </a:xfrm>
        </p:grpSpPr>
        <p:sp>
          <p:nvSpPr>
            <p:cNvPr id="6" name="Right Brace 5"/>
            <p:cNvSpPr/>
            <p:nvPr/>
          </p:nvSpPr>
          <p:spPr>
            <a:xfrm rot="16200000">
              <a:off x="4194190" y="207816"/>
              <a:ext cx="221367" cy="4972694"/>
            </a:xfrm>
            <a:prstGeom prst="rightBrac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7" name="TextBox 6"/>
            <p:cNvSpPr txBox="1"/>
            <p:nvPr/>
          </p:nvSpPr>
          <p:spPr>
            <a:xfrm>
              <a:off x="3678365" y="2002834"/>
              <a:ext cx="1279413" cy="553998"/>
            </a:xfrm>
            <a:prstGeom prst="rect">
              <a:avLst/>
            </a:prstGeom>
            <a:noFill/>
          </p:spPr>
          <p:txBody>
            <a:bodyPr wrap="square" rtlCol="0">
              <a:spAutoFit/>
            </a:bodyPr>
            <a:lstStyle/>
            <a:p>
              <a:pPr algn="ctr"/>
              <a:r>
                <a:rPr lang="en-US" sz="1200" b="1" dirty="0"/>
                <a:t>SVM allocation seems to take longer</a:t>
              </a:r>
            </a:p>
          </p:txBody>
        </p:sp>
      </p:grpSp>
      <p:sp>
        <p:nvSpPr>
          <p:cNvPr id="9" name="Slide Number Placeholder 8"/>
          <p:cNvSpPr>
            <a:spLocks noGrp="1"/>
          </p:cNvSpPr>
          <p:nvPr>
            <p:ph type="sldNum" sz="quarter" idx="11"/>
          </p:nvPr>
        </p:nvSpPr>
        <p:spPr/>
        <p:txBody>
          <a:bodyPr/>
          <a:lstStyle/>
          <a:p>
            <a:fld id="{4E009E98-E6C8-7F45-88A7-3AF2FF998BB6}" type="slidenum">
              <a:rPr lang="en-US" altLang="en-US" smtClean="0"/>
              <a:pPr/>
              <a:t>81</a:t>
            </a:fld>
            <a:endParaRPr lang="en-US" altLang="en-US"/>
          </a:p>
        </p:txBody>
      </p:sp>
      <p:sp>
        <p:nvSpPr>
          <p:cNvPr id="8" name="TextBox 7">
            <a:extLst>
              <a:ext uri="{FF2B5EF4-FFF2-40B4-BE49-F238E27FC236}">
                <a16:creationId xmlns:a16="http://schemas.microsoft.com/office/drawing/2014/main" id="{6F75C28A-212A-DF4C-A495-58B428C96946}"/>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"Chai: Collaborative Heterogeneous Applications for Integrated-architectures," ISPASS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0" name="TextBox 9">
            <a:extLst>
              <a:ext uri="{FF2B5EF4-FFF2-40B4-BE49-F238E27FC236}">
                <a16:creationId xmlns:a16="http://schemas.microsoft.com/office/drawing/2014/main" id="{861E6CE6-F436-0941-A0E2-C24D8E9D4EA7}"/>
              </a:ext>
            </a:extLst>
          </p:cNvPr>
          <p:cNvSpPr txBox="1"/>
          <p:nvPr/>
        </p:nvSpPr>
        <p:spPr>
          <a:xfrm>
            <a:off x="195033" y="5912073"/>
            <a:ext cx="5386859" cy="369332"/>
          </a:xfrm>
          <a:prstGeom prst="rect">
            <a:avLst/>
          </a:prstGeom>
          <a:noFill/>
        </p:spPr>
        <p:txBody>
          <a:bodyPr wrap="none" rtlCol="0">
            <a:spAutoFit/>
          </a:bodyPr>
          <a:lstStyle/>
          <a:p>
            <a:r>
              <a:rPr lang="en-US" dirty="0"/>
              <a:t>AMD Kaveri (4 CPU cores + 8 GPU cores), OpenCL</a:t>
            </a:r>
          </a:p>
        </p:txBody>
      </p:sp>
    </p:spTree>
    <p:extLst>
      <p:ext uri="{BB962C8B-B14F-4D97-AF65-F5344CB8AC3E}">
        <p14:creationId xmlns:p14="http://schemas.microsoft.com/office/powerpoint/2010/main" val="8881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Comparison C++AMP vs. OpenCL-U</a:t>
            </a:r>
          </a:p>
        </p:txBody>
      </p:sp>
      <p:sp>
        <p:nvSpPr>
          <p:cNvPr id="9" name="Slide Number Placeholder 8"/>
          <p:cNvSpPr>
            <a:spLocks noGrp="1"/>
          </p:cNvSpPr>
          <p:nvPr>
            <p:ph type="sldNum" sz="quarter" idx="11"/>
          </p:nvPr>
        </p:nvSpPr>
        <p:spPr/>
        <p:txBody>
          <a:bodyPr/>
          <a:lstStyle/>
          <a:p>
            <a:fld id="{4E009E98-E6C8-7F45-88A7-3AF2FF998BB6}" type="slidenum">
              <a:rPr lang="en-US" altLang="en-US" smtClean="0"/>
              <a:pPr/>
              <a:t>82</a:t>
            </a:fld>
            <a:endParaRPr lang="en-US" altLang="en-US"/>
          </a:p>
        </p:txBody>
      </p:sp>
      <p:grpSp>
        <p:nvGrpSpPr>
          <p:cNvPr id="8" name="Group 7">
            <a:extLst>
              <a:ext uri="{FF2B5EF4-FFF2-40B4-BE49-F238E27FC236}">
                <a16:creationId xmlns:a16="http://schemas.microsoft.com/office/drawing/2014/main" id="{1BA5AFBA-33BE-3F46-886E-2C4AFC4FCCF4}"/>
              </a:ext>
            </a:extLst>
          </p:cNvPr>
          <p:cNvGrpSpPr>
            <a:grpSpLocks noChangeAspect="1"/>
          </p:cNvGrpSpPr>
          <p:nvPr/>
        </p:nvGrpSpPr>
        <p:grpSpPr>
          <a:xfrm>
            <a:off x="612000" y="1802535"/>
            <a:ext cx="7920000" cy="3786705"/>
            <a:chOff x="-132735" y="-102311"/>
            <a:chExt cx="7223760" cy="1097196"/>
          </a:xfrm>
        </p:grpSpPr>
        <p:graphicFrame>
          <p:nvGraphicFramePr>
            <p:cNvPr id="10" name="Chart 9">
              <a:extLst>
                <a:ext uri="{FF2B5EF4-FFF2-40B4-BE49-F238E27FC236}">
                  <a16:creationId xmlns:a16="http://schemas.microsoft.com/office/drawing/2014/main" id="{90B9D0B5-DBE6-C64D-97B8-B179E0458BED}"/>
                </a:ext>
              </a:extLst>
            </p:cNvPr>
            <p:cNvGraphicFramePr>
              <a:graphicFrameLocks/>
            </p:cNvGraphicFramePr>
            <p:nvPr>
              <p:extLst>
                <p:ext uri="{D42A27DB-BD31-4B8C-83A1-F6EECF244321}">
                  <p14:modId xmlns:p14="http://schemas.microsoft.com/office/powerpoint/2010/main" val="2694322869"/>
                </p:ext>
              </p:extLst>
            </p:nvPr>
          </p:nvGraphicFramePr>
          <p:xfrm>
            <a:off x="-132735" y="-84107"/>
            <a:ext cx="7223760" cy="1078992"/>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Box 10">
              <a:extLst>
                <a:ext uri="{FF2B5EF4-FFF2-40B4-BE49-F238E27FC236}">
                  <a16:creationId xmlns:a16="http://schemas.microsoft.com/office/drawing/2014/main" id="{18612041-6163-0840-832E-0061CD18EAA2}"/>
                </a:ext>
              </a:extLst>
            </p:cNvPr>
            <p:cNvSpPr txBox="1"/>
            <p:nvPr/>
          </p:nvSpPr>
          <p:spPr>
            <a:xfrm>
              <a:off x="852031" y="-102311"/>
              <a:ext cx="408214" cy="95710"/>
            </a:xfrm>
            <a:prstGeom prst="rect">
              <a:avLst/>
            </a:prstGeom>
            <a:noFill/>
          </p:spPr>
          <p:txBody>
            <a:bodyPr wrap="none" rtlCol="0">
              <a:spAutoFit/>
            </a:bodyPr>
            <a:lstStyle/>
            <a:p>
              <a:pPr algn="ctr" defTabSz="337129"/>
              <a:r>
                <a:rPr lang="en-US" sz="1059" dirty="0">
                  <a:solidFill>
                    <a:prstClr val="black"/>
                  </a:solidFill>
                  <a:latin typeface="Tahoma" panose="020B0604030504040204" pitchFamily="34" charset="0"/>
                  <a:ea typeface="Tahoma" panose="020B0604030504040204" pitchFamily="34" charset="0"/>
                  <a:cs typeface="Tahoma" panose="020B0604030504040204" pitchFamily="34" charset="0"/>
                </a:rPr>
                <a:t>4.37</a:t>
              </a:r>
            </a:p>
          </p:txBody>
        </p:sp>
        <p:sp>
          <p:nvSpPr>
            <p:cNvPr id="12" name="TextBox 11">
              <a:extLst>
                <a:ext uri="{FF2B5EF4-FFF2-40B4-BE49-F238E27FC236}">
                  <a16:creationId xmlns:a16="http://schemas.microsoft.com/office/drawing/2014/main" id="{23DB210F-49F5-114F-9B57-F4B894C4130E}"/>
                </a:ext>
              </a:extLst>
            </p:cNvPr>
            <p:cNvSpPr txBox="1"/>
            <p:nvPr/>
          </p:nvSpPr>
          <p:spPr>
            <a:xfrm>
              <a:off x="2076003" y="-102311"/>
              <a:ext cx="475470" cy="95710"/>
            </a:xfrm>
            <a:prstGeom prst="rect">
              <a:avLst/>
            </a:prstGeom>
            <a:noFill/>
          </p:spPr>
          <p:txBody>
            <a:bodyPr wrap="none" rtlCol="0">
              <a:spAutoFit/>
            </a:bodyPr>
            <a:lstStyle/>
            <a:p>
              <a:pPr defTabSz="337129"/>
              <a:r>
                <a:rPr lang="en-US" sz="1059" dirty="0">
                  <a:solidFill>
                    <a:prstClr val="black"/>
                  </a:solidFill>
                  <a:latin typeface="Tahoma" panose="020B0604030504040204" pitchFamily="34" charset="0"/>
                  <a:ea typeface="Tahoma" panose="020B0604030504040204" pitchFamily="34" charset="0"/>
                  <a:cs typeface="Tahoma" panose="020B0604030504040204" pitchFamily="34" charset="0"/>
                </a:rPr>
                <a:t>11.93</a:t>
              </a:r>
            </a:p>
          </p:txBody>
        </p:sp>
        <p:sp>
          <p:nvSpPr>
            <p:cNvPr id="13" name="TextBox 12">
              <a:extLst>
                <a:ext uri="{FF2B5EF4-FFF2-40B4-BE49-F238E27FC236}">
                  <a16:creationId xmlns:a16="http://schemas.microsoft.com/office/drawing/2014/main" id="{6E1DF20E-2116-FF4B-ABB1-6CDDF3EBF5CE}"/>
                </a:ext>
              </a:extLst>
            </p:cNvPr>
            <p:cNvSpPr txBox="1"/>
            <p:nvPr/>
          </p:nvSpPr>
          <p:spPr>
            <a:xfrm>
              <a:off x="3070777" y="-102311"/>
              <a:ext cx="408214" cy="95710"/>
            </a:xfrm>
            <a:prstGeom prst="rect">
              <a:avLst/>
            </a:prstGeom>
            <a:noFill/>
          </p:spPr>
          <p:txBody>
            <a:bodyPr wrap="none" rtlCol="0">
              <a:spAutoFit/>
            </a:bodyPr>
            <a:lstStyle/>
            <a:p>
              <a:pPr defTabSz="337129"/>
              <a:r>
                <a:rPr lang="en-US" sz="1059" dirty="0">
                  <a:solidFill>
                    <a:prstClr val="black"/>
                  </a:solidFill>
                  <a:latin typeface="Tahoma" panose="020B0604030504040204" pitchFamily="34" charset="0"/>
                  <a:ea typeface="Tahoma" panose="020B0604030504040204" pitchFamily="34" charset="0"/>
                  <a:cs typeface="Tahoma" panose="020B0604030504040204" pitchFamily="34" charset="0"/>
                </a:rPr>
                <a:t>8.08</a:t>
              </a:r>
            </a:p>
          </p:txBody>
        </p:sp>
      </p:grpSp>
      <p:sp>
        <p:nvSpPr>
          <p:cNvPr id="14" name="TextBox 13">
            <a:extLst>
              <a:ext uri="{FF2B5EF4-FFF2-40B4-BE49-F238E27FC236}">
                <a16:creationId xmlns:a16="http://schemas.microsoft.com/office/drawing/2014/main" id="{CDE9B93F-A0EE-1841-B73E-C28FE100F96B}"/>
              </a:ext>
            </a:extLst>
          </p:cNvPr>
          <p:cNvSpPr txBox="1">
            <a:spLocks noChangeArrowheads="1"/>
          </p:cNvSpPr>
          <p:nvPr/>
        </p:nvSpPr>
        <p:spPr bwMode="auto">
          <a:xfrm>
            <a:off x="152400" y="6381328"/>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Gómez-Luna+, "Chai: Collaborative Heterogeneous Applications for Integrated-architectures," ISPASS 2017</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133825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a:t>Heterogeneous System Architecture</a:t>
            </a:r>
          </a:p>
        </p:txBody>
      </p:sp>
      <p:sp>
        <p:nvSpPr>
          <p:cNvPr id="5" name="Slide Number Placeholder 4"/>
          <p:cNvSpPr>
            <a:spLocks noGrp="1"/>
          </p:cNvSpPr>
          <p:nvPr>
            <p:ph type="sldNum" sz="quarter" idx="11"/>
          </p:nvPr>
        </p:nvSpPr>
        <p:spPr/>
        <p:txBody>
          <a:bodyPr/>
          <a:lstStyle/>
          <a:p>
            <a:fld id="{11285301-7C64-3D4A-A11D-A303F06F8BE6}" type="slidenum">
              <a:rPr lang="en-US" altLang="en-US" smtClean="0"/>
              <a:pPr/>
              <a:t>83</a:t>
            </a:fld>
            <a:endParaRPr lang="en-US" altLang="en-US"/>
          </a:p>
        </p:txBody>
      </p:sp>
      <p:sp>
        <p:nvSpPr>
          <p:cNvPr id="7" name="Marcador de contenido 2">
            <a:extLst>
              <a:ext uri="{FF2B5EF4-FFF2-40B4-BE49-F238E27FC236}">
                <a16:creationId xmlns:a16="http://schemas.microsoft.com/office/drawing/2014/main" id="{28AB5F6C-7FC7-8F40-84DF-7A2CF7001CA2}"/>
              </a:ext>
            </a:extLst>
          </p:cNvPr>
          <p:cNvSpPr>
            <a:spLocks noGrp="1"/>
          </p:cNvSpPr>
          <p:nvPr>
            <p:ph idx="1"/>
          </p:nvPr>
        </p:nvSpPr>
        <p:spPr>
          <a:xfrm>
            <a:off x="228600" y="1124744"/>
            <a:ext cx="8610600" cy="5256584"/>
          </a:xfrm>
        </p:spPr>
        <p:txBody>
          <a:bodyPr>
            <a:normAutofit/>
          </a:bodyPr>
          <a:lstStyle/>
          <a:p>
            <a:r>
              <a:rPr lang="en-US" altLang="en-US" dirty="0">
                <a:solidFill>
                  <a:srgbClr val="000000"/>
                </a:solidFill>
                <a:ea typeface="ＭＳ Ｐゴシック" panose="020B0600070205080204" pitchFamily="34" charset="-128"/>
              </a:rPr>
              <a:t>Wen-</a:t>
            </a:r>
            <a:r>
              <a:rPr lang="en-US" altLang="en-US" dirty="0" err="1">
                <a:solidFill>
                  <a:srgbClr val="000000"/>
                </a:solidFill>
                <a:ea typeface="ＭＳ Ｐゴシック" panose="020B0600070205080204" pitchFamily="34" charset="-128"/>
              </a:rPr>
              <a:t>mei</a:t>
            </a:r>
            <a:r>
              <a:rPr lang="en-US" altLang="en-US" dirty="0">
                <a:solidFill>
                  <a:srgbClr val="000000"/>
                </a:solidFill>
                <a:ea typeface="ＭＳ Ｐゴシック" panose="020B0600070205080204" pitchFamily="34" charset="-128"/>
              </a:rPr>
              <a:t> W. </a:t>
            </a:r>
            <a:r>
              <a:rPr lang="en-US" altLang="en-US" dirty="0" err="1">
                <a:solidFill>
                  <a:srgbClr val="000000"/>
                </a:solidFill>
                <a:ea typeface="ＭＳ Ｐゴシック" panose="020B0600070205080204" pitchFamily="34" charset="-128"/>
              </a:rPr>
              <a:t>Hwu</a:t>
            </a:r>
            <a:r>
              <a:rPr lang="en-US" altLang="en-US" dirty="0">
                <a:solidFill>
                  <a:srgbClr val="000000"/>
                </a:solidFill>
                <a:ea typeface="ＭＳ Ｐゴシック" panose="020B0600070205080204" pitchFamily="34" charset="-128"/>
              </a:rPr>
              <a:t> (editor), </a:t>
            </a:r>
            <a:r>
              <a:rPr lang="ja-JP" altLang="en-US">
                <a:solidFill>
                  <a:srgbClr val="000000"/>
                </a:solidFill>
                <a:ea typeface="ＭＳ Ｐゴシック" panose="020B0600070205080204" pitchFamily="34" charset="-128"/>
              </a:rPr>
              <a:t>“</a:t>
            </a:r>
            <a:r>
              <a:rPr lang="en-US" dirty="0">
                <a:solidFill>
                  <a:srgbClr val="0000FF"/>
                </a:solidFill>
              </a:rPr>
              <a:t>Heterogeneous System Architecture: A New Compute Platform Infrastructure</a:t>
            </a:r>
            <a:r>
              <a:rPr lang="en-US" altLang="ja-JP" dirty="0">
                <a:solidFill>
                  <a:srgbClr val="000000"/>
                </a:solidFill>
                <a:ea typeface="ＭＳ Ｐゴシック" panose="020B0600070205080204" pitchFamily="34" charset="-128"/>
              </a:rPr>
              <a:t>,</a:t>
            </a:r>
            <a:r>
              <a:rPr lang="ja-JP" altLang="en-US">
                <a:solidFill>
                  <a:srgbClr val="000000"/>
                </a:solidFill>
                <a:ea typeface="ＭＳ Ｐゴシック" panose="020B0600070205080204" pitchFamily="34" charset="-128"/>
              </a:rPr>
              <a:t>”</a:t>
            </a:r>
            <a:r>
              <a:rPr lang="en-US" altLang="ja-JP" dirty="0">
                <a:solidFill>
                  <a:srgbClr val="000000"/>
                </a:solidFill>
                <a:ea typeface="ＭＳ Ｐゴシック" panose="020B0600070205080204" pitchFamily="34" charset="-128"/>
              </a:rPr>
              <a:t> 2016</a:t>
            </a:r>
          </a:p>
          <a:p>
            <a:pPr lvl="1"/>
            <a:r>
              <a:rPr lang="en-US" altLang="ja-JP" dirty="0">
                <a:solidFill>
                  <a:srgbClr val="000000"/>
                </a:solidFill>
                <a:ea typeface="ＭＳ Ｐゴシック" panose="020B0600070205080204" pitchFamily="34" charset="-128"/>
              </a:rPr>
              <a:t>Chapter 8 – Application </a:t>
            </a:r>
          </a:p>
          <a:p>
            <a:pPr marL="344487" lvl="1" indent="0">
              <a:buNone/>
            </a:pPr>
            <a:r>
              <a:rPr lang="en-US" altLang="ja-JP" dirty="0">
                <a:solidFill>
                  <a:srgbClr val="000000"/>
                </a:solidFill>
                <a:ea typeface="ＭＳ Ｐゴシック" panose="020B0600070205080204" pitchFamily="34" charset="-128"/>
              </a:rPr>
              <a:t>use cases: Platform atomics</a:t>
            </a:r>
          </a:p>
          <a:p>
            <a:pPr marL="344487" lvl="1" indent="0">
              <a:buNone/>
            </a:pPr>
            <a:endParaRPr lang="en-US" altLang="ja-JP" dirty="0">
              <a:solidFill>
                <a:srgbClr val="000000"/>
              </a:solidFill>
              <a:ea typeface="ＭＳ Ｐゴシック" panose="020B0600070205080204" pitchFamily="34" charset="-128"/>
            </a:endParaRPr>
          </a:p>
        </p:txBody>
      </p:sp>
      <p:pic>
        <p:nvPicPr>
          <p:cNvPr id="8" name="Picture 7">
            <a:extLst>
              <a:ext uri="{FF2B5EF4-FFF2-40B4-BE49-F238E27FC236}">
                <a16:creationId xmlns:a16="http://schemas.microsoft.com/office/drawing/2014/main" id="{22C18CB4-7090-A640-A596-CAC1602E8EB9}"/>
              </a:ext>
            </a:extLst>
          </p:cNvPr>
          <p:cNvPicPr>
            <a:picLocks noChangeAspect="1"/>
          </p:cNvPicPr>
          <p:nvPr/>
        </p:nvPicPr>
        <p:blipFill>
          <a:blip r:embed="rId3"/>
          <a:stretch>
            <a:fillRect/>
          </a:stretch>
        </p:blipFill>
        <p:spPr>
          <a:xfrm>
            <a:off x="5292080" y="2204864"/>
            <a:ext cx="3168352" cy="3834206"/>
          </a:xfrm>
          <a:prstGeom prst="rect">
            <a:avLst/>
          </a:prstGeom>
        </p:spPr>
      </p:pic>
    </p:spTree>
    <p:extLst>
      <p:ext uri="{BB962C8B-B14F-4D97-AF65-F5344CB8AC3E}">
        <p14:creationId xmlns:p14="http://schemas.microsoft.com/office/powerpoint/2010/main" val="180920251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948EAD1-E0EF-4528-817F-FEBBA96B72F7}"/>
              </a:ext>
            </a:extLst>
          </p:cNvPr>
          <p:cNvPicPr>
            <a:picLocks noChangeAspect="1"/>
          </p:cNvPicPr>
          <p:nvPr/>
        </p:nvPicPr>
        <p:blipFill>
          <a:blip r:embed="rId3"/>
          <a:stretch>
            <a:fillRect/>
          </a:stretch>
        </p:blipFill>
        <p:spPr>
          <a:xfrm>
            <a:off x="3926893" y="1369642"/>
            <a:ext cx="4186325" cy="2804532"/>
          </a:xfrm>
          <a:prstGeom prst="rect">
            <a:avLst/>
          </a:prstGeom>
        </p:spPr>
      </p:pic>
      <p:sp>
        <p:nvSpPr>
          <p:cNvPr id="11" name="CustomShape 2">
            <a:extLst>
              <a:ext uri="{FF2B5EF4-FFF2-40B4-BE49-F238E27FC236}">
                <a16:creationId xmlns:a16="http://schemas.microsoft.com/office/drawing/2014/main" id="{33677DE9-F10B-4AF7-B00F-15DD714BF8B0}"/>
              </a:ext>
            </a:extLst>
          </p:cNvPr>
          <p:cNvSpPr/>
          <p:nvPr/>
        </p:nvSpPr>
        <p:spPr>
          <a:xfrm>
            <a:off x="1764117" y="5803761"/>
            <a:ext cx="5610060" cy="243270"/>
          </a:xfrm>
          <a:prstGeom prst="rect">
            <a:avLst/>
          </a:prstGeom>
          <a:noFill/>
          <a:ln>
            <a:noFill/>
          </a:ln>
        </p:spPr>
        <p:style>
          <a:lnRef idx="0">
            <a:scrgbClr r="0" g="0" b="0"/>
          </a:lnRef>
          <a:fillRef idx="0">
            <a:scrgbClr r="0" g="0" b="0"/>
          </a:fillRef>
          <a:effectRef idx="0">
            <a:scrgbClr r="0" g="0" b="0"/>
          </a:effectRef>
          <a:fontRef idx="minor"/>
        </p:style>
        <p:txBody>
          <a:bodyPr wrap="none" lIns="67500" tIns="33750" rIns="67500" bIns="33750"/>
          <a:lstStyle/>
          <a:p>
            <a:pPr algn="ctr"/>
            <a:r>
              <a:rPr lang="en-US" sz="900" dirty="0" err="1"/>
              <a:t>Dionysios</a:t>
            </a:r>
            <a:r>
              <a:rPr lang="en-US" sz="900" dirty="0"/>
              <a:t> Diamantopoulos, IBM Research – Zurich, COOL Chips 2018</a:t>
            </a:r>
          </a:p>
          <a:p>
            <a:pPr>
              <a:lnSpc>
                <a:spcPct val="100000"/>
              </a:lnSpc>
            </a:pPr>
            <a:r>
              <a:rPr lang="en-US" sz="900" spc="-1" dirty="0">
                <a:solidFill>
                  <a:srgbClr val="000000"/>
                </a:solidFill>
              </a:rPr>
              <a:t> </a:t>
            </a:r>
            <a:endParaRPr lang="en-US" sz="900" spc="-1" dirty="0"/>
          </a:p>
        </p:txBody>
      </p:sp>
      <p:pic>
        <p:nvPicPr>
          <p:cNvPr id="12" name="Picture 11">
            <a:extLst>
              <a:ext uri="{FF2B5EF4-FFF2-40B4-BE49-F238E27FC236}">
                <a16:creationId xmlns:a16="http://schemas.microsoft.com/office/drawing/2014/main" id="{78DE2CD9-31CD-4F7E-A540-EFF51D0C809A}"/>
              </a:ext>
            </a:extLst>
          </p:cNvPr>
          <p:cNvPicPr>
            <a:picLocks noChangeAspect="1"/>
          </p:cNvPicPr>
          <p:nvPr/>
        </p:nvPicPr>
        <p:blipFill>
          <a:blip r:embed="rId4"/>
          <a:stretch>
            <a:fillRect/>
          </a:stretch>
        </p:blipFill>
        <p:spPr>
          <a:xfrm>
            <a:off x="1243462" y="4322321"/>
            <a:ext cx="6540158" cy="1426290"/>
          </a:xfrm>
          <a:prstGeom prst="rect">
            <a:avLst/>
          </a:prstGeom>
        </p:spPr>
      </p:pic>
      <p:pic>
        <p:nvPicPr>
          <p:cNvPr id="7" name="IBM 8-bar logo" descr="IBM 8-bar logo, black">
            <a:extLst>
              <a:ext uri="{FF2B5EF4-FFF2-40B4-BE49-F238E27FC236}">
                <a16:creationId xmlns:a16="http://schemas.microsoft.com/office/drawing/2014/main" id="{2E555BC7-1F7B-46CD-AEAF-C25658B840E5}"/>
              </a:ext>
              <a:ext uri="{C183D7F6-B498-43B3-948B-1728B52AA6E4}">
                <adec:decorative xmlns:adec="http://schemas.microsoft.com/office/drawing/2017/decorative" val="0"/>
              </a:ext>
            </a:extLst>
          </p:cNvPr>
          <p:cNvPicPr>
            <a:picLocks noChangeAspect="1"/>
          </p:cNvPicPr>
          <p:nvPr/>
        </p:nvPicPr>
        <p:blipFill>
          <a:blip r:embed="rId5"/>
          <a:stretch>
            <a:fillRect/>
          </a:stretch>
        </p:blipFill>
        <p:spPr>
          <a:xfrm>
            <a:off x="8331978" y="5708220"/>
            <a:ext cx="391192" cy="156081"/>
          </a:xfrm>
          <a:prstGeom prst="rect">
            <a:avLst/>
          </a:prstGeom>
        </p:spPr>
      </p:pic>
      <p:sp>
        <p:nvSpPr>
          <p:cNvPr id="4" name="Slide Number Placeholder 3">
            <a:extLst>
              <a:ext uri="{FF2B5EF4-FFF2-40B4-BE49-F238E27FC236}">
                <a16:creationId xmlns:a16="http://schemas.microsoft.com/office/drawing/2014/main" id="{FF4BEF74-37A8-654F-AAA9-1DD92615FB97}"/>
              </a:ext>
            </a:extLst>
          </p:cNvPr>
          <p:cNvSpPr>
            <a:spLocks noGrp="1"/>
          </p:cNvSpPr>
          <p:nvPr>
            <p:ph type="sldNum" sz="quarter" idx="12"/>
          </p:nvPr>
        </p:nvSpPr>
        <p:spPr>
          <a:xfrm>
            <a:off x="9535118" y="654039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B5F978-99DD-4B09-979A-AB31C135CAD9}" type="slidenum">
              <a:rPr lang="en-US" smtClean="0"/>
              <a:pPr/>
              <a:t>84</a:t>
            </a:fld>
            <a:endParaRPr lang="en-US" dirty="0"/>
          </a:p>
        </p:txBody>
      </p:sp>
      <p:sp>
        <p:nvSpPr>
          <p:cNvPr id="5" name="Title 4">
            <a:extLst>
              <a:ext uri="{FF2B5EF4-FFF2-40B4-BE49-F238E27FC236}">
                <a16:creationId xmlns:a16="http://schemas.microsoft.com/office/drawing/2014/main" id="{2F689CAE-1FB4-2B4F-B157-9EC755B11959}"/>
              </a:ext>
            </a:extLst>
          </p:cNvPr>
          <p:cNvSpPr>
            <a:spLocks noGrp="1"/>
          </p:cNvSpPr>
          <p:nvPr>
            <p:ph type="title"/>
          </p:nvPr>
        </p:nvSpPr>
        <p:spPr/>
        <p:txBody>
          <a:bodyPr/>
          <a:lstStyle/>
          <a:p>
            <a:r>
              <a:rPr lang="en-US" dirty="0"/>
              <a:t>Background: Traditional I/O Technology</a:t>
            </a:r>
          </a:p>
        </p:txBody>
      </p:sp>
      <p:sp>
        <p:nvSpPr>
          <p:cNvPr id="10" name="Slide Number Placeholder 3">
            <a:extLst>
              <a:ext uri="{FF2B5EF4-FFF2-40B4-BE49-F238E27FC236}">
                <a16:creationId xmlns:a16="http://schemas.microsoft.com/office/drawing/2014/main" id="{EBDC70A0-3529-AA4D-99F9-1678097C9EC7}"/>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2047551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504AB-5973-4904-A759-BB0AD735C746}"/>
              </a:ext>
            </a:extLst>
          </p:cNvPr>
          <p:cNvSpPr>
            <a:spLocks noGrp="1"/>
          </p:cNvSpPr>
          <p:nvPr>
            <p:ph type="title"/>
          </p:nvPr>
        </p:nvSpPr>
        <p:spPr/>
        <p:txBody>
          <a:bodyPr/>
          <a:lstStyle/>
          <a:p>
            <a:r>
              <a:rPr lang="en-US" dirty="0"/>
              <a:t>CAPI/</a:t>
            </a:r>
            <a:r>
              <a:rPr lang="en-US" dirty="0" err="1"/>
              <a:t>OpenCAPI</a:t>
            </a:r>
            <a:r>
              <a:rPr lang="en-US" dirty="0"/>
              <a:t> Overview</a:t>
            </a:r>
          </a:p>
        </p:txBody>
      </p:sp>
      <p:pic>
        <p:nvPicPr>
          <p:cNvPr id="5" name="Picture 4">
            <a:extLst>
              <a:ext uri="{FF2B5EF4-FFF2-40B4-BE49-F238E27FC236}">
                <a16:creationId xmlns:a16="http://schemas.microsoft.com/office/drawing/2014/main" id="{792254A5-3A25-42DC-AB10-9DD0BB68DD46}"/>
              </a:ext>
            </a:extLst>
          </p:cNvPr>
          <p:cNvPicPr>
            <a:picLocks noChangeAspect="1"/>
          </p:cNvPicPr>
          <p:nvPr/>
        </p:nvPicPr>
        <p:blipFill>
          <a:blip r:embed="rId3"/>
          <a:stretch>
            <a:fillRect/>
          </a:stretch>
        </p:blipFill>
        <p:spPr>
          <a:xfrm>
            <a:off x="4390774" y="4263584"/>
            <a:ext cx="3346565" cy="1304593"/>
          </a:xfrm>
          <a:prstGeom prst="rect">
            <a:avLst/>
          </a:prstGeom>
        </p:spPr>
      </p:pic>
      <p:pic>
        <p:nvPicPr>
          <p:cNvPr id="7" name="Picture 6">
            <a:extLst>
              <a:ext uri="{FF2B5EF4-FFF2-40B4-BE49-F238E27FC236}">
                <a16:creationId xmlns:a16="http://schemas.microsoft.com/office/drawing/2014/main" id="{0963374A-16F0-4959-8F08-AEC72D232D19}"/>
              </a:ext>
            </a:extLst>
          </p:cNvPr>
          <p:cNvPicPr>
            <a:picLocks noChangeAspect="1"/>
          </p:cNvPicPr>
          <p:nvPr/>
        </p:nvPicPr>
        <p:blipFill>
          <a:blip r:embed="rId4"/>
          <a:stretch>
            <a:fillRect/>
          </a:stretch>
        </p:blipFill>
        <p:spPr>
          <a:xfrm>
            <a:off x="4837188" y="1622713"/>
            <a:ext cx="3703757" cy="2423718"/>
          </a:xfrm>
          <a:prstGeom prst="rect">
            <a:avLst/>
          </a:prstGeom>
        </p:spPr>
      </p:pic>
      <p:sp>
        <p:nvSpPr>
          <p:cNvPr id="11" name="CustomShape 2">
            <a:extLst>
              <a:ext uri="{FF2B5EF4-FFF2-40B4-BE49-F238E27FC236}">
                <a16:creationId xmlns:a16="http://schemas.microsoft.com/office/drawing/2014/main" id="{33677DE9-F10B-4AF7-B00F-15DD714BF8B0}"/>
              </a:ext>
            </a:extLst>
          </p:cNvPr>
          <p:cNvSpPr/>
          <p:nvPr/>
        </p:nvSpPr>
        <p:spPr>
          <a:xfrm>
            <a:off x="1785154" y="5757480"/>
            <a:ext cx="5610060" cy="243270"/>
          </a:xfrm>
          <a:prstGeom prst="rect">
            <a:avLst/>
          </a:prstGeom>
          <a:noFill/>
          <a:ln>
            <a:noFill/>
          </a:ln>
        </p:spPr>
        <p:style>
          <a:lnRef idx="0">
            <a:scrgbClr r="0" g="0" b="0"/>
          </a:lnRef>
          <a:fillRef idx="0">
            <a:scrgbClr r="0" g="0" b="0"/>
          </a:fillRef>
          <a:effectRef idx="0">
            <a:scrgbClr r="0" g="0" b="0"/>
          </a:effectRef>
          <a:fontRef idx="minor"/>
        </p:style>
        <p:txBody>
          <a:bodyPr wrap="none" lIns="67500" tIns="33750" rIns="67500" bIns="33750"/>
          <a:lstStyle/>
          <a:p>
            <a:pPr algn="ctr"/>
            <a:r>
              <a:rPr lang="en-US" sz="900" dirty="0" err="1"/>
              <a:t>Dionysios</a:t>
            </a:r>
            <a:r>
              <a:rPr lang="en-US" sz="900" dirty="0"/>
              <a:t> Diamantopoulos, IBM Research – Zurich, COOL Chips 2018</a:t>
            </a:r>
          </a:p>
          <a:p>
            <a:pPr>
              <a:lnSpc>
                <a:spcPct val="100000"/>
              </a:lnSpc>
            </a:pPr>
            <a:r>
              <a:rPr lang="en-US" sz="900" spc="-1" dirty="0">
                <a:solidFill>
                  <a:srgbClr val="000000"/>
                </a:solidFill>
              </a:rPr>
              <a:t> </a:t>
            </a:r>
            <a:endParaRPr lang="en-US" sz="900" spc="-1" dirty="0"/>
          </a:p>
        </p:txBody>
      </p:sp>
      <p:pic>
        <p:nvPicPr>
          <p:cNvPr id="12" name="Picture 11">
            <a:extLst>
              <a:ext uri="{FF2B5EF4-FFF2-40B4-BE49-F238E27FC236}">
                <a16:creationId xmlns:a16="http://schemas.microsoft.com/office/drawing/2014/main" id="{50819EDA-8CE0-4014-97C0-CE15D22574A7}"/>
              </a:ext>
            </a:extLst>
          </p:cNvPr>
          <p:cNvPicPr>
            <a:picLocks noChangeAspect="1"/>
          </p:cNvPicPr>
          <p:nvPr/>
        </p:nvPicPr>
        <p:blipFill rotWithShape="1">
          <a:blip r:embed="rId5"/>
          <a:srcRect l="1659" r="58184"/>
          <a:stretch/>
        </p:blipFill>
        <p:spPr>
          <a:xfrm>
            <a:off x="445259" y="1803175"/>
            <a:ext cx="3262645" cy="3930081"/>
          </a:xfrm>
          <a:prstGeom prst="rect">
            <a:avLst/>
          </a:prstGeom>
        </p:spPr>
      </p:pic>
      <p:pic>
        <p:nvPicPr>
          <p:cNvPr id="10" name="IBM 8-bar logo" descr="IBM 8-bar logo, black">
            <a:extLst>
              <a:ext uri="{FF2B5EF4-FFF2-40B4-BE49-F238E27FC236}">
                <a16:creationId xmlns:a16="http://schemas.microsoft.com/office/drawing/2014/main" id="{1192C48F-94CB-4606-BD77-8D7D5E3A96D3}"/>
              </a:ext>
              <a:ext uri="{C183D7F6-B498-43B3-948B-1728B52AA6E4}">
                <adec:decorative xmlns:adec="http://schemas.microsoft.com/office/drawing/2017/decorative" val="0"/>
              </a:ext>
            </a:extLst>
          </p:cNvPr>
          <p:cNvPicPr>
            <a:picLocks noChangeAspect="1"/>
          </p:cNvPicPr>
          <p:nvPr/>
        </p:nvPicPr>
        <p:blipFill>
          <a:blip r:embed="rId6"/>
          <a:stretch>
            <a:fillRect/>
          </a:stretch>
        </p:blipFill>
        <p:spPr>
          <a:xfrm>
            <a:off x="8331978" y="5708220"/>
            <a:ext cx="391192" cy="156081"/>
          </a:xfrm>
          <a:prstGeom prst="rect">
            <a:avLst/>
          </a:prstGeom>
        </p:spPr>
      </p:pic>
      <p:sp>
        <p:nvSpPr>
          <p:cNvPr id="4" name="Slide Number Placeholder 3">
            <a:extLst>
              <a:ext uri="{FF2B5EF4-FFF2-40B4-BE49-F238E27FC236}">
                <a16:creationId xmlns:a16="http://schemas.microsoft.com/office/drawing/2014/main" id="{D162490E-EC84-8B4A-B1F1-367E175D01C4}"/>
              </a:ext>
            </a:extLst>
          </p:cNvPr>
          <p:cNvSpPr>
            <a:spLocks noGrp="1"/>
          </p:cNvSpPr>
          <p:nvPr>
            <p:ph type="sldNum" sz="quarter" idx="12"/>
          </p:nvPr>
        </p:nvSpPr>
        <p:spPr>
          <a:xfrm>
            <a:off x="9535118" y="654039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B5F978-99DD-4B09-979A-AB31C135CAD9}" type="slidenum">
              <a:rPr lang="en-US" smtClean="0"/>
              <a:pPr/>
              <a:t>85</a:t>
            </a:fld>
            <a:endParaRPr lang="en-US" dirty="0"/>
          </a:p>
        </p:txBody>
      </p:sp>
      <p:sp>
        <p:nvSpPr>
          <p:cNvPr id="9" name="Slide Number Placeholder 3">
            <a:extLst>
              <a:ext uri="{FF2B5EF4-FFF2-40B4-BE49-F238E27FC236}">
                <a16:creationId xmlns:a16="http://schemas.microsoft.com/office/drawing/2014/main" id="{E7CF2FC4-11D8-4B40-BF2F-FE08AA67CA17}"/>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13" name="Content Placeholder 5">
            <a:extLst>
              <a:ext uri="{FF2B5EF4-FFF2-40B4-BE49-F238E27FC236}">
                <a16:creationId xmlns:a16="http://schemas.microsoft.com/office/drawing/2014/main" id="{6DF54B0A-F04D-DC42-8E98-05DBC4F5654C}"/>
              </a:ext>
            </a:extLst>
          </p:cNvPr>
          <p:cNvSpPr>
            <a:spLocks noGrp="1"/>
          </p:cNvSpPr>
          <p:nvPr>
            <p:ph idx="1"/>
          </p:nvPr>
        </p:nvSpPr>
        <p:spPr>
          <a:xfrm>
            <a:off x="228599" y="908720"/>
            <a:ext cx="8610599" cy="5472608"/>
          </a:xfrm>
        </p:spPr>
        <p:txBody>
          <a:bodyPr/>
          <a:lstStyle/>
          <a:p>
            <a:pPr>
              <a:spcBef>
                <a:spcPts val="600"/>
              </a:spcBef>
            </a:pPr>
            <a:r>
              <a:rPr lang="en-US" sz="2000" dirty="0"/>
              <a:t>CAPI/CAPI2 (Coherent Accelerator Processor Interface)</a:t>
            </a:r>
          </a:p>
          <a:p>
            <a:pPr>
              <a:spcBef>
                <a:spcPts val="600"/>
              </a:spcBef>
            </a:pPr>
            <a:r>
              <a:rPr lang="en-US" sz="2000" dirty="0" err="1"/>
              <a:t>OpenCAPI</a:t>
            </a:r>
            <a:r>
              <a:rPr lang="en-US" sz="2000" dirty="0"/>
              <a:t> </a:t>
            </a:r>
          </a:p>
        </p:txBody>
      </p:sp>
    </p:spTree>
    <p:extLst>
      <p:ext uri="{BB962C8B-B14F-4D97-AF65-F5344CB8AC3E}">
        <p14:creationId xmlns:p14="http://schemas.microsoft.com/office/powerpoint/2010/main" val="1297823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Collaborative Computing on CPU+FPGA</a:t>
            </a:r>
          </a:p>
        </p:txBody>
      </p:sp>
      <p:sp>
        <p:nvSpPr>
          <p:cNvPr id="3" name="Content Placeholder 2"/>
          <p:cNvSpPr>
            <a:spLocks noGrp="1"/>
          </p:cNvSpPr>
          <p:nvPr>
            <p:ph idx="1"/>
          </p:nvPr>
        </p:nvSpPr>
        <p:spPr>
          <a:xfrm>
            <a:off x="251520" y="908720"/>
            <a:ext cx="4583971" cy="4205895"/>
          </a:xfrm>
        </p:spPr>
        <p:txBody>
          <a:bodyPr>
            <a:normAutofit/>
          </a:bodyPr>
          <a:lstStyle/>
          <a:p>
            <a:pPr>
              <a:spcBef>
                <a:spcPts val="1200"/>
              </a:spcBef>
            </a:pPr>
            <a:r>
              <a:rPr lang="en-US" sz="2400" dirty="0"/>
              <a:t>Traditionally, accelerators (GPUs, FPGAs, etc.) have been used as </a:t>
            </a:r>
            <a:r>
              <a:rPr lang="en-US" sz="2400" i="1" dirty="0"/>
              <a:t>offload</a:t>
            </a:r>
            <a:r>
              <a:rPr lang="en-US" sz="2400" dirty="0"/>
              <a:t> engines</a:t>
            </a:r>
          </a:p>
          <a:p>
            <a:pPr>
              <a:spcBef>
                <a:spcPts val="1200"/>
              </a:spcBef>
            </a:pPr>
            <a:r>
              <a:rPr lang="en-US" sz="2400" dirty="0"/>
              <a:t>Heterogeneous architectures moving towards tighter integration</a:t>
            </a:r>
          </a:p>
          <a:p>
            <a:pPr lvl="1">
              <a:lnSpc>
                <a:spcPct val="100000"/>
              </a:lnSpc>
              <a:spcBef>
                <a:spcPts val="0"/>
              </a:spcBef>
            </a:pPr>
            <a:r>
              <a:rPr lang="en-US" sz="2000" dirty="0"/>
              <a:t>Unified memory</a:t>
            </a:r>
          </a:p>
          <a:p>
            <a:pPr lvl="1">
              <a:lnSpc>
                <a:spcPct val="100000"/>
              </a:lnSpc>
              <a:spcBef>
                <a:spcPts val="0"/>
              </a:spcBef>
            </a:pPr>
            <a:r>
              <a:rPr lang="en-US" sz="2000" dirty="0"/>
              <a:t>System-wide atomics</a:t>
            </a:r>
          </a:p>
          <a:p>
            <a:pPr>
              <a:spcBef>
                <a:spcPts val="1200"/>
              </a:spcBef>
            </a:pPr>
            <a:r>
              <a:rPr lang="en-US" sz="2400" dirty="0"/>
              <a:t>Tighter integration allows fine-grained collaboration</a:t>
            </a:r>
          </a:p>
        </p:txBody>
      </p:sp>
      <p:grpSp>
        <p:nvGrpSpPr>
          <p:cNvPr id="5" name="Group 4">
            <a:extLst>
              <a:ext uri="{FF2B5EF4-FFF2-40B4-BE49-F238E27FC236}">
                <a16:creationId xmlns:a16="http://schemas.microsoft.com/office/drawing/2014/main" id="{39C47A4A-F016-433E-ADC5-20CEF6445399}"/>
              </a:ext>
            </a:extLst>
          </p:cNvPr>
          <p:cNvGrpSpPr/>
          <p:nvPr/>
        </p:nvGrpSpPr>
        <p:grpSpPr>
          <a:xfrm>
            <a:off x="4371497" y="1628800"/>
            <a:ext cx="4376967" cy="4036697"/>
            <a:chOff x="4594121" y="1439606"/>
            <a:chExt cx="4376967" cy="4036697"/>
          </a:xfrm>
        </p:grpSpPr>
        <p:sp>
          <p:nvSpPr>
            <p:cNvPr id="7" name="Rectangle 6">
              <a:extLst>
                <a:ext uri="{FF2B5EF4-FFF2-40B4-BE49-F238E27FC236}">
                  <a16:creationId xmlns:a16="http://schemas.microsoft.com/office/drawing/2014/main" id="{8CAED7B1-02F6-4DAF-9E01-04C16B57D3EA}"/>
                </a:ext>
              </a:extLst>
            </p:cNvPr>
            <p:cNvSpPr/>
            <p:nvPr/>
          </p:nvSpPr>
          <p:spPr>
            <a:xfrm>
              <a:off x="4594121" y="5106971"/>
              <a:ext cx="4376967" cy="369332"/>
            </a:xfrm>
            <a:prstGeom prst="rect">
              <a:avLst/>
            </a:prstGeom>
          </p:spPr>
          <p:txBody>
            <a:bodyPr wrap="none">
              <a:spAutoFit/>
            </a:bodyPr>
            <a:lstStyle/>
            <a:p>
              <a:r>
                <a:rPr lang="en-US" dirty="0"/>
                <a:t>Intel Xeon + FPGA Integrated Platform (MCP)</a:t>
              </a:r>
            </a:p>
          </p:txBody>
        </p:sp>
        <p:pic>
          <p:nvPicPr>
            <p:cNvPr id="4098" name="Picture 2" descr="Related image">
              <a:extLst>
                <a:ext uri="{FF2B5EF4-FFF2-40B4-BE49-F238E27FC236}">
                  <a16:creationId xmlns:a16="http://schemas.microsoft.com/office/drawing/2014/main" id="{EF52CC49-FDC0-4C33-BFC5-CEA8D0CF034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6163" t="21374" r="5557" b="1893"/>
            <a:stretch/>
          </p:blipFill>
          <p:spPr bwMode="auto">
            <a:xfrm>
              <a:off x="5570220" y="1439606"/>
              <a:ext cx="3228912" cy="364196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18ED3E0-637B-4AF0-8172-85A2E76BBB50}"/>
                </a:ext>
              </a:extLst>
            </p:cNvPr>
            <p:cNvSpPr/>
            <p:nvPr/>
          </p:nvSpPr>
          <p:spPr>
            <a:xfrm rot="16200000">
              <a:off x="8318877" y="4499080"/>
              <a:ext cx="737520" cy="276999"/>
            </a:xfrm>
            <a:prstGeom prst="rect">
              <a:avLst/>
            </a:prstGeom>
            <a:solidFill>
              <a:schemeClr val="bg1"/>
            </a:solidFill>
          </p:spPr>
          <p:txBody>
            <a:bodyPr wrap="square">
              <a:spAutoFit/>
            </a:bodyPr>
            <a:lstStyle/>
            <a:p>
              <a:pPr algn="r"/>
              <a:r>
                <a:rPr lang="en-US" sz="1200" dirty="0"/>
                <a:t>HSSI</a:t>
              </a:r>
            </a:p>
          </p:txBody>
        </p:sp>
      </p:grpSp>
      <p:sp>
        <p:nvSpPr>
          <p:cNvPr id="6" name="TextBox 5">
            <a:extLst>
              <a:ext uri="{FF2B5EF4-FFF2-40B4-BE49-F238E27FC236}">
                <a16:creationId xmlns:a16="http://schemas.microsoft.com/office/drawing/2014/main" id="{C1C1BD14-0AEE-4CB0-BAAE-F76BCB0ADAB4}"/>
              </a:ext>
            </a:extLst>
          </p:cNvPr>
          <p:cNvSpPr txBox="1"/>
          <p:nvPr/>
        </p:nvSpPr>
        <p:spPr>
          <a:xfrm>
            <a:off x="179512" y="5169386"/>
            <a:ext cx="4083668" cy="707886"/>
          </a:xfrm>
          <a:prstGeom prst="rect">
            <a:avLst/>
          </a:prstGeom>
          <a:solidFill>
            <a:schemeClr val="bg1"/>
          </a:solidFill>
          <a:ln>
            <a:noFill/>
          </a:ln>
        </p:spPr>
        <p:txBody>
          <a:bodyPr wrap="square" rtlCol="0">
            <a:spAutoFit/>
          </a:bodyPr>
          <a:lstStyle/>
          <a:p>
            <a:pPr algn="ctr"/>
            <a:r>
              <a:rPr lang="en-US" sz="2000" b="1" dirty="0">
                <a:solidFill>
                  <a:srgbClr val="C00000"/>
                </a:solidFill>
              </a:rPr>
              <a:t>Key challenge</a:t>
            </a:r>
            <a:r>
              <a:rPr lang="en-US" sz="2000" dirty="0">
                <a:solidFill>
                  <a:srgbClr val="C00000"/>
                </a:solidFill>
              </a:rPr>
              <a:t>: identify the best CPU-FPGA collaboration strategy</a:t>
            </a:r>
          </a:p>
        </p:txBody>
      </p:sp>
      <p:sp>
        <p:nvSpPr>
          <p:cNvPr id="9" name="TextBox 8">
            <a:extLst>
              <a:ext uri="{FF2B5EF4-FFF2-40B4-BE49-F238E27FC236}">
                <a16:creationId xmlns:a16="http://schemas.microsoft.com/office/drawing/2014/main" id="{807E1C6F-3F66-E34C-8F8E-AF06357BBD39}"/>
              </a:ext>
            </a:extLst>
          </p:cNvPr>
          <p:cNvSpPr txBox="1">
            <a:spLocks noChangeArrowheads="1"/>
          </p:cNvSpPr>
          <p:nvPr/>
        </p:nvSpPr>
        <p:spPr bwMode="auto">
          <a:xfrm>
            <a:off x="152400" y="6381328"/>
            <a:ext cx="8092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Huang+, "Analysis and Modeling of Collaborative Execution Strategies for Heterogeneous CPU-FPGA Architectures," ICPE 2019</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0" name="Slide Number Placeholder 4">
            <a:extLst>
              <a:ext uri="{FF2B5EF4-FFF2-40B4-BE49-F238E27FC236}">
                <a16:creationId xmlns:a16="http://schemas.microsoft.com/office/drawing/2014/main" id="{05C986A5-D4E1-CA44-91EF-4915A009E05C}"/>
              </a:ext>
            </a:extLst>
          </p:cNvPr>
          <p:cNvSpPr>
            <a:spLocks noGrp="1"/>
          </p:cNvSpPr>
          <p:nvPr>
            <p:ph type="sldNum" sz="quarter" idx="11"/>
          </p:nvPr>
        </p:nvSpPr>
        <p:spPr>
          <a:xfrm>
            <a:off x="6553200" y="6243638"/>
            <a:ext cx="2133600" cy="457200"/>
          </a:xfrm>
        </p:spPr>
        <p:txBody>
          <a:bodyPr/>
          <a:lstStyle/>
          <a:p>
            <a:fld id="{11285301-7C64-3D4A-A11D-A303F06F8BE6}" type="slidenum">
              <a:rPr lang="en-US" altLang="en-US" smtClean="0"/>
              <a:pPr/>
              <a:t>86</a:t>
            </a:fld>
            <a:endParaRPr lang="en-US" altLang="en-US"/>
          </a:p>
        </p:txBody>
      </p:sp>
    </p:spTree>
    <p:extLst>
      <p:ext uri="{BB962C8B-B14F-4D97-AF65-F5344CB8AC3E}">
        <p14:creationId xmlns:p14="http://schemas.microsoft.com/office/powerpoint/2010/main" val="2463864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389CC-C7A4-45C5-BF7A-6E354D2FE47F}"/>
              </a:ext>
            </a:extLst>
          </p:cNvPr>
          <p:cNvSpPr>
            <a:spLocks noGrp="1"/>
          </p:cNvSpPr>
          <p:nvPr>
            <p:ph type="title"/>
          </p:nvPr>
        </p:nvSpPr>
        <p:spPr/>
        <p:txBody>
          <a:bodyPr/>
          <a:lstStyle/>
          <a:p>
            <a:r>
              <a:rPr lang="en-US" dirty="0"/>
              <a:t>Intel OpenCL SDK for FPGA</a:t>
            </a:r>
          </a:p>
        </p:txBody>
      </p:sp>
      <p:sp>
        <p:nvSpPr>
          <p:cNvPr id="3" name="Content Placeholder 2">
            <a:extLst>
              <a:ext uri="{FF2B5EF4-FFF2-40B4-BE49-F238E27FC236}">
                <a16:creationId xmlns:a16="http://schemas.microsoft.com/office/drawing/2014/main" id="{FC27AB12-60F2-493B-B1FD-3511FCF12FB7}"/>
              </a:ext>
            </a:extLst>
          </p:cNvPr>
          <p:cNvSpPr>
            <a:spLocks noGrp="1"/>
          </p:cNvSpPr>
          <p:nvPr>
            <p:ph idx="1"/>
          </p:nvPr>
        </p:nvSpPr>
        <p:spPr>
          <a:xfrm>
            <a:off x="205366" y="908720"/>
            <a:ext cx="8610600" cy="4507520"/>
          </a:xfrm>
        </p:spPr>
        <p:txBody>
          <a:bodyPr>
            <a:normAutofit/>
          </a:bodyPr>
          <a:lstStyle/>
          <a:p>
            <a:r>
              <a:rPr lang="en-US" sz="2400" dirty="0"/>
              <a:t>Intel OpenCL SDK for FPGA is used to compile and synthesize host executable and FPGA design </a:t>
            </a:r>
          </a:p>
        </p:txBody>
      </p:sp>
      <p:pic>
        <p:nvPicPr>
          <p:cNvPr id="4" name="Picture 3">
            <a:extLst>
              <a:ext uri="{FF2B5EF4-FFF2-40B4-BE49-F238E27FC236}">
                <a16:creationId xmlns:a16="http://schemas.microsoft.com/office/drawing/2014/main" id="{5F843449-A700-4D7B-8A77-95BA133AD6E1}"/>
              </a:ext>
            </a:extLst>
          </p:cNvPr>
          <p:cNvPicPr>
            <a:picLocks noChangeAspect="1"/>
          </p:cNvPicPr>
          <p:nvPr/>
        </p:nvPicPr>
        <p:blipFill>
          <a:blip r:embed="rId3"/>
          <a:stretch>
            <a:fillRect/>
          </a:stretch>
        </p:blipFill>
        <p:spPr>
          <a:xfrm>
            <a:off x="1491154" y="2060848"/>
            <a:ext cx="6161692" cy="3855643"/>
          </a:xfrm>
          <a:prstGeom prst="rect">
            <a:avLst/>
          </a:prstGeom>
        </p:spPr>
      </p:pic>
      <p:sp>
        <p:nvSpPr>
          <p:cNvPr id="5" name="Slide Number Placeholder 4">
            <a:extLst>
              <a:ext uri="{FF2B5EF4-FFF2-40B4-BE49-F238E27FC236}">
                <a16:creationId xmlns:a16="http://schemas.microsoft.com/office/drawing/2014/main" id="{4579ABF7-F4EF-0A47-A2AC-7EC03C61455D}"/>
              </a:ext>
            </a:extLst>
          </p:cNvPr>
          <p:cNvSpPr>
            <a:spLocks noGrp="1"/>
          </p:cNvSpPr>
          <p:nvPr>
            <p:ph type="sldNum" sz="quarter" idx="11"/>
          </p:nvPr>
        </p:nvSpPr>
        <p:spPr>
          <a:xfrm>
            <a:off x="6553200" y="6243638"/>
            <a:ext cx="2133600" cy="457200"/>
          </a:xfrm>
        </p:spPr>
        <p:txBody>
          <a:bodyPr/>
          <a:lstStyle/>
          <a:p>
            <a:fld id="{11285301-7C64-3D4A-A11D-A303F06F8BE6}" type="slidenum">
              <a:rPr lang="en-US" altLang="en-US" smtClean="0"/>
              <a:pPr/>
              <a:t>87</a:t>
            </a:fld>
            <a:endParaRPr lang="en-US" altLang="en-US"/>
          </a:p>
        </p:txBody>
      </p:sp>
      <p:sp>
        <p:nvSpPr>
          <p:cNvPr id="6" name="TextBox 5">
            <a:extLst>
              <a:ext uri="{FF2B5EF4-FFF2-40B4-BE49-F238E27FC236}">
                <a16:creationId xmlns:a16="http://schemas.microsoft.com/office/drawing/2014/main" id="{F9E7FFCD-B9EA-B448-B6F9-310C9927CE1B}"/>
              </a:ext>
            </a:extLst>
          </p:cNvPr>
          <p:cNvSpPr txBox="1">
            <a:spLocks noChangeArrowheads="1"/>
          </p:cNvSpPr>
          <p:nvPr/>
        </p:nvSpPr>
        <p:spPr bwMode="auto">
          <a:xfrm>
            <a:off x="152400" y="6381328"/>
            <a:ext cx="8092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Huang+, "Analysis and Modeling of Collaborative Execution Strategies for Heterogeneous CPU-FPGA Architectures," ICPE 2019</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28453973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01AC3-23D9-4F70-BC6F-0B80775307E6}"/>
              </a:ext>
            </a:extLst>
          </p:cNvPr>
          <p:cNvSpPr>
            <a:spLocks noGrp="1"/>
          </p:cNvSpPr>
          <p:nvPr>
            <p:ph type="title"/>
          </p:nvPr>
        </p:nvSpPr>
        <p:spPr/>
        <p:txBody>
          <a:bodyPr/>
          <a:lstStyle/>
          <a:p>
            <a:r>
              <a:rPr lang="en-US" dirty="0"/>
              <a:t>CPU+FPGA Evaluation Platforms</a:t>
            </a:r>
          </a:p>
        </p:txBody>
      </p:sp>
      <p:graphicFrame>
        <p:nvGraphicFramePr>
          <p:cNvPr id="4" name="Content Placeholder 3">
            <a:extLst>
              <a:ext uri="{FF2B5EF4-FFF2-40B4-BE49-F238E27FC236}">
                <a16:creationId xmlns:a16="http://schemas.microsoft.com/office/drawing/2014/main" id="{B65F6FCB-A572-4D98-A06B-D0A0440C7E15}"/>
              </a:ext>
            </a:extLst>
          </p:cNvPr>
          <p:cNvGraphicFramePr>
            <a:graphicFrameLocks noGrp="1"/>
          </p:cNvGraphicFramePr>
          <p:nvPr>
            <p:ph idx="1"/>
            <p:extLst>
              <p:ext uri="{D42A27DB-BD31-4B8C-83A1-F6EECF244321}">
                <p14:modId xmlns:p14="http://schemas.microsoft.com/office/powerpoint/2010/main" val="184370257"/>
              </p:ext>
            </p:extLst>
          </p:nvPr>
        </p:nvGraphicFramePr>
        <p:xfrm>
          <a:off x="755576" y="3012152"/>
          <a:ext cx="7488055" cy="2865120"/>
        </p:xfrm>
        <a:graphic>
          <a:graphicData uri="http://schemas.openxmlformats.org/drawingml/2006/table">
            <a:tbl>
              <a:tblPr firstRow="1" firstCol="1" bandRow="1">
                <a:tableStyleId>{21E4AEA4-8DFA-4A89-87EB-49C32662AFE0}</a:tableStyleId>
              </a:tblPr>
              <a:tblGrid>
                <a:gridCol w="2050961">
                  <a:extLst>
                    <a:ext uri="{9D8B030D-6E8A-4147-A177-3AD203B41FA5}">
                      <a16:colId xmlns:a16="http://schemas.microsoft.com/office/drawing/2014/main" val="2955272668"/>
                    </a:ext>
                  </a:extLst>
                </a:gridCol>
                <a:gridCol w="2773025">
                  <a:extLst>
                    <a:ext uri="{9D8B030D-6E8A-4147-A177-3AD203B41FA5}">
                      <a16:colId xmlns:a16="http://schemas.microsoft.com/office/drawing/2014/main" val="477869484"/>
                    </a:ext>
                  </a:extLst>
                </a:gridCol>
                <a:gridCol w="2664069">
                  <a:extLst>
                    <a:ext uri="{9D8B030D-6E8A-4147-A177-3AD203B41FA5}">
                      <a16:colId xmlns:a16="http://schemas.microsoft.com/office/drawing/2014/main" val="806509983"/>
                    </a:ext>
                  </a:extLst>
                </a:gridCol>
              </a:tblGrid>
              <a:tr h="370840">
                <a:tc>
                  <a:txBody>
                    <a:bodyPr/>
                    <a:lstStyle/>
                    <a:p>
                      <a:endParaRPr lang="en-US" dirty="0"/>
                    </a:p>
                  </a:txBody>
                  <a:tcPr/>
                </a:tc>
                <a:tc>
                  <a:txBody>
                    <a:bodyPr/>
                    <a:lstStyle/>
                    <a:p>
                      <a:r>
                        <a:rPr lang="en-US" dirty="0"/>
                        <a:t>Platform A</a:t>
                      </a:r>
                    </a:p>
                  </a:txBody>
                  <a:tcPr/>
                </a:tc>
                <a:tc>
                  <a:txBody>
                    <a:bodyPr/>
                    <a:lstStyle/>
                    <a:p>
                      <a:r>
                        <a:rPr lang="en-US" dirty="0"/>
                        <a:t>Platform B</a:t>
                      </a:r>
                    </a:p>
                  </a:txBody>
                  <a:tcPr/>
                </a:tc>
                <a:extLst>
                  <a:ext uri="{0D108BD9-81ED-4DB2-BD59-A6C34878D82A}">
                    <a16:rowId xmlns:a16="http://schemas.microsoft.com/office/drawing/2014/main" val="1726160888"/>
                  </a:ext>
                </a:extLst>
              </a:tr>
              <a:tr h="370840">
                <a:tc>
                  <a:txBody>
                    <a:bodyPr/>
                    <a:lstStyle/>
                    <a:p>
                      <a:r>
                        <a:rPr lang="en-US" dirty="0"/>
                        <a:t>FPGA Board</a:t>
                      </a:r>
                    </a:p>
                  </a:txBody>
                  <a:tcPr/>
                </a:tc>
                <a:tc>
                  <a:txBody>
                    <a:bodyPr/>
                    <a:lstStyle/>
                    <a:p>
                      <a:r>
                        <a:rPr lang="en-US" dirty="0" err="1"/>
                        <a:t>Terasic</a:t>
                      </a:r>
                      <a:r>
                        <a:rPr lang="en-US" dirty="0"/>
                        <a:t> DE5-Net</a:t>
                      </a:r>
                    </a:p>
                  </a:txBody>
                  <a:tcPr/>
                </a:tc>
                <a:tc>
                  <a:txBody>
                    <a:bodyPr/>
                    <a:lstStyle/>
                    <a:p>
                      <a:r>
                        <a:rPr lang="en-US" dirty="0" err="1"/>
                        <a:t>Nallatech</a:t>
                      </a:r>
                      <a:r>
                        <a:rPr lang="en-US" dirty="0"/>
                        <a:t> 510T</a:t>
                      </a:r>
                    </a:p>
                  </a:txBody>
                  <a:tcPr/>
                </a:tc>
                <a:extLst>
                  <a:ext uri="{0D108BD9-81ED-4DB2-BD59-A6C34878D82A}">
                    <a16:rowId xmlns:a16="http://schemas.microsoft.com/office/drawing/2014/main" val="1497281693"/>
                  </a:ext>
                </a:extLst>
              </a:tr>
              <a:tr h="370840">
                <a:tc>
                  <a:txBody>
                    <a:bodyPr/>
                    <a:lstStyle/>
                    <a:p>
                      <a:r>
                        <a:rPr lang="en-US" b="1" dirty="0"/>
                        <a:t>FPGA Chip</a:t>
                      </a:r>
                    </a:p>
                  </a:txBody>
                  <a:tcPr/>
                </a:tc>
                <a:tc>
                  <a:txBody>
                    <a:bodyPr/>
                    <a:lstStyle/>
                    <a:p>
                      <a:r>
                        <a:rPr lang="en-US" b="1" dirty="0"/>
                        <a:t>Intel Stratix V GX</a:t>
                      </a:r>
                    </a:p>
                  </a:txBody>
                  <a:tcPr/>
                </a:tc>
                <a:tc>
                  <a:txBody>
                    <a:bodyPr/>
                    <a:lstStyle/>
                    <a:p>
                      <a:r>
                        <a:rPr lang="en-US" b="1" dirty="0"/>
                        <a:t>Intel </a:t>
                      </a:r>
                      <a:r>
                        <a:rPr lang="en-US" b="1" dirty="0" err="1"/>
                        <a:t>Arria</a:t>
                      </a:r>
                      <a:r>
                        <a:rPr lang="en-US" b="1" dirty="0"/>
                        <a:t> 10 GX</a:t>
                      </a:r>
                    </a:p>
                  </a:txBody>
                  <a:tcPr/>
                </a:tc>
                <a:extLst>
                  <a:ext uri="{0D108BD9-81ED-4DB2-BD59-A6C34878D82A}">
                    <a16:rowId xmlns:a16="http://schemas.microsoft.com/office/drawing/2014/main" val="105046772"/>
                  </a:ext>
                </a:extLst>
              </a:tr>
              <a:tr h="370840">
                <a:tc>
                  <a:txBody>
                    <a:bodyPr/>
                    <a:lstStyle/>
                    <a:p>
                      <a:r>
                        <a:rPr lang="en-US" dirty="0"/>
                        <a:t>On-Board Memory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4 GB (DDR3)</a:t>
                      </a:r>
                    </a:p>
                  </a:txBody>
                  <a:tcPr/>
                </a:tc>
                <a:tc>
                  <a:txBody>
                    <a:bodyPr/>
                    <a:lstStyle/>
                    <a:p>
                      <a:r>
                        <a:rPr lang="en-US" dirty="0"/>
                        <a:t>8 GB (DDR4)</a:t>
                      </a:r>
                    </a:p>
                  </a:txBody>
                  <a:tcPr/>
                </a:tc>
                <a:extLst>
                  <a:ext uri="{0D108BD9-81ED-4DB2-BD59-A6C34878D82A}">
                    <a16:rowId xmlns:a16="http://schemas.microsoft.com/office/drawing/2014/main" val="3106565310"/>
                  </a:ext>
                </a:extLst>
              </a:tr>
              <a:tr h="370840">
                <a:tc>
                  <a:txBody>
                    <a:bodyPr/>
                    <a:lstStyle/>
                    <a:p>
                      <a:r>
                        <a:rPr lang="en-US" dirty="0"/>
                        <a:t>Host CPU</a:t>
                      </a:r>
                    </a:p>
                  </a:txBody>
                  <a:tcPr/>
                </a:tc>
                <a:tc>
                  <a:txBody>
                    <a:bodyPr/>
                    <a:lstStyle/>
                    <a:p>
                      <a:r>
                        <a:rPr lang="en-US" dirty="0"/>
                        <a:t>Intel Xeon E3-1240 v3</a:t>
                      </a:r>
                    </a:p>
                  </a:txBody>
                  <a:tcPr/>
                </a:tc>
                <a:tc>
                  <a:txBody>
                    <a:bodyPr/>
                    <a:lstStyle/>
                    <a:p>
                      <a:r>
                        <a:rPr lang="en-US" dirty="0"/>
                        <a:t>Intel Xeon E5-2650 v3</a:t>
                      </a:r>
                    </a:p>
                  </a:txBody>
                  <a:tcPr/>
                </a:tc>
                <a:extLst>
                  <a:ext uri="{0D108BD9-81ED-4DB2-BD59-A6C34878D82A}">
                    <a16:rowId xmlns:a16="http://schemas.microsoft.com/office/drawing/2014/main" val="4238235287"/>
                  </a:ext>
                </a:extLst>
              </a:tr>
              <a:tr h="370840">
                <a:tc>
                  <a:txBody>
                    <a:bodyPr/>
                    <a:lstStyle/>
                    <a:p>
                      <a:r>
                        <a:rPr lang="en-US" dirty="0"/>
                        <a:t>Host Memory</a:t>
                      </a:r>
                    </a:p>
                  </a:txBody>
                  <a:tcPr/>
                </a:tc>
                <a:tc>
                  <a:txBody>
                    <a:bodyPr/>
                    <a:lstStyle/>
                    <a:p>
                      <a:r>
                        <a:rPr lang="en-US" dirty="0"/>
                        <a:t>8 GB (DDR3)</a:t>
                      </a:r>
                    </a:p>
                  </a:txBody>
                  <a:tcPr/>
                </a:tc>
                <a:tc>
                  <a:txBody>
                    <a:bodyPr/>
                    <a:lstStyle/>
                    <a:p>
                      <a:r>
                        <a:rPr lang="en-US" dirty="0"/>
                        <a:t>96 GB (DDR4)</a:t>
                      </a:r>
                    </a:p>
                  </a:txBody>
                  <a:tcPr/>
                </a:tc>
                <a:extLst>
                  <a:ext uri="{0D108BD9-81ED-4DB2-BD59-A6C34878D82A}">
                    <a16:rowId xmlns:a16="http://schemas.microsoft.com/office/drawing/2014/main" val="403337313"/>
                  </a:ext>
                </a:extLst>
              </a:tr>
              <a:tr h="370840">
                <a:tc>
                  <a:txBody>
                    <a:bodyPr/>
                    <a:lstStyle/>
                    <a:p>
                      <a:r>
                        <a:rPr lang="en-US" dirty="0"/>
                        <a:t>Interface</a:t>
                      </a:r>
                    </a:p>
                  </a:txBody>
                  <a:tcPr/>
                </a:tc>
                <a:tc>
                  <a:txBody>
                    <a:bodyPr/>
                    <a:lstStyle/>
                    <a:p>
                      <a:r>
                        <a:rPr lang="en-US" dirty="0"/>
                        <a:t>PCIe gen3.0 x8</a:t>
                      </a:r>
                    </a:p>
                  </a:txBody>
                  <a:tcPr/>
                </a:tc>
                <a:tc>
                  <a:txBody>
                    <a:bodyPr/>
                    <a:lstStyle/>
                    <a:p>
                      <a:r>
                        <a:rPr lang="en-US" dirty="0"/>
                        <a:t>PCIe gen3.0 x8</a:t>
                      </a:r>
                    </a:p>
                  </a:txBody>
                  <a:tcPr/>
                </a:tc>
                <a:extLst>
                  <a:ext uri="{0D108BD9-81ED-4DB2-BD59-A6C34878D82A}">
                    <a16:rowId xmlns:a16="http://schemas.microsoft.com/office/drawing/2014/main" val="609321780"/>
                  </a:ext>
                </a:extLst>
              </a:tr>
            </a:tbl>
          </a:graphicData>
        </a:graphic>
      </p:graphicFrame>
      <p:pic>
        <p:nvPicPr>
          <p:cNvPr id="1026" name="Picture 2" descr="Image result for Terasic DE5-Net board">
            <a:extLst>
              <a:ext uri="{FF2B5EF4-FFF2-40B4-BE49-F238E27FC236}">
                <a16:creationId xmlns:a16="http://schemas.microsoft.com/office/drawing/2014/main" id="{AE1A0687-B87F-4F02-8854-6F0AEBE54AF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8273" y="1461184"/>
            <a:ext cx="2640330" cy="146685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ttp://archive.cotsjournalonline.com/files/images/5431/Nallatech%20510Tw-Case_medium.jpg">
            <a:extLst>
              <a:ext uri="{FF2B5EF4-FFF2-40B4-BE49-F238E27FC236}">
                <a16:creationId xmlns:a16="http://schemas.microsoft.com/office/drawing/2014/main" id="{0553B282-FCD0-4007-B028-96984A9B04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5339" y="1626164"/>
            <a:ext cx="1987062" cy="110392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798906E-F326-0140-B49B-155FEF4D6B87}"/>
              </a:ext>
            </a:extLst>
          </p:cNvPr>
          <p:cNvSpPr txBox="1">
            <a:spLocks noChangeArrowheads="1"/>
          </p:cNvSpPr>
          <p:nvPr/>
        </p:nvSpPr>
        <p:spPr bwMode="auto">
          <a:xfrm>
            <a:off x="152400" y="6381328"/>
            <a:ext cx="80920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Huang+, "Analysis and Modeling of Collaborative Execution Strategies for Heterogeneous CPU-FPGA Architectures," ICPE 2019</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84180290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 of Collaboration on FPGA (I)</a:t>
            </a:r>
          </a:p>
        </p:txBody>
      </p:sp>
      <p:graphicFrame>
        <p:nvGraphicFramePr>
          <p:cNvPr id="5" name="Chart 4"/>
          <p:cNvGraphicFramePr>
            <a:graphicFrameLocks/>
          </p:cNvGraphicFramePr>
          <p:nvPr>
            <p:extLst>
              <p:ext uri="{D42A27DB-BD31-4B8C-83A1-F6EECF244321}">
                <p14:modId xmlns:p14="http://schemas.microsoft.com/office/powerpoint/2010/main" val="103680977"/>
              </p:ext>
            </p:extLst>
          </p:nvPr>
        </p:nvGraphicFramePr>
        <p:xfrm>
          <a:off x="2567362" y="1916832"/>
          <a:ext cx="5511800" cy="3332428"/>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11560" y="2859779"/>
            <a:ext cx="1727200" cy="903017"/>
          </a:xfrm>
          <a:prstGeom prst="rect">
            <a:avLst/>
          </a:prstGeom>
          <a:noFill/>
        </p:spPr>
        <p:txBody>
          <a:bodyPr wrap="square" lIns="71323" tIns="35662" rIns="71323" bIns="35662" rtlCol="0">
            <a:spAutoFit/>
          </a:bodyPr>
          <a:lstStyle/>
          <a:p>
            <a:pPr algn="ctr"/>
            <a:r>
              <a:rPr lang="en-US" u="sng" dirty="0"/>
              <a:t>Case Study:</a:t>
            </a:r>
          </a:p>
          <a:p>
            <a:pPr algn="ctr"/>
            <a:r>
              <a:rPr lang="en-US" dirty="0"/>
              <a:t>Canny Edge Detection</a:t>
            </a:r>
          </a:p>
        </p:txBody>
      </p:sp>
      <p:grpSp>
        <p:nvGrpSpPr>
          <p:cNvPr id="6" name="Group 5"/>
          <p:cNvGrpSpPr/>
          <p:nvPr/>
        </p:nvGrpSpPr>
        <p:grpSpPr>
          <a:xfrm>
            <a:off x="4388817" y="2093945"/>
            <a:ext cx="1479327" cy="975014"/>
            <a:chOff x="3760731" y="1632813"/>
            <a:chExt cx="1085023" cy="1170017"/>
          </a:xfrm>
        </p:grpSpPr>
        <p:sp>
          <p:nvSpPr>
            <p:cNvPr id="7" name="Right Brace 6"/>
            <p:cNvSpPr/>
            <p:nvPr/>
          </p:nvSpPr>
          <p:spPr>
            <a:xfrm rot="16200000">
              <a:off x="4226025" y="2348966"/>
              <a:ext cx="157700" cy="750028"/>
            </a:xfrm>
            <a:prstGeom prst="rightBrac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8" name="TextBox 7"/>
            <p:cNvSpPr txBox="1"/>
            <p:nvPr/>
          </p:nvSpPr>
          <p:spPr>
            <a:xfrm>
              <a:off x="3760731" y="1632813"/>
              <a:ext cx="1085023" cy="997197"/>
            </a:xfrm>
            <a:prstGeom prst="rect">
              <a:avLst/>
            </a:prstGeom>
            <a:noFill/>
          </p:spPr>
          <p:txBody>
            <a:bodyPr wrap="square" rtlCol="0">
              <a:spAutoFit/>
            </a:bodyPr>
            <a:lstStyle/>
            <a:p>
              <a:pPr algn="ctr"/>
              <a:r>
                <a:rPr lang="en-US" sz="1200" b="1" dirty="0"/>
                <a:t>Similar improvement from data and task partitioning</a:t>
              </a:r>
            </a:p>
          </p:txBody>
        </p:sp>
      </p:grpSp>
      <p:sp>
        <p:nvSpPr>
          <p:cNvPr id="11" name="Slide Number Placeholder 10"/>
          <p:cNvSpPr>
            <a:spLocks noGrp="1"/>
          </p:cNvSpPr>
          <p:nvPr>
            <p:ph type="sldNum" sz="quarter" idx="11"/>
          </p:nvPr>
        </p:nvSpPr>
        <p:spPr/>
        <p:txBody>
          <a:bodyPr/>
          <a:lstStyle/>
          <a:p>
            <a:fld id="{4E009E98-E6C8-7F45-88A7-3AF2FF998BB6}" type="slidenum">
              <a:rPr lang="en-US" altLang="en-US" smtClean="0"/>
              <a:pPr/>
              <a:t>89</a:t>
            </a:fld>
            <a:endParaRPr lang="en-US" altLang="en-US"/>
          </a:p>
        </p:txBody>
      </p:sp>
      <p:sp>
        <p:nvSpPr>
          <p:cNvPr id="10" name="TextBox 9">
            <a:extLst>
              <a:ext uri="{FF2B5EF4-FFF2-40B4-BE49-F238E27FC236}">
                <a16:creationId xmlns:a16="http://schemas.microsoft.com/office/drawing/2014/main" id="{35195183-386A-F94D-95D0-1FE8E702BDCD}"/>
              </a:ext>
            </a:extLst>
          </p:cNvPr>
          <p:cNvSpPr txBox="1">
            <a:spLocks noChangeArrowheads="1"/>
          </p:cNvSpPr>
          <p:nvPr/>
        </p:nvSpPr>
        <p:spPr bwMode="auto">
          <a:xfrm>
            <a:off x="152400" y="6381328"/>
            <a:ext cx="88840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Chang+, "Collaborative Computing for Heterogeneous Integrated Systems," ICPE 2017</a:t>
            </a:r>
          </a:p>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Huang+, "Analysis and Modeling of Collaborative Execution Strategies for Heterogeneous CPU-FPGA Architectures," ICPE 2019</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91369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215008" y="44624"/>
            <a:ext cx="8928992" cy="792088"/>
          </a:xfrm>
        </p:spPr>
        <p:txBody>
          <a:bodyPr>
            <a:normAutofit/>
          </a:bodyPr>
          <a:lstStyle/>
          <a:p>
            <a:r>
              <a:rPr lang="en-US" dirty="0"/>
              <a:t>BFS: Collaborative Implementation (I)</a:t>
            </a:r>
            <a:endParaRPr lang="es-ES_tradnl" dirty="0"/>
          </a:p>
        </p:txBody>
      </p:sp>
      <p:sp>
        <p:nvSpPr>
          <p:cNvPr id="11" name="Marcador de contenido 2"/>
          <p:cNvSpPr>
            <a:spLocks noGrp="1"/>
          </p:cNvSpPr>
          <p:nvPr>
            <p:ph idx="1"/>
          </p:nvPr>
        </p:nvSpPr>
        <p:spPr>
          <a:xfrm>
            <a:off x="251520" y="908720"/>
            <a:ext cx="8568952" cy="5112568"/>
          </a:xfrm>
        </p:spPr>
        <p:txBody>
          <a:bodyPr>
            <a:normAutofit/>
          </a:bodyPr>
          <a:lstStyle/>
          <a:p>
            <a:r>
              <a:rPr lang="en-US" dirty="0"/>
              <a:t>Choose CPU or GPU depending on frontier</a:t>
            </a:r>
          </a:p>
          <a:p>
            <a:endParaRPr lang="en-US" sz="2400" dirty="0"/>
          </a:p>
          <a:p>
            <a:endParaRPr lang="en-US" dirty="0"/>
          </a:p>
          <a:p>
            <a:endParaRPr lang="en-US" sz="2400" dirty="0"/>
          </a:p>
          <a:p>
            <a:endParaRPr lang="en-US" dirty="0"/>
          </a:p>
          <a:p>
            <a:endParaRPr lang="en-US" sz="2400" dirty="0"/>
          </a:p>
          <a:p>
            <a:endParaRPr lang="en-US" dirty="0"/>
          </a:p>
          <a:p>
            <a:pPr marL="0" indent="0">
              <a:buNone/>
            </a:pPr>
            <a:endParaRPr lang="en-US" sz="2400" dirty="0"/>
          </a:p>
          <a:p>
            <a:pPr marL="0" indent="0">
              <a:buNone/>
            </a:pPr>
            <a:endParaRPr lang="en-US" sz="2400" dirty="0"/>
          </a:p>
          <a:p>
            <a:r>
              <a:rPr lang="en-US" dirty="0"/>
              <a:t>CPU threads or GPU kernel keep running while the condition is satisfied</a:t>
            </a:r>
            <a:endParaRPr lang="en-US" sz="2400" dirty="0"/>
          </a:p>
        </p:txBody>
      </p:sp>
      <p:sp>
        <p:nvSpPr>
          <p:cNvPr id="5" name="CuadroTexto 4"/>
          <p:cNvSpPr txBox="1"/>
          <p:nvPr/>
        </p:nvSpPr>
        <p:spPr>
          <a:xfrm>
            <a:off x="688996" y="1687448"/>
            <a:ext cx="7771436" cy="2677656"/>
          </a:xfrm>
          <a:prstGeom prst="rect">
            <a:avLst/>
          </a:prstGeom>
          <a:noFill/>
          <a:ln>
            <a:noFill/>
          </a:ln>
        </p:spPr>
        <p:txBody>
          <a:bodyPr wrap="square" rtlCol="0">
            <a:spAutoFit/>
          </a:bodyPr>
          <a:lstStyle/>
          <a:p>
            <a:r>
              <a:rPr lang="en-US" sz="1400" dirty="0">
                <a:solidFill>
                  <a:srgbClr val="9DC3E6"/>
                </a:solidFill>
                <a:latin typeface="Courier"/>
                <a:cs typeface="Courier"/>
              </a:rPr>
              <a:t> // Host code</a:t>
            </a:r>
          </a:p>
          <a:p>
            <a:r>
              <a:rPr lang="en-US" sz="1400" dirty="0">
                <a:solidFill>
                  <a:srgbClr val="000000"/>
                </a:solidFill>
                <a:latin typeface="Courier"/>
                <a:cs typeface="Courier"/>
              </a:rPr>
              <a:t> </a:t>
            </a:r>
            <a:r>
              <a:rPr lang="en-US" sz="1400" dirty="0">
                <a:solidFill>
                  <a:srgbClr val="CC9900"/>
                </a:solidFill>
                <a:latin typeface="Courier"/>
                <a:cs typeface="Courier"/>
              </a:rPr>
              <a:t>while</a:t>
            </a:r>
            <a:r>
              <a:rPr lang="en-US" sz="1400" dirty="0">
                <a:solidFill>
                  <a:srgbClr val="000000"/>
                </a:solidFill>
                <a:latin typeface="Courier"/>
                <a:cs typeface="Courier"/>
              </a:rPr>
              <a:t>(</a:t>
            </a:r>
            <a:r>
              <a:rPr lang="en-US" sz="1400" dirty="0" err="1">
                <a:solidFill>
                  <a:srgbClr val="000000"/>
                </a:solidFill>
                <a:latin typeface="Courier"/>
                <a:cs typeface="Courier"/>
              </a:rPr>
              <a:t>frontier_size</a:t>
            </a:r>
            <a:r>
              <a:rPr lang="en-US" sz="1400" dirty="0">
                <a:solidFill>
                  <a:srgbClr val="000000"/>
                </a:solidFill>
                <a:latin typeface="Courier"/>
                <a:cs typeface="Courier"/>
              </a:rPr>
              <a:t> != </a:t>
            </a:r>
            <a:r>
              <a:rPr lang="en-US" sz="1400" dirty="0">
                <a:solidFill>
                  <a:srgbClr val="CC9900"/>
                </a:solidFill>
                <a:latin typeface="Courier"/>
                <a:cs typeface="Courier"/>
              </a:rPr>
              <a:t>0</a:t>
            </a:r>
            <a:r>
              <a:rPr lang="en-US" sz="1400" dirty="0">
                <a:solidFill>
                  <a:srgbClr val="000000"/>
                </a:solidFill>
                <a:latin typeface="Courier"/>
                <a:cs typeface="Courier"/>
              </a:rPr>
              <a:t>){</a:t>
            </a:r>
          </a:p>
          <a:p>
            <a:endParaRPr lang="en-US" sz="1400" dirty="0">
              <a:solidFill>
                <a:srgbClr val="000000"/>
              </a:solidFill>
              <a:latin typeface="Courier"/>
              <a:cs typeface="Courier"/>
            </a:endParaRPr>
          </a:p>
          <a:p>
            <a:r>
              <a:rPr lang="en-US" sz="1400" dirty="0">
                <a:latin typeface="Courier"/>
                <a:cs typeface="Courier"/>
              </a:rPr>
              <a:t>     </a:t>
            </a:r>
            <a:r>
              <a:rPr lang="en-US" sz="1400" dirty="0">
                <a:solidFill>
                  <a:srgbClr val="CC9900"/>
                </a:solidFill>
                <a:latin typeface="Courier"/>
                <a:cs typeface="Courier"/>
              </a:rPr>
              <a:t>if</a:t>
            </a:r>
            <a:r>
              <a:rPr lang="en-US" sz="1400" dirty="0">
                <a:latin typeface="Courier"/>
                <a:cs typeface="Courier"/>
              </a:rPr>
              <a:t>(</a:t>
            </a:r>
            <a:r>
              <a:rPr lang="en-US" sz="1400" dirty="0" err="1">
                <a:latin typeface="Courier"/>
                <a:cs typeface="Courier"/>
              </a:rPr>
              <a:t>frontier_size</a:t>
            </a:r>
            <a:r>
              <a:rPr lang="en-US" sz="1400" dirty="0">
                <a:latin typeface="Courier"/>
                <a:cs typeface="Courier"/>
              </a:rPr>
              <a:t> &lt; </a:t>
            </a:r>
            <a:r>
              <a:rPr lang="en-US" sz="1400" dirty="0">
                <a:solidFill>
                  <a:srgbClr val="CC9900"/>
                </a:solidFill>
                <a:latin typeface="Courier"/>
                <a:cs typeface="Courier"/>
              </a:rPr>
              <a:t>LIMIT</a:t>
            </a:r>
            <a:r>
              <a:rPr lang="en-US" sz="1400" dirty="0">
                <a:latin typeface="Courier"/>
                <a:cs typeface="Courier"/>
              </a:rPr>
              <a:t>){</a:t>
            </a:r>
          </a:p>
          <a:p>
            <a:endParaRPr lang="en-US" sz="1400" dirty="0">
              <a:solidFill>
                <a:srgbClr val="000000"/>
              </a:solidFill>
              <a:latin typeface="Courier"/>
              <a:cs typeface="Courier"/>
            </a:endParaRPr>
          </a:p>
          <a:p>
            <a:r>
              <a:rPr lang="en-US" sz="1400" dirty="0">
                <a:solidFill>
                  <a:srgbClr val="9DC3E6"/>
                </a:solidFill>
                <a:latin typeface="Courier"/>
                <a:cs typeface="Courier"/>
              </a:rPr>
              <a:t>         // Launch CPU threads</a:t>
            </a:r>
            <a:endParaRPr lang="en-US" sz="1400" dirty="0">
              <a:solidFill>
                <a:srgbClr val="000000"/>
              </a:solidFill>
              <a:latin typeface="Courier"/>
              <a:cs typeface="Courier"/>
            </a:endParaRPr>
          </a:p>
          <a:p>
            <a:r>
              <a:rPr lang="en-US" sz="1400" dirty="0">
                <a:solidFill>
                  <a:srgbClr val="000000"/>
                </a:solidFill>
                <a:latin typeface="Courier"/>
                <a:cs typeface="Courier"/>
              </a:rPr>
              <a:t>     }</a:t>
            </a:r>
          </a:p>
          <a:p>
            <a:r>
              <a:rPr lang="en-US" sz="1400" dirty="0">
                <a:solidFill>
                  <a:srgbClr val="000000"/>
                </a:solidFill>
                <a:latin typeface="Courier"/>
                <a:cs typeface="Courier"/>
              </a:rPr>
              <a:t>     </a:t>
            </a:r>
            <a:r>
              <a:rPr lang="en-US" sz="1400" dirty="0">
                <a:solidFill>
                  <a:srgbClr val="CC9900"/>
                </a:solidFill>
                <a:latin typeface="Courier"/>
                <a:cs typeface="Courier"/>
              </a:rPr>
              <a:t>else</a:t>
            </a:r>
            <a:r>
              <a:rPr lang="en-US" sz="1400" dirty="0">
                <a:solidFill>
                  <a:srgbClr val="000000"/>
                </a:solidFill>
                <a:latin typeface="Courier"/>
                <a:cs typeface="Courier"/>
              </a:rPr>
              <a:t>{</a:t>
            </a:r>
          </a:p>
          <a:p>
            <a:endParaRPr lang="en-US" sz="1400" dirty="0">
              <a:solidFill>
                <a:srgbClr val="000000"/>
              </a:solidFill>
              <a:latin typeface="Courier"/>
              <a:cs typeface="Courier"/>
            </a:endParaRPr>
          </a:p>
          <a:p>
            <a:r>
              <a:rPr lang="en-US" sz="1400" dirty="0">
                <a:solidFill>
                  <a:srgbClr val="9DC3E6"/>
                </a:solidFill>
                <a:latin typeface="Courier"/>
                <a:cs typeface="Courier"/>
              </a:rPr>
              <a:t>         // Launch GPU kernel</a:t>
            </a:r>
            <a:endParaRPr lang="en-US" sz="1400" dirty="0">
              <a:solidFill>
                <a:srgbClr val="000000"/>
              </a:solidFill>
              <a:latin typeface="Courier"/>
              <a:cs typeface="Courier"/>
            </a:endParaRPr>
          </a:p>
          <a:p>
            <a:r>
              <a:rPr lang="en-US" sz="1400" dirty="0">
                <a:solidFill>
                  <a:srgbClr val="000000"/>
                </a:solidFill>
                <a:latin typeface="Courier"/>
                <a:cs typeface="Courier"/>
              </a:rPr>
              <a:t>     }</a:t>
            </a:r>
          </a:p>
          <a:p>
            <a:r>
              <a:rPr lang="en-US" sz="1400" dirty="0">
                <a:solidFill>
                  <a:srgbClr val="000000"/>
                </a:solidFill>
                <a:latin typeface="Courier"/>
                <a:cs typeface="Courier"/>
              </a:rPr>
              <a:t> }</a:t>
            </a:r>
          </a:p>
        </p:txBody>
      </p:sp>
      <p:sp>
        <p:nvSpPr>
          <p:cNvPr id="7" name="Marcador de número de diapositiva 3">
            <a:extLst>
              <a:ext uri="{FF2B5EF4-FFF2-40B4-BE49-F238E27FC236}">
                <a16:creationId xmlns:a16="http://schemas.microsoft.com/office/drawing/2014/main" id="{2EF6440F-5478-0A4E-8A3A-62C4C39F4434}"/>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9</a:t>
            </a:fld>
            <a:endParaRPr lang="en-US" altLang="en-US"/>
          </a:p>
        </p:txBody>
      </p:sp>
    </p:spTree>
    <p:extLst>
      <p:ext uri="{BB962C8B-B14F-4D97-AF65-F5344CB8AC3E}">
        <p14:creationId xmlns:p14="http://schemas.microsoft.com/office/powerpoint/2010/main" val="181186485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 of Collaboration on FPGA (II)</a:t>
            </a:r>
          </a:p>
        </p:txBody>
      </p:sp>
      <p:sp>
        <p:nvSpPr>
          <p:cNvPr id="3" name="TextBox 2"/>
          <p:cNvSpPr txBox="1"/>
          <p:nvPr/>
        </p:nvSpPr>
        <p:spPr>
          <a:xfrm>
            <a:off x="611560" y="2787772"/>
            <a:ext cx="1727200" cy="1180016"/>
          </a:xfrm>
          <a:prstGeom prst="rect">
            <a:avLst/>
          </a:prstGeom>
          <a:noFill/>
        </p:spPr>
        <p:txBody>
          <a:bodyPr wrap="square" lIns="71323" tIns="35662" rIns="71323" bIns="35662" rtlCol="0">
            <a:spAutoFit/>
          </a:bodyPr>
          <a:lstStyle/>
          <a:p>
            <a:pPr algn="ctr"/>
            <a:r>
              <a:rPr lang="en-US" u="sng" dirty="0"/>
              <a:t>Case Study:</a:t>
            </a:r>
          </a:p>
          <a:p>
            <a:pPr algn="ctr"/>
            <a:r>
              <a:rPr lang="en-US" dirty="0"/>
              <a:t>Random Sample Consensus</a:t>
            </a:r>
          </a:p>
        </p:txBody>
      </p:sp>
      <p:graphicFrame>
        <p:nvGraphicFramePr>
          <p:cNvPr id="7" name="Chart 6"/>
          <p:cNvGraphicFramePr>
            <a:graphicFrameLocks/>
          </p:cNvGraphicFramePr>
          <p:nvPr>
            <p:extLst>
              <p:ext uri="{D42A27DB-BD31-4B8C-83A1-F6EECF244321}">
                <p14:modId xmlns:p14="http://schemas.microsoft.com/office/powerpoint/2010/main" val="1065555578"/>
              </p:ext>
            </p:extLst>
          </p:nvPr>
        </p:nvGraphicFramePr>
        <p:xfrm>
          <a:off x="2567362" y="1844824"/>
          <a:ext cx="5511800" cy="3332428"/>
        </p:xfrm>
        <a:graphic>
          <a:graphicData uri="http://schemas.openxmlformats.org/drawingml/2006/chart">
            <c:chart xmlns:c="http://schemas.openxmlformats.org/drawingml/2006/chart" xmlns:r="http://schemas.openxmlformats.org/officeDocument/2006/relationships" r:id="rId2"/>
          </a:graphicData>
        </a:graphic>
      </p:graphicFrame>
      <p:grpSp>
        <p:nvGrpSpPr>
          <p:cNvPr id="8" name="Group 7"/>
          <p:cNvGrpSpPr/>
          <p:nvPr/>
        </p:nvGrpSpPr>
        <p:grpSpPr>
          <a:xfrm>
            <a:off x="3602710" y="3664426"/>
            <a:ext cx="2009563" cy="646331"/>
            <a:chOff x="3430720" y="1475495"/>
            <a:chExt cx="1397327" cy="1445512"/>
          </a:xfrm>
        </p:grpSpPr>
        <p:sp>
          <p:nvSpPr>
            <p:cNvPr id="9" name="Right Brace 8"/>
            <p:cNvSpPr/>
            <p:nvPr/>
          </p:nvSpPr>
          <p:spPr>
            <a:xfrm rot="10800000">
              <a:off x="4745806" y="1860769"/>
              <a:ext cx="82241" cy="548640"/>
            </a:xfrm>
            <a:prstGeom prst="rightBrace">
              <a:avLst/>
            </a:pr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0" name="TextBox 9"/>
            <p:cNvSpPr txBox="1"/>
            <p:nvPr/>
          </p:nvSpPr>
          <p:spPr>
            <a:xfrm>
              <a:off x="3430720" y="1475495"/>
              <a:ext cx="1264726" cy="1445512"/>
            </a:xfrm>
            <a:prstGeom prst="rect">
              <a:avLst/>
            </a:prstGeom>
            <a:noFill/>
          </p:spPr>
          <p:txBody>
            <a:bodyPr wrap="square" rtlCol="0">
              <a:spAutoFit/>
            </a:bodyPr>
            <a:lstStyle/>
            <a:p>
              <a:pPr algn="ctr"/>
              <a:r>
                <a:rPr lang="en-US" sz="1200" b="1" dirty="0"/>
                <a:t>Task partitioning exploits disparity in nature of tasks</a:t>
              </a:r>
            </a:p>
          </p:txBody>
        </p:sp>
      </p:grpSp>
      <p:sp>
        <p:nvSpPr>
          <p:cNvPr id="11" name="Slide Number Placeholder 10"/>
          <p:cNvSpPr>
            <a:spLocks noGrp="1"/>
          </p:cNvSpPr>
          <p:nvPr>
            <p:ph type="sldNum" sz="quarter" idx="11"/>
          </p:nvPr>
        </p:nvSpPr>
        <p:spPr/>
        <p:txBody>
          <a:bodyPr/>
          <a:lstStyle/>
          <a:p>
            <a:fld id="{4E009E98-E6C8-7F45-88A7-3AF2FF998BB6}" type="slidenum">
              <a:rPr lang="en-US" altLang="en-US" smtClean="0"/>
              <a:pPr/>
              <a:t>90</a:t>
            </a:fld>
            <a:endParaRPr lang="en-US" altLang="en-US"/>
          </a:p>
        </p:txBody>
      </p:sp>
      <p:sp>
        <p:nvSpPr>
          <p:cNvPr id="13" name="TextBox 12">
            <a:extLst>
              <a:ext uri="{FF2B5EF4-FFF2-40B4-BE49-F238E27FC236}">
                <a16:creationId xmlns:a16="http://schemas.microsoft.com/office/drawing/2014/main" id="{B8ACFFDA-52F7-DD4C-BB7A-5F43F380D9AD}"/>
              </a:ext>
            </a:extLst>
          </p:cNvPr>
          <p:cNvSpPr txBox="1">
            <a:spLocks noChangeArrowheads="1"/>
          </p:cNvSpPr>
          <p:nvPr/>
        </p:nvSpPr>
        <p:spPr bwMode="auto">
          <a:xfrm>
            <a:off x="152400" y="6381328"/>
            <a:ext cx="88840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Chang+, "Collaborative Computing for Heterogeneous Integrated Systems," ICPE 2017</a:t>
            </a:r>
          </a:p>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Huang+, "Analysis and Modeling of Collaborative Execution Strategies for Heterogeneous CPU-FPGA Architectures," ICPE 2019</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4" name="TextBox 3">
            <a:extLst>
              <a:ext uri="{FF2B5EF4-FFF2-40B4-BE49-F238E27FC236}">
                <a16:creationId xmlns:a16="http://schemas.microsoft.com/office/drawing/2014/main" id="{20016865-0A2B-5942-9C5C-33A765845C11}"/>
              </a:ext>
            </a:extLst>
          </p:cNvPr>
          <p:cNvSpPr txBox="1"/>
          <p:nvPr/>
        </p:nvSpPr>
        <p:spPr>
          <a:xfrm>
            <a:off x="5258301" y="5085184"/>
            <a:ext cx="825867" cy="369332"/>
          </a:xfrm>
          <a:prstGeom prst="rect">
            <a:avLst/>
          </a:prstGeom>
          <a:noFill/>
        </p:spPr>
        <p:txBody>
          <a:bodyPr wrap="none" rtlCol="0">
            <a:spAutoFit/>
          </a:bodyPr>
          <a:lstStyle/>
          <a:p>
            <a:r>
              <a:rPr lang="en-US" dirty="0"/>
              <a:t>%CPU</a:t>
            </a:r>
          </a:p>
        </p:txBody>
      </p:sp>
    </p:spTree>
    <p:extLst>
      <p:ext uri="{BB962C8B-B14F-4D97-AF65-F5344CB8AC3E}">
        <p14:creationId xmlns:p14="http://schemas.microsoft.com/office/powerpoint/2010/main" val="265509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Title 4">
            <a:extLst>
              <a:ext uri="{FF2B5EF4-FFF2-40B4-BE49-F238E27FC236}">
                <a16:creationId xmlns:a16="http://schemas.microsoft.com/office/drawing/2014/main" id="{5602B261-4012-0744-B1A0-A796ABC2D86D}"/>
              </a:ext>
            </a:extLst>
          </p:cNvPr>
          <p:cNvSpPr txBox="1">
            <a:spLocks/>
          </p:cNvSpPr>
          <p:nvPr/>
        </p:nvSpPr>
        <p:spPr>
          <a:xfrm>
            <a:off x="228600" y="0"/>
            <a:ext cx="8610600" cy="908720"/>
          </a:xfrm>
          <a:prstGeom prst="rect">
            <a:avLst/>
          </a:prstGeom>
        </p:spPr>
        <p:txBody>
          <a:bodyPr anchor="ct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r>
              <a:rPr lang="en-US" kern="0" dirty="0"/>
              <a:t>Chai on CPU-FPGA Systems (I)</a:t>
            </a:r>
          </a:p>
        </p:txBody>
      </p:sp>
      <p:sp>
        <p:nvSpPr>
          <p:cNvPr id="235" name="Slide Number Placeholder 3">
            <a:extLst>
              <a:ext uri="{FF2B5EF4-FFF2-40B4-BE49-F238E27FC236}">
                <a16:creationId xmlns:a16="http://schemas.microsoft.com/office/drawing/2014/main" id="{D7DE821A-3C70-304E-A471-B60BBE143285}"/>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5" name="Marcador de contenido 2">
            <a:extLst>
              <a:ext uri="{FF2B5EF4-FFF2-40B4-BE49-F238E27FC236}">
                <a16:creationId xmlns:a16="http://schemas.microsoft.com/office/drawing/2014/main" id="{D0C36A1C-3596-4B42-8C38-D5E5176322C4}"/>
              </a:ext>
            </a:extLst>
          </p:cNvPr>
          <p:cNvSpPr txBox="1">
            <a:spLocks/>
          </p:cNvSpPr>
          <p:nvPr/>
        </p:nvSpPr>
        <p:spPr>
          <a:xfrm>
            <a:off x="228600" y="914400"/>
            <a:ext cx="8545165" cy="4258312"/>
          </a:xfrm>
          <a:prstGeom prst="rect">
            <a:avLst/>
          </a:prstGeom>
        </p:spPr>
        <p:txBody>
          <a:bodyPr>
            <a:normAutofit/>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1800" dirty="0"/>
              <a:t>Sitao Huang, Li-Wen Chang, Izzat El Hajj, Simon Garcia De Gonzalo, Juan Gomez-Luna, Sai Rahul </a:t>
            </a:r>
            <a:r>
              <a:rPr lang="en-US" sz="1800" dirty="0" err="1"/>
              <a:t>Chalamalasetti</a:t>
            </a:r>
            <a:r>
              <a:rPr lang="en-US" sz="1800" dirty="0"/>
              <a:t>, Mohamed El-</a:t>
            </a:r>
            <a:r>
              <a:rPr lang="en-US" sz="1800" dirty="0" err="1"/>
              <a:t>Hadedy</a:t>
            </a:r>
            <a:r>
              <a:rPr lang="en-US" sz="1800" dirty="0"/>
              <a:t>, </a:t>
            </a:r>
            <a:r>
              <a:rPr lang="en-US" sz="1800" dirty="0" err="1"/>
              <a:t>Dejan</a:t>
            </a:r>
            <a:r>
              <a:rPr lang="en-US" sz="1800" dirty="0"/>
              <a:t> </a:t>
            </a:r>
            <a:r>
              <a:rPr lang="en-US" sz="1800" dirty="0" err="1"/>
              <a:t>Milojicic</a:t>
            </a:r>
            <a:r>
              <a:rPr lang="en-US" sz="1800" dirty="0"/>
              <a:t>, </a:t>
            </a:r>
            <a:r>
              <a:rPr lang="en-US" sz="1800" u="sng" dirty="0" err="1"/>
              <a:t>Onur</a:t>
            </a:r>
            <a:r>
              <a:rPr lang="en-US" sz="1800" u="sng" dirty="0"/>
              <a:t> </a:t>
            </a:r>
            <a:r>
              <a:rPr lang="en-US" sz="1800" u="sng" dirty="0" err="1"/>
              <a:t>Mutlu</a:t>
            </a:r>
            <a:r>
              <a:rPr lang="en-US" sz="1800" dirty="0"/>
              <a:t>, Deming Chen, and Wen-</a:t>
            </a:r>
            <a:r>
              <a:rPr lang="en-US" sz="1800" dirty="0" err="1"/>
              <a:t>mei</a:t>
            </a:r>
            <a:r>
              <a:rPr lang="en-US" sz="1800" dirty="0"/>
              <a:t> </a:t>
            </a:r>
            <a:r>
              <a:rPr lang="en-US" sz="1800" dirty="0" err="1"/>
              <a:t>Hwu</a:t>
            </a:r>
            <a:r>
              <a:rPr lang="en-US" sz="1800" dirty="0"/>
              <a:t>,</a:t>
            </a:r>
            <a:br>
              <a:rPr lang="en-US" sz="1800" dirty="0"/>
            </a:br>
            <a:r>
              <a:rPr lang="en-US" sz="1800" b="1" dirty="0">
                <a:solidFill>
                  <a:srgbClr val="0000FF"/>
                </a:solidFill>
                <a:hlinkClick r:id="rId2">
                  <a:extLst>
                    <a:ext uri="{A12FA001-AC4F-418D-AE19-62706E023703}">
                      <ahyp:hlinkClr xmlns:ahyp="http://schemas.microsoft.com/office/drawing/2018/hyperlinkcolor" val="tx"/>
                    </a:ext>
                  </a:extLst>
                </a:hlinkClick>
              </a:rPr>
              <a:t>"Analysis and Modeling of Collaborative Execution Strategies for Heterogeneous CPU-FPGA Architectures"</a:t>
            </a:r>
            <a:r>
              <a:rPr lang="en-US" sz="1800" dirty="0">
                <a:solidFill>
                  <a:srgbClr val="0000FF"/>
                </a:solidFill>
              </a:rPr>
              <a:t> </a:t>
            </a:r>
            <a:br>
              <a:rPr lang="en-US" sz="1800" dirty="0">
                <a:solidFill>
                  <a:srgbClr val="0000FF"/>
                </a:solidFill>
              </a:rPr>
            </a:br>
            <a:r>
              <a:rPr lang="en-US" sz="1800" i="1" dirty="0"/>
              <a:t>Proceedings of the </a:t>
            </a:r>
            <a:r>
              <a:rPr lang="en-US" sz="1800" i="1" dirty="0">
                <a:hlinkClick r:id="rId3"/>
              </a:rPr>
              <a:t>10th ACM/SPEC International Conference on Performance Engineering</a:t>
            </a:r>
            <a:r>
              <a:rPr lang="en-US" sz="1800" i="1" dirty="0"/>
              <a:t> (</a:t>
            </a:r>
            <a:r>
              <a:rPr lang="en-US" sz="1800" b="1" i="1" dirty="0"/>
              <a:t>ICPE</a:t>
            </a:r>
            <a:r>
              <a:rPr lang="en-US" sz="1800" i="1" dirty="0"/>
              <a:t>)</a:t>
            </a:r>
            <a:r>
              <a:rPr lang="en-US" sz="1800" dirty="0"/>
              <a:t>, Mumbai, India, April 2019. </a:t>
            </a:r>
            <a:br>
              <a:rPr lang="en-US" sz="1800" dirty="0"/>
            </a:br>
            <a:r>
              <a:rPr lang="en-US" sz="1800" dirty="0"/>
              <a:t>[</a:t>
            </a:r>
            <a:r>
              <a:rPr lang="en-US" sz="1800" dirty="0">
                <a:hlinkClick r:id="rId4"/>
              </a:rPr>
              <a:t>Slides (pptx)</a:t>
            </a:r>
            <a:r>
              <a:rPr lang="en-US" sz="1800" dirty="0"/>
              <a:t> </a:t>
            </a:r>
            <a:r>
              <a:rPr lang="en-US" sz="1800" dirty="0">
                <a:hlinkClick r:id="rId5"/>
              </a:rPr>
              <a:t>(pdf)</a:t>
            </a:r>
            <a:r>
              <a:rPr lang="en-US" sz="1800" dirty="0"/>
              <a:t>] </a:t>
            </a:r>
            <a:br>
              <a:rPr lang="en-US" sz="1800" dirty="0"/>
            </a:br>
            <a:r>
              <a:rPr lang="en-US" sz="1800" dirty="0"/>
              <a:t>[</a:t>
            </a:r>
            <a:r>
              <a:rPr lang="en-US" sz="1800" dirty="0">
                <a:hlinkClick r:id="rId6"/>
              </a:rPr>
              <a:t>Chai CPU-FPGA Benchmark Suite</a:t>
            </a:r>
            <a:r>
              <a:rPr lang="en-US" sz="1800" dirty="0"/>
              <a:t>]</a:t>
            </a:r>
          </a:p>
        </p:txBody>
      </p:sp>
      <p:pic>
        <p:nvPicPr>
          <p:cNvPr id="2" name="Picture 1">
            <a:extLst>
              <a:ext uri="{FF2B5EF4-FFF2-40B4-BE49-F238E27FC236}">
                <a16:creationId xmlns:a16="http://schemas.microsoft.com/office/drawing/2014/main" id="{45D93579-0C04-3E4A-9623-A79D50B3DB8A}"/>
              </a:ext>
            </a:extLst>
          </p:cNvPr>
          <p:cNvPicPr>
            <a:picLocks noChangeAspect="1"/>
          </p:cNvPicPr>
          <p:nvPr/>
        </p:nvPicPr>
        <p:blipFill>
          <a:blip r:embed="rId7"/>
          <a:stretch>
            <a:fillRect/>
          </a:stretch>
        </p:blipFill>
        <p:spPr>
          <a:xfrm>
            <a:off x="1626888" y="3501008"/>
            <a:ext cx="5890224" cy="2777948"/>
          </a:xfrm>
          <a:prstGeom prst="rect">
            <a:avLst/>
          </a:prstGeom>
        </p:spPr>
      </p:pic>
    </p:spTree>
    <p:extLst>
      <p:ext uri="{BB962C8B-B14F-4D97-AF65-F5344CB8AC3E}">
        <p14:creationId xmlns:p14="http://schemas.microsoft.com/office/powerpoint/2010/main" val="1588669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Title 4">
            <a:extLst>
              <a:ext uri="{FF2B5EF4-FFF2-40B4-BE49-F238E27FC236}">
                <a16:creationId xmlns:a16="http://schemas.microsoft.com/office/drawing/2014/main" id="{5602B261-4012-0744-B1A0-A796ABC2D86D}"/>
              </a:ext>
            </a:extLst>
          </p:cNvPr>
          <p:cNvSpPr txBox="1">
            <a:spLocks/>
          </p:cNvSpPr>
          <p:nvPr/>
        </p:nvSpPr>
        <p:spPr>
          <a:xfrm>
            <a:off x="228600" y="0"/>
            <a:ext cx="8610600" cy="908720"/>
          </a:xfrm>
          <a:prstGeom prst="rect">
            <a:avLst/>
          </a:prstGeom>
        </p:spPr>
        <p:txBody>
          <a:bodyPr anchor="ct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r>
              <a:rPr lang="en-US" kern="0" dirty="0"/>
              <a:t>Chai on CPU-FPGA Systems (II)</a:t>
            </a:r>
          </a:p>
        </p:txBody>
      </p:sp>
      <p:sp>
        <p:nvSpPr>
          <p:cNvPr id="235" name="Slide Number Placeholder 3">
            <a:extLst>
              <a:ext uri="{FF2B5EF4-FFF2-40B4-BE49-F238E27FC236}">
                <a16:creationId xmlns:a16="http://schemas.microsoft.com/office/drawing/2014/main" id="{D7DE821A-3C70-304E-A471-B60BBE143285}"/>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5" name="Marcador de contenido 2">
            <a:extLst>
              <a:ext uri="{FF2B5EF4-FFF2-40B4-BE49-F238E27FC236}">
                <a16:creationId xmlns:a16="http://schemas.microsoft.com/office/drawing/2014/main" id="{3C4E8AA8-97A2-3542-BE3D-67AC5CA97750}"/>
              </a:ext>
            </a:extLst>
          </p:cNvPr>
          <p:cNvSpPr txBox="1">
            <a:spLocks/>
          </p:cNvSpPr>
          <p:nvPr/>
        </p:nvSpPr>
        <p:spPr>
          <a:xfrm>
            <a:off x="228600" y="914400"/>
            <a:ext cx="8545165" cy="4258312"/>
          </a:xfrm>
          <a:prstGeom prst="rect">
            <a:avLst/>
          </a:prstGeom>
        </p:spPr>
        <p:txBody>
          <a:bodyPr>
            <a:normAutofit/>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1800" dirty="0" err="1"/>
              <a:t>Jiantong</a:t>
            </a:r>
            <a:r>
              <a:rPr lang="en-US" sz="1800" dirty="0"/>
              <a:t> Jiang, Zeke Wang, </a:t>
            </a:r>
            <a:r>
              <a:rPr lang="en-US" sz="1800" dirty="0" err="1"/>
              <a:t>Xue</a:t>
            </a:r>
            <a:r>
              <a:rPr lang="en-US" sz="1800" dirty="0"/>
              <a:t> Liu, Juan Gómez-Luna, Nan Guan, </a:t>
            </a:r>
            <a:r>
              <a:rPr lang="en-US" sz="1800" dirty="0" err="1"/>
              <a:t>Qingxu</a:t>
            </a:r>
            <a:r>
              <a:rPr lang="en-US" sz="1800" dirty="0"/>
              <a:t> Deng, Wei Zhang, and </a:t>
            </a:r>
            <a:r>
              <a:rPr lang="en-US" sz="1800" u="sng" dirty="0" err="1"/>
              <a:t>Onur</a:t>
            </a:r>
            <a:r>
              <a:rPr lang="en-US" sz="1800" u="sng" dirty="0"/>
              <a:t> </a:t>
            </a:r>
            <a:r>
              <a:rPr lang="en-US" sz="1800" u="sng" dirty="0" err="1"/>
              <a:t>Mutlu</a:t>
            </a:r>
            <a:r>
              <a:rPr lang="en-US" sz="1800" dirty="0"/>
              <a:t>,</a:t>
            </a:r>
            <a:br>
              <a:rPr lang="en-US" sz="1800" dirty="0"/>
            </a:br>
            <a:r>
              <a:rPr lang="en-US" sz="1800" b="1" dirty="0">
                <a:solidFill>
                  <a:srgbClr val="0000FF"/>
                </a:solidFill>
                <a:hlinkClick r:id="rId2">
                  <a:extLst>
                    <a:ext uri="{A12FA001-AC4F-418D-AE19-62706E023703}">
                      <ahyp:hlinkClr xmlns:ahyp="http://schemas.microsoft.com/office/drawing/2018/hyperlinkcolor" val="tx"/>
                    </a:ext>
                  </a:extLst>
                </a:hlinkClick>
              </a:rPr>
              <a:t>"Boyi: A Systematic Framework for Automatically Deciding the Right Execution Model of OpenCL Applications on FPGAs"</a:t>
            </a:r>
            <a:br>
              <a:rPr lang="en-US" sz="1800" dirty="0">
                <a:solidFill>
                  <a:srgbClr val="0000FF"/>
                </a:solidFill>
              </a:rPr>
            </a:br>
            <a:r>
              <a:rPr lang="en-US" sz="1800" i="1" dirty="0"/>
              <a:t>Proceedings of the </a:t>
            </a:r>
            <a:r>
              <a:rPr lang="en-US" sz="1800" i="1" dirty="0">
                <a:hlinkClick r:id="rId3"/>
              </a:rPr>
              <a:t>28th International Symposium on Field-Programmable Gate Arrays</a:t>
            </a:r>
            <a:r>
              <a:rPr lang="en-US" sz="1800" i="1" dirty="0"/>
              <a:t> (</a:t>
            </a:r>
            <a:r>
              <a:rPr lang="en-US" sz="1800" b="1" i="1" dirty="0"/>
              <a:t>FPGA</a:t>
            </a:r>
            <a:r>
              <a:rPr lang="en-US" sz="1800" i="1" dirty="0"/>
              <a:t>)</a:t>
            </a:r>
            <a:r>
              <a:rPr lang="en-US" sz="1800" dirty="0"/>
              <a:t>, Seaside, CA, USA, February 2020. </a:t>
            </a:r>
            <a:br>
              <a:rPr lang="en-US" sz="1800" dirty="0"/>
            </a:br>
            <a:r>
              <a:rPr lang="en-US" sz="1800" dirty="0"/>
              <a:t>[</a:t>
            </a:r>
            <a:r>
              <a:rPr lang="en-US" sz="1800" dirty="0">
                <a:hlinkClick r:id="rId4"/>
              </a:rPr>
              <a:t>Slides (pptx)</a:t>
            </a:r>
            <a:r>
              <a:rPr lang="en-US" sz="1800" dirty="0"/>
              <a:t> </a:t>
            </a:r>
            <a:r>
              <a:rPr lang="en-US" sz="1800" dirty="0">
                <a:hlinkClick r:id="rId5"/>
              </a:rPr>
              <a:t>(pdf)</a:t>
            </a:r>
            <a:r>
              <a:rPr lang="en-US" sz="1800" dirty="0"/>
              <a:t>]</a:t>
            </a:r>
          </a:p>
        </p:txBody>
      </p:sp>
      <p:pic>
        <p:nvPicPr>
          <p:cNvPr id="2" name="Picture 1">
            <a:extLst>
              <a:ext uri="{FF2B5EF4-FFF2-40B4-BE49-F238E27FC236}">
                <a16:creationId xmlns:a16="http://schemas.microsoft.com/office/drawing/2014/main" id="{C2C701F0-159D-7242-B07A-9A37DA673E4A}"/>
              </a:ext>
            </a:extLst>
          </p:cNvPr>
          <p:cNvPicPr>
            <a:picLocks noChangeAspect="1"/>
          </p:cNvPicPr>
          <p:nvPr/>
        </p:nvPicPr>
        <p:blipFill>
          <a:blip r:embed="rId6"/>
          <a:stretch>
            <a:fillRect/>
          </a:stretch>
        </p:blipFill>
        <p:spPr>
          <a:xfrm>
            <a:off x="377788" y="3645024"/>
            <a:ext cx="8388424" cy="1959278"/>
          </a:xfrm>
          <a:prstGeom prst="rect">
            <a:avLst/>
          </a:prstGeom>
        </p:spPr>
      </p:pic>
    </p:spTree>
    <p:extLst>
      <p:ext uri="{BB962C8B-B14F-4D97-AF65-F5344CB8AC3E}">
        <p14:creationId xmlns:p14="http://schemas.microsoft.com/office/powerpoint/2010/main" val="423588404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504AB-5973-4904-A759-BB0AD735C746}"/>
              </a:ext>
            </a:extLst>
          </p:cNvPr>
          <p:cNvSpPr>
            <a:spLocks noGrp="1"/>
          </p:cNvSpPr>
          <p:nvPr>
            <p:ph type="title"/>
          </p:nvPr>
        </p:nvSpPr>
        <p:spPr/>
        <p:txBody>
          <a:bodyPr/>
          <a:lstStyle/>
          <a:p>
            <a:r>
              <a:rPr lang="en-US" dirty="0"/>
              <a:t>CAPI/</a:t>
            </a:r>
            <a:r>
              <a:rPr lang="en-US" dirty="0" err="1"/>
              <a:t>OpenCAPI</a:t>
            </a:r>
            <a:r>
              <a:rPr lang="en-US" dirty="0"/>
              <a:t> Overview</a:t>
            </a:r>
          </a:p>
        </p:txBody>
      </p:sp>
      <p:pic>
        <p:nvPicPr>
          <p:cNvPr id="5" name="Picture 4">
            <a:extLst>
              <a:ext uri="{FF2B5EF4-FFF2-40B4-BE49-F238E27FC236}">
                <a16:creationId xmlns:a16="http://schemas.microsoft.com/office/drawing/2014/main" id="{792254A5-3A25-42DC-AB10-9DD0BB68DD46}"/>
              </a:ext>
            </a:extLst>
          </p:cNvPr>
          <p:cNvPicPr>
            <a:picLocks noChangeAspect="1"/>
          </p:cNvPicPr>
          <p:nvPr/>
        </p:nvPicPr>
        <p:blipFill>
          <a:blip r:embed="rId3"/>
          <a:stretch>
            <a:fillRect/>
          </a:stretch>
        </p:blipFill>
        <p:spPr>
          <a:xfrm>
            <a:off x="4390774" y="4263584"/>
            <a:ext cx="3346565" cy="1304593"/>
          </a:xfrm>
          <a:prstGeom prst="rect">
            <a:avLst/>
          </a:prstGeom>
        </p:spPr>
      </p:pic>
      <p:pic>
        <p:nvPicPr>
          <p:cNvPr id="7" name="Picture 6">
            <a:extLst>
              <a:ext uri="{FF2B5EF4-FFF2-40B4-BE49-F238E27FC236}">
                <a16:creationId xmlns:a16="http://schemas.microsoft.com/office/drawing/2014/main" id="{0963374A-16F0-4959-8F08-AEC72D232D19}"/>
              </a:ext>
            </a:extLst>
          </p:cNvPr>
          <p:cNvPicPr>
            <a:picLocks noChangeAspect="1"/>
          </p:cNvPicPr>
          <p:nvPr/>
        </p:nvPicPr>
        <p:blipFill>
          <a:blip r:embed="rId4"/>
          <a:stretch>
            <a:fillRect/>
          </a:stretch>
        </p:blipFill>
        <p:spPr>
          <a:xfrm>
            <a:off x="4837188" y="1622713"/>
            <a:ext cx="3703757" cy="2423718"/>
          </a:xfrm>
          <a:prstGeom prst="rect">
            <a:avLst/>
          </a:prstGeom>
        </p:spPr>
      </p:pic>
      <p:sp>
        <p:nvSpPr>
          <p:cNvPr id="11" name="CustomShape 2">
            <a:extLst>
              <a:ext uri="{FF2B5EF4-FFF2-40B4-BE49-F238E27FC236}">
                <a16:creationId xmlns:a16="http://schemas.microsoft.com/office/drawing/2014/main" id="{33677DE9-F10B-4AF7-B00F-15DD714BF8B0}"/>
              </a:ext>
            </a:extLst>
          </p:cNvPr>
          <p:cNvSpPr/>
          <p:nvPr/>
        </p:nvSpPr>
        <p:spPr>
          <a:xfrm>
            <a:off x="1785154" y="5757480"/>
            <a:ext cx="5610060" cy="243270"/>
          </a:xfrm>
          <a:prstGeom prst="rect">
            <a:avLst/>
          </a:prstGeom>
          <a:noFill/>
          <a:ln>
            <a:noFill/>
          </a:ln>
        </p:spPr>
        <p:style>
          <a:lnRef idx="0">
            <a:scrgbClr r="0" g="0" b="0"/>
          </a:lnRef>
          <a:fillRef idx="0">
            <a:scrgbClr r="0" g="0" b="0"/>
          </a:fillRef>
          <a:effectRef idx="0">
            <a:scrgbClr r="0" g="0" b="0"/>
          </a:effectRef>
          <a:fontRef idx="minor"/>
        </p:style>
        <p:txBody>
          <a:bodyPr wrap="none" lIns="67500" tIns="33750" rIns="67500" bIns="33750"/>
          <a:lstStyle/>
          <a:p>
            <a:pPr algn="ctr"/>
            <a:r>
              <a:rPr lang="en-US" sz="900" dirty="0" err="1"/>
              <a:t>Dionysios</a:t>
            </a:r>
            <a:r>
              <a:rPr lang="en-US" sz="900" dirty="0"/>
              <a:t> Diamantopoulos, IBM Research – Zurich, COOL Chips 2018</a:t>
            </a:r>
          </a:p>
          <a:p>
            <a:pPr>
              <a:lnSpc>
                <a:spcPct val="100000"/>
              </a:lnSpc>
            </a:pPr>
            <a:r>
              <a:rPr lang="en-US" sz="900" spc="-1" dirty="0">
                <a:solidFill>
                  <a:srgbClr val="000000"/>
                </a:solidFill>
              </a:rPr>
              <a:t> </a:t>
            </a:r>
            <a:endParaRPr lang="en-US" sz="900" spc="-1" dirty="0"/>
          </a:p>
        </p:txBody>
      </p:sp>
      <p:pic>
        <p:nvPicPr>
          <p:cNvPr id="12" name="Picture 11">
            <a:extLst>
              <a:ext uri="{FF2B5EF4-FFF2-40B4-BE49-F238E27FC236}">
                <a16:creationId xmlns:a16="http://schemas.microsoft.com/office/drawing/2014/main" id="{50819EDA-8CE0-4014-97C0-CE15D22574A7}"/>
              </a:ext>
            </a:extLst>
          </p:cNvPr>
          <p:cNvPicPr>
            <a:picLocks noChangeAspect="1"/>
          </p:cNvPicPr>
          <p:nvPr/>
        </p:nvPicPr>
        <p:blipFill rotWithShape="1">
          <a:blip r:embed="rId5"/>
          <a:srcRect l="1659" r="58184"/>
          <a:stretch/>
        </p:blipFill>
        <p:spPr>
          <a:xfrm>
            <a:off x="445259" y="1803175"/>
            <a:ext cx="3262645" cy="3930081"/>
          </a:xfrm>
          <a:prstGeom prst="rect">
            <a:avLst/>
          </a:prstGeom>
        </p:spPr>
      </p:pic>
      <p:pic>
        <p:nvPicPr>
          <p:cNvPr id="10" name="IBM 8-bar logo" descr="IBM 8-bar logo, black">
            <a:extLst>
              <a:ext uri="{FF2B5EF4-FFF2-40B4-BE49-F238E27FC236}">
                <a16:creationId xmlns:a16="http://schemas.microsoft.com/office/drawing/2014/main" id="{1192C48F-94CB-4606-BD77-8D7D5E3A96D3}"/>
              </a:ext>
              <a:ext uri="{C183D7F6-B498-43B3-948B-1728B52AA6E4}">
                <adec:decorative xmlns:adec="http://schemas.microsoft.com/office/drawing/2017/decorative" val="0"/>
              </a:ext>
            </a:extLst>
          </p:cNvPr>
          <p:cNvPicPr>
            <a:picLocks noChangeAspect="1"/>
          </p:cNvPicPr>
          <p:nvPr/>
        </p:nvPicPr>
        <p:blipFill>
          <a:blip r:embed="rId6"/>
          <a:stretch>
            <a:fillRect/>
          </a:stretch>
        </p:blipFill>
        <p:spPr>
          <a:xfrm>
            <a:off x="8331978" y="5708220"/>
            <a:ext cx="391192" cy="156081"/>
          </a:xfrm>
          <a:prstGeom prst="rect">
            <a:avLst/>
          </a:prstGeom>
        </p:spPr>
      </p:pic>
      <p:sp>
        <p:nvSpPr>
          <p:cNvPr id="4" name="Slide Number Placeholder 3">
            <a:extLst>
              <a:ext uri="{FF2B5EF4-FFF2-40B4-BE49-F238E27FC236}">
                <a16:creationId xmlns:a16="http://schemas.microsoft.com/office/drawing/2014/main" id="{D162490E-EC84-8B4A-B1F1-367E175D01C4}"/>
              </a:ext>
            </a:extLst>
          </p:cNvPr>
          <p:cNvSpPr>
            <a:spLocks noGrp="1"/>
          </p:cNvSpPr>
          <p:nvPr>
            <p:ph type="sldNum" sz="quarter" idx="12"/>
          </p:nvPr>
        </p:nvSpPr>
        <p:spPr>
          <a:xfrm>
            <a:off x="9535118" y="654039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B5F978-99DD-4B09-979A-AB31C135CAD9}" type="slidenum">
              <a:rPr lang="en-US" smtClean="0"/>
              <a:pPr/>
              <a:t>93</a:t>
            </a:fld>
            <a:endParaRPr lang="en-US" dirty="0"/>
          </a:p>
        </p:txBody>
      </p:sp>
      <p:sp>
        <p:nvSpPr>
          <p:cNvPr id="9" name="Slide Number Placeholder 3">
            <a:extLst>
              <a:ext uri="{FF2B5EF4-FFF2-40B4-BE49-F238E27FC236}">
                <a16:creationId xmlns:a16="http://schemas.microsoft.com/office/drawing/2014/main" id="{E7CF2FC4-11D8-4B40-BF2F-FE08AA67CA17}"/>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13" name="Content Placeholder 5">
            <a:extLst>
              <a:ext uri="{FF2B5EF4-FFF2-40B4-BE49-F238E27FC236}">
                <a16:creationId xmlns:a16="http://schemas.microsoft.com/office/drawing/2014/main" id="{6DF54B0A-F04D-DC42-8E98-05DBC4F5654C}"/>
              </a:ext>
            </a:extLst>
          </p:cNvPr>
          <p:cNvSpPr>
            <a:spLocks noGrp="1"/>
          </p:cNvSpPr>
          <p:nvPr>
            <p:ph idx="1"/>
          </p:nvPr>
        </p:nvSpPr>
        <p:spPr>
          <a:xfrm>
            <a:off x="228599" y="908720"/>
            <a:ext cx="8610599" cy="5472608"/>
          </a:xfrm>
        </p:spPr>
        <p:txBody>
          <a:bodyPr/>
          <a:lstStyle/>
          <a:p>
            <a:pPr>
              <a:spcBef>
                <a:spcPts val="600"/>
              </a:spcBef>
            </a:pPr>
            <a:r>
              <a:rPr lang="en-US" sz="2000" dirty="0"/>
              <a:t>CAPI/CAPI2 (Coherent Accelerator Processor Interface)</a:t>
            </a:r>
          </a:p>
          <a:p>
            <a:pPr>
              <a:spcBef>
                <a:spcPts val="600"/>
              </a:spcBef>
            </a:pPr>
            <a:r>
              <a:rPr lang="en-US" sz="2000" dirty="0" err="1"/>
              <a:t>OpenCAPI</a:t>
            </a:r>
            <a:r>
              <a:rPr lang="en-US" sz="2000" dirty="0"/>
              <a:t> </a:t>
            </a:r>
          </a:p>
        </p:txBody>
      </p:sp>
    </p:spTree>
    <p:extLst>
      <p:ext uri="{BB962C8B-B14F-4D97-AF65-F5344CB8AC3E}">
        <p14:creationId xmlns:p14="http://schemas.microsoft.com/office/powerpoint/2010/main" val="295882132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BM IT Infrastructure Blog"/>
          <p:cNvPicPr>
            <a:picLocks noChangeAspect="1" noChangeArrowheads="1"/>
          </p:cNvPicPr>
          <p:nvPr/>
        </p:nvPicPr>
        <p:blipFill rotWithShape="1">
          <a:blip r:embed="rId3">
            <a:extLst>
              <a:ext uri="{28A0092B-C50C-407E-A947-70E740481C1C}">
                <a14:useLocalDpi xmlns:a14="http://schemas.microsoft.com/office/drawing/2010/main" val="0"/>
              </a:ext>
            </a:extLst>
          </a:blip>
          <a:srcRect l="8998" t="15263" r="6149" b="7374"/>
          <a:stretch/>
        </p:blipFill>
        <p:spPr bwMode="auto">
          <a:xfrm>
            <a:off x="487230" y="1828162"/>
            <a:ext cx="3543649" cy="162521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www.alpha-data.com/dcp/otherimages/adm-pcie-9h7_001_larg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3586" y="1374431"/>
            <a:ext cx="3398581" cy="226685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7FBBFD2-7BD5-4A8E-8909-1EF5F8C5F35F}"/>
              </a:ext>
            </a:extLst>
          </p:cNvPr>
          <p:cNvSpPr>
            <a:spLocks noGrp="1"/>
          </p:cNvSpPr>
          <p:nvPr>
            <p:ph type="title"/>
          </p:nvPr>
        </p:nvSpPr>
        <p:spPr/>
        <p:txBody>
          <a:bodyPr>
            <a:normAutofit fontScale="90000"/>
          </a:bodyPr>
          <a:lstStyle/>
          <a:p>
            <a:r>
              <a:rPr lang="en-US" dirty="0"/>
              <a:t>Evaluation Setup for Weather Acceleration</a:t>
            </a:r>
          </a:p>
        </p:txBody>
      </p:sp>
      <p:sp>
        <p:nvSpPr>
          <p:cNvPr id="4" name="Rectangle 3">
            <a:extLst>
              <a:ext uri="{FF2B5EF4-FFF2-40B4-BE49-F238E27FC236}">
                <a16:creationId xmlns:a16="http://schemas.microsoft.com/office/drawing/2014/main" id="{046A7CE0-CA50-4E29-ACDC-6F6FF42444B3}"/>
              </a:ext>
            </a:extLst>
          </p:cNvPr>
          <p:cNvSpPr/>
          <p:nvPr/>
        </p:nvSpPr>
        <p:spPr>
          <a:xfrm>
            <a:off x="1120532" y="3367434"/>
            <a:ext cx="3137693" cy="461665"/>
          </a:xfrm>
          <a:prstGeom prst="rect">
            <a:avLst/>
          </a:prstGeom>
        </p:spPr>
        <p:txBody>
          <a:bodyPr wrap="square">
            <a:spAutoFit/>
          </a:bodyPr>
          <a:lstStyle/>
          <a:p>
            <a:r>
              <a:rPr lang="en-US" sz="2400" b="1" dirty="0">
                <a:solidFill>
                  <a:srgbClr val="264478"/>
                </a:solidFill>
                <a:latin typeface="Garamond" panose="02020404030301010803" pitchFamily="18" charset="0"/>
              </a:rPr>
              <a:t>POWER9 AC922</a:t>
            </a:r>
            <a:endParaRPr lang="en-US" sz="1350" b="1" dirty="0">
              <a:solidFill>
                <a:srgbClr val="264478"/>
              </a:solidFill>
              <a:latin typeface="Garamond" panose="02020404030301010803" pitchFamily="18" charset="0"/>
            </a:endParaRPr>
          </a:p>
        </p:txBody>
      </p:sp>
      <p:sp>
        <p:nvSpPr>
          <p:cNvPr id="13" name="Rectangle 12">
            <a:extLst>
              <a:ext uri="{FF2B5EF4-FFF2-40B4-BE49-F238E27FC236}">
                <a16:creationId xmlns:a16="http://schemas.microsoft.com/office/drawing/2014/main" id="{F137E71F-D561-4D9D-B83A-232248175A0E}"/>
              </a:ext>
            </a:extLst>
          </p:cNvPr>
          <p:cNvSpPr/>
          <p:nvPr/>
        </p:nvSpPr>
        <p:spPr>
          <a:xfrm>
            <a:off x="5174966" y="3382332"/>
            <a:ext cx="3630736" cy="830997"/>
          </a:xfrm>
          <a:prstGeom prst="rect">
            <a:avLst/>
          </a:prstGeom>
        </p:spPr>
        <p:txBody>
          <a:bodyPr wrap="square">
            <a:spAutoFit/>
          </a:bodyPr>
          <a:lstStyle/>
          <a:p>
            <a:r>
              <a:rPr lang="en-US" sz="2400" b="1" dirty="0">
                <a:solidFill>
                  <a:srgbClr val="264478"/>
                </a:solidFill>
                <a:latin typeface="Garamond" panose="02020404030301010803" pitchFamily="18" charset="0"/>
              </a:rPr>
              <a:t>HBM-based AD9H7 board 	</a:t>
            </a:r>
            <a:endParaRPr lang="en-US" sz="1350" b="1" dirty="0">
              <a:solidFill>
                <a:srgbClr val="264478"/>
              </a:solidFill>
              <a:latin typeface="Garamond" panose="02020404030301010803" pitchFamily="18" charset="0"/>
            </a:endParaRPr>
          </a:p>
        </p:txBody>
      </p:sp>
      <p:sp>
        <p:nvSpPr>
          <p:cNvPr id="6" name="Arrow: Left-Right 5">
            <a:extLst>
              <a:ext uri="{FF2B5EF4-FFF2-40B4-BE49-F238E27FC236}">
                <a16:creationId xmlns:a16="http://schemas.microsoft.com/office/drawing/2014/main" id="{C596C06C-D46D-4357-87C7-5C65279A2AAB}"/>
              </a:ext>
            </a:extLst>
          </p:cNvPr>
          <p:cNvSpPr/>
          <p:nvPr/>
        </p:nvSpPr>
        <p:spPr>
          <a:xfrm>
            <a:off x="3907974" y="2336736"/>
            <a:ext cx="1357342" cy="502848"/>
          </a:xfrm>
          <a:prstGeom prst="leftRightArrow">
            <a:avLst/>
          </a:prstGeom>
          <a:ln w="9525">
            <a:solidFill>
              <a:schemeClr val="tx1"/>
            </a:solidFill>
          </a:ln>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100" b="1" i="1" dirty="0"/>
              <a:t>OCAPI</a:t>
            </a:r>
            <a:endParaRPr lang="en-US" sz="1500" b="1" i="1" dirty="0"/>
          </a:p>
        </p:txBody>
      </p:sp>
      <p:sp>
        <p:nvSpPr>
          <p:cNvPr id="7" name="TextBox 6"/>
          <p:cNvSpPr txBox="1"/>
          <p:nvPr/>
        </p:nvSpPr>
        <p:spPr>
          <a:xfrm>
            <a:off x="6978912" y="3081832"/>
            <a:ext cx="1560042" cy="300082"/>
          </a:xfrm>
          <a:prstGeom prst="rect">
            <a:avLst/>
          </a:prstGeom>
          <a:noFill/>
        </p:spPr>
        <p:txBody>
          <a:bodyPr wrap="none" rtlCol="0">
            <a:spAutoFit/>
          </a:bodyPr>
          <a:lstStyle/>
          <a:p>
            <a:r>
              <a:rPr lang="en-US" sz="1350" b="1" dirty="0">
                <a:latin typeface="Garamond" panose="02020404030301010803" pitchFamily="18" charset="0"/>
              </a:rPr>
              <a:t>Source: </a:t>
            </a:r>
            <a:r>
              <a:rPr lang="en-US" sz="1350" b="1" dirty="0" err="1">
                <a:latin typeface="Garamond" panose="02020404030301010803" pitchFamily="18" charset="0"/>
              </a:rPr>
              <a:t>AlphaData</a:t>
            </a:r>
            <a:endParaRPr lang="en-US" sz="1350" b="1" dirty="0">
              <a:latin typeface="Garamond" panose="02020404030301010803" pitchFamily="18" charset="0"/>
            </a:endParaRPr>
          </a:p>
        </p:txBody>
      </p:sp>
      <p:sp>
        <p:nvSpPr>
          <p:cNvPr id="12" name="TextBox 11"/>
          <p:cNvSpPr txBox="1"/>
          <p:nvPr/>
        </p:nvSpPr>
        <p:spPr>
          <a:xfrm>
            <a:off x="3036704" y="3194356"/>
            <a:ext cx="1114408" cy="300082"/>
          </a:xfrm>
          <a:prstGeom prst="rect">
            <a:avLst/>
          </a:prstGeom>
          <a:noFill/>
        </p:spPr>
        <p:txBody>
          <a:bodyPr wrap="none" rtlCol="0">
            <a:spAutoFit/>
          </a:bodyPr>
          <a:lstStyle/>
          <a:p>
            <a:r>
              <a:rPr lang="en-US" sz="1350" b="1" dirty="0">
                <a:latin typeface="Garamond" panose="02020404030301010803" pitchFamily="18" charset="0"/>
              </a:rPr>
              <a:t>Source: IBM</a:t>
            </a:r>
          </a:p>
        </p:txBody>
      </p:sp>
      <p:sp>
        <p:nvSpPr>
          <p:cNvPr id="19" name="Content Placeholder 2">
            <a:extLst>
              <a:ext uri="{FF2B5EF4-FFF2-40B4-BE49-F238E27FC236}">
                <a16:creationId xmlns:a16="http://schemas.microsoft.com/office/drawing/2014/main" id="{CAA5A6EF-811F-4E45-957F-E7E906751984}"/>
              </a:ext>
            </a:extLst>
          </p:cNvPr>
          <p:cNvSpPr>
            <a:spLocks noGrp="1"/>
          </p:cNvSpPr>
          <p:nvPr>
            <p:ph idx="1"/>
          </p:nvPr>
        </p:nvSpPr>
        <p:spPr>
          <a:xfrm>
            <a:off x="35496" y="4293096"/>
            <a:ext cx="4674347" cy="1538018"/>
          </a:xfrm>
        </p:spPr>
        <p:txBody>
          <a:bodyPr>
            <a:noAutofit/>
          </a:bodyPr>
          <a:lstStyle/>
          <a:p>
            <a:r>
              <a:rPr lang="en-US" b="1" dirty="0">
                <a:latin typeface="IBM Plex Sans" panose="020B0503050203000203" pitchFamily="34" charset="0"/>
              </a:rPr>
              <a:t>Host System</a:t>
            </a:r>
          </a:p>
          <a:p>
            <a:pPr marL="342900" lvl="1" indent="0">
              <a:buNone/>
            </a:pPr>
            <a:r>
              <a:rPr lang="en-US" sz="1800" dirty="0">
                <a:latin typeface="IBM Plex Sans" panose="020B0503050203000203" pitchFamily="34" charset="0"/>
              </a:rPr>
              <a:t>IBM POWER9-16 core (64-threads)</a:t>
            </a:r>
          </a:p>
        </p:txBody>
      </p:sp>
      <p:sp>
        <p:nvSpPr>
          <p:cNvPr id="14" name="Content Placeholder 2">
            <a:extLst>
              <a:ext uri="{FF2B5EF4-FFF2-40B4-BE49-F238E27FC236}">
                <a16:creationId xmlns:a16="http://schemas.microsoft.com/office/drawing/2014/main" id="{936955BA-976A-764A-991B-8DBF29119221}"/>
              </a:ext>
            </a:extLst>
          </p:cNvPr>
          <p:cNvSpPr txBox="1">
            <a:spLocks/>
          </p:cNvSpPr>
          <p:nvPr/>
        </p:nvSpPr>
        <p:spPr>
          <a:xfrm>
            <a:off x="4427984" y="4327702"/>
            <a:ext cx="4674347" cy="1538018"/>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eaLnBrk="0" fontAlgn="base" hangingPunct="0">
              <a:spcBef>
                <a:spcPct val="20000"/>
              </a:spcBef>
              <a:spcAft>
                <a:spcPct val="0"/>
              </a:spcAft>
              <a:buClr>
                <a:schemeClr val="accent1"/>
              </a:buClr>
              <a:buSzPct val="65000"/>
              <a:buFont typeface="Wingdings" pitchFamily="2" charset="2"/>
              <a:buChar char="n"/>
            </a:pPr>
            <a:r>
              <a:rPr lang="en-US" b="1" dirty="0">
                <a:latin typeface="IBM Plex Sans" panose="020B0503050203000203" pitchFamily="34" charset="0"/>
                <a:ea typeface="+mn-ea"/>
                <a:cs typeface="+mn-cs"/>
              </a:rPr>
              <a:t>FPGA board</a:t>
            </a:r>
          </a:p>
          <a:p>
            <a:pPr marL="342900" lvl="1" indent="0">
              <a:buNone/>
            </a:pPr>
            <a:r>
              <a:rPr lang="en-US" sz="1800" dirty="0">
                <a:latin typeface="IBM Plex Sans" panose="020B0503050203000203" pitchFamily="34" charset="0"/>
              </a:rPr>
              <a:t>Xilinx </a:t>
            </a:r>
            <a:r>
              <a:rPr lang="en-US" sz="1800" dirty="0" err="1">
                <a:latin typeface="IBM Plex Sans" panose="020B0503050203000203" pitchFamily="34" charset="0"/>
              </a:rPr>
              <a:t>Virtex</a:t>
            </a:r>
            <a:r>
              <a:rPr lang="en-US" sz="1800" dirty="0">
                <a:latin typeface="IBM Plex Sans" panose="020B0503050203000203" pitchFamily="34" charset="0"/>
              </a:rPr>
              <a:t>® </a:t>
            </a:r>
            <a:r>
              <a:rPr lang="en-US" sz="1800" dirty="0" err="1">
                <a:latin typeface="IBM Plex Sans" panose="020B0503050203000203" pitchFamily="34" charset="0"/>
              </a:rPr>
              <a:t>Ultrascale</a:t>
            </a:r>
            <a:r>
              <a:rPr lang="en-US" sz="1800" dirty="0">
                <a:latin typeface="IBM Plex Sans" panose="020B0503050203000203" pitchFamily="34" charset="0"/>
              </a:rPr>
              <a:t>+™ XCVU37P-2</a:t>
            </a:r>
            <a:endParaRPr lang="en-US" sz="1800" b="1" dirty="0">
              <a:latin typeface="IBM Plex Sans" panose="020B0503050203000203" pitchFamily="34" charset="0"/>
            </a:endParaRPr>
          </a:p>
          <a:p>
            <a:pPr marL="342900" lvl="1" indent="0">
              <a:buNone/>
            </a:pPr>
            <a:r>
              <a:rPr lang="en-US" sz="1500" dirty="0"/>
              <a:t>		</a:t>
            </a:r>
          </a:p>
        </p:txBody>
      </p:sp>
      <p:sp>
        <p:nvSpPr>
          <p:cNvPr id="5" name="Slide Number Placeholder 4">
            <a:extLst>
              <a:ext uri="{FF2B5EF4-FFF2-40B4-BE49-F238E27FC236}">
                <a16:creationId xmlns:a16="http://schemas.microsoft.com/office/drawing/2014/main" id="{897095DC-1786-C541-9FD3-B52DFC45503B}"/>
              </a:ext>
            </a:extLst>
          </p:cNvPr>
          <p:cNvSpPr>
            <a:spLocks noGrp="1"/>
          </p:cNvSpPr>
          <p:nvPr>
            <p:ph type="sldNum" sz="quarter" idx="12"/>
          </p:nvPr>
        </p:nvSpPr>
        <p:spPr>
          <a:xfrm>
            <a:off x="9535118" y="654039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B5F978-99DD-4B09-979A-AB31C135CAD9}" type="slidenum">
              <a:rPr lang="en-US" smtClean="0"/>
              <a:pPr/>
              <a:t>94</a:t>
            </a:fld>
            <a:endParaRPr lang="en-US" dirty="0"/>
          </a:p>
        </p:txBody>
      </p:sp>
      <p:sp>
        <p:nvSpPr>
          <p:cNvPr id="16" name="TextBox 15">
            <a:extLst>
              <a:ext uri="{FF2B5EF4-FFF2-40B4-BE49-F238E27FC236}">
                <a16:creationId xmlns:a16="http://schemas.microsoft.com/office/drawing/2014/main" id="{89B9ECA3-46C1-764B-AA96-B1CF10E57990}"/>
              </a:ext>
            </a:extLst>
          </p:cNvPr>
          <p:cNvSpPr txBox="1">
            <a:spLocks noChangeArrowheads="1"/>
          </p:cNvSpPr>
          <p:nvPr/>
        </p:nvSpPr>
        <p:spPr bwMode="auto">
          <a:xfrm>
            <a:off x="152400" y="6381328"/>
            <a:ext cx="82360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Singh+, "NERO: A Near High-Bandwidth Memory Stencil Accelerator for Weather Prediction Modeling," FPL 2020</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7" name="Slide Number Placeholder 3">
            <a:extLst>
              <a:ext uri="{FF2B5EF4-FFF2-40B4-BE49-F238E27FC236}">
                <a16:creationId xmlns:a16="http://schemas.microsoft.com/office/drawing/2014/main" id="{B0F1622A-0090-C741-8C86-35BCC71915DA}"/>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82361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7E51-C0E9-4089-83D1-55DE1A07B7F0}"/>
              </a:ext>
            </a:extLst>
          </p:cNvPr>
          <p:cNvSpPr>
            <a:spLocks noGrp="1"/>
          </p:cNvSpPr>
          <p:nvPr>
            <p:ph type="title"/>
          </p:nvPr>
        </p:nvSpPr>
        <p:spPr/>
        <p:txBody>
          <a:bodyPr>
            <a:normAutofit/>
          </a:bodyPr>
          <a:lstStyle/>
          <a:p>
            <a:r>
              <a:rPr lang="en-US" dirty="0"/>
              <a:t>NERO Application Framework</a:t>
            </a:r>
          </a:p>
        </p:txBody>
      </p:sp>
      <p:sp>
        <p:nvSpPr>
          <p:cNvPr id="11" name="Slide Number Placeholder 3"/>
          <p:cNvSpPr>
            <a:spLocks noGrp="1"/>
          </p:cNvSpPr>
          <p:nvPr>
            <p:ph type="sldNum" sz="quarter" idx="12"/>
          </p:nvPr>
        </p:nvSpPr>
        <p:spPr>
          <a:xfrm>
            <a:off x="9535118" y="654039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3B5F978-99DD-4B09-979A-AB31C135CAD9}" type="slidenum">
              <a:rPr lang="en-US" smtClean="0"/>
              <a:pPr/>
              <a:t>95</a:t>
            </a:fld>
            <a:endParaRPr lang="en-US"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9870" t="10781" r="6008" b="11512"/>
          <a:stretch/>
        </p:blipFill>
        <p:spPr>
          <a:xfrm>
            <a:off x="3652516" y="1124744"/>
            <a:ext cx="5383980" cy="4153356"/>
          </a:xfrm>
          <a:prstGeom prst="rect">
            <a:avLst/>
          </a:prstGeom>
        </p:spPr>
      </p:pic>
      <p:sp>
        <p:nvSpPr>
          <p:cNvPr id="3" name="Rectangle 2">
            <a:extLst>
              <a:ext uri="{FF2B5EF4-FFF2-40B4-BE49-F238E27FC236}">
                <a16:creationId xmlns:a16="http://schemas.microsoft.com/office/drawing/2014/main" id="{88FDA21D-D211-4A48-A88A-F586BC90CEBC}"/>
              </a:ext>
            </a:extLst>
          </p:cNvPr>
          <p:cNvSpPr/>
          <p:nvPr/>
        </p:nvSpPr>
        <p:spPr>
          <a:xfrm>
            <a:off x="4876984" y="5194042"/>
            <a:ext cx="2710357" cy="276999"/>
          </a:xfrm>
          <a:prstGeom prst="rect">
            <a:avLst/>
          </a:prstGeom>
        </p:spPr>
        <p:txBody>
          <a:bodyPr wrap="none">
            <a:spAutoFit/>
          </a:bodyPr>
          <a:lstStyle/>
          <a:p>
            <a:r>
              <a:rPr lang="en-US" sz="1200" dirty="0">
                <a:solidFill>
                  <a:srgbClr val="0000FF"/>
                </a:solidFill>
                <a:hlinkClick r:id="rId4">
                  <a:extLst>
                    <a:ext uri="{A12FA001-AC4F-418D-AE19-62706E023703}">
                      <ahyp:hlinkClr xmlns:ahyp="http://schemas.microsoft.com/office/drawing/2018/hyperlinkcolor" val="tx"/>
                    </a:ext>
                  </a:extLst>
                </a:hlinkClick>
              </a:rPr>
              <a:t>https://github.com/open-power/snap</a:t>
            </a:r>
            <a:endParaRPr lang="en-US" sz="1200" dirty="0">
              <a:solidFill>
                <a:srgbClr val="0000FF"/>
              </a:solidFill>
            </a:endParaRPr>
          </a:p>
        </p:txBody>
      </p:sp>
      <p:sp>
        <p:nvSpPr>
          <p:cNvPr id="6" name="Content Placeholder 5">
            <a:extLst>
              <a:ext uri="{FF2B5EF4-FFF2-40B4-BE49-F238E27FC236}">
                <a16:creationId xmlns:a16="http://schemas.microsoft.com/office/drawing/2014/main" id="{CDCD7E48-5026-B448-8053-10E89AF84A8A}"/>
              </a:ext>
            </a:extLst>
          </p:cNvPr>
          <p:cNvSpPr>
            <a:spLocks noGrp="1"/>
          </p:cNvSpPr>
          <p:nvPr>
            <p:ph idx="1"/>
          </p:nvPr>
        </p:nvSpPr>
        <p:spPr>
          <a:xfrm>
            <a:off x="228600" y="908720"/>
            <a:ext cx="3551312" cy="5472608"/>
          </a:xfrm>
        </p:spPr>
        <p:txBody>
          <a:bodyPr/>
          <a:lstStyle/>
          <a:p>
            <a:pPr>
              <a:spcBef>
                <a:spcPts val="600"/>
              </a:spcBef>
            </a:pPr>
            <a:r>
              <a:rPr lang="en-US" sz="2000" dirty="0"/>
              <a:t>NERO communicates to Host over </a:t>
            </a:r>
            <a:r>
              <a:rPr lang="en-US" sz="2000" dirty="0">
                <a:solidFill>
                  <a:srgbClr val="0070C0"/>
                </a:solidFill>
              </a:rPr>
              <a:t>CAPI2 (Coherent Accelerator Processor Interface)</a:t>
            </a:r>
          </a:p>
          <a:p>
            <a:pPr>
              <a:spcBef>
                <a:spcPts val="600"/>
              </a:spcBef>
            </a:pPr>
            <a:r>
              <a:rPr lang="en-US" sz="2000" dirty="0"/>
              <a:t>COSMO API handles offloading jobs to NERO</a:t>
            </a:r>
          </a:p>
          <a:p>
            <a:pPr>
              <a:spcBef>
                <a:spcPts val="600"/>
              </a:spcBef>
            </a:pPr>
            <a:r>
              <a:rPr lang="en-US" sz="2000" dirty="0"/>
              <a:t>SNAP (Storage, Network, and Analytics Programming) allows for seamless integration of the COSMO API</a:t>
            </a:r>
          </a:p>
          <a:p>
            <a:pPr>
              <a:spcBef>
                <a:spcPts val="600"/>
              </a:spcBef>
            </a:pPr>
            <a:endParaRPr lang="en-US" sz="2000" dirty="0"/>
          </a:p>
          <a:p>
            <a:pPr>
              <a:spcBef>
                <a:spcPts val="600"/>
              </a:spcBef>
            </a:pPr>
            <a:endParaRPr lang="en-US" sz="2000" dirty="0"/>
          </a:p>
        </p:txBody>
      </p:sp>
      <p:sp>
        <p:nvSpPr>
          <p:cNvPr id="9" name="TextBox 8">
            <a:extLst>
              <a:ext uri="{FF2B5EF4-FFF2-40B4-BE49-F238E27FC236}">
                <a16:creationId xmlns:a16="http://schemas.microsoft.com/office/drawing/2014/main" id="{84ECCD91-B1BF-A849-96AB-3FABFE40864C}"/>
              </a:ext>
            </a:extLst>
          </p:cNvPr>
          <p:cNvSpPr txBox="1">
            <a:spLocks noChangeArrowheads="1"/>
          </p:cNvSpPr>
          <p:nvPr/>
        </p:nvSpPr>
        <p:spPr bwMode="auto">
          <a:xfrm>
            <a:off x="152400" y="6381328"/>
            <a:ext cx="82360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latin typeface="Tahoma" panose="020B0604030504040204" pitchFamily="34" charset="0"/>
                <a:ea typeface="Tahoma" panose="020B0604030504040204" pitchFamily="34" charset="0"/>
                <a:cs typeface="Tahoma" panose="020B0604030504040204" pitchFamily="34" charset="0"/>
              </a:rPr>
              <a:t>Singh+, "NERO: A Near High-Bandwidth Memory Stencil Accelerator for Weather Prediction Modeling," FPL 2020</a:t>
            </a:r>
            <a:endParaRPr kumimoji="0" lang="en-US" altLang="en-US" sz="1200" b="0" i="0" u="none" strike="noStrike" kern="1200" cap="none" spc="0" normalizeH="0" baseline="0" noProof="0" dirty="0">
              <a:ln>
                <a:noFill/>
              </a:ln>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0" name="Slide Number Placeholder 4">
            <a:extLst>
              <a:ext uri="{FF2B5EF4-FFF2-40B4-BE49-F238E27FC236}">
                <a16:creationId xmlns:a16="http://schemas.microsoft.com/office/drawing/2014/main" id="{04A790FB-C649-A045-B3D6-21D944E7DFF8}"/>
              </a:ext>
            </a:extLst>
          </p:cNvPr>
          <p:cNvSpPr>
            <a:spLocks noGrp="1"/>
          </p:cNvSpPr>
          <p:nvPr>
            <p:ph type="sldNum" sz="quarter" idx="11"/>
          </p:nvPr>
        </p:nvSpPr>
        <p:spPr>
          <a:xfrm>
            <a:off x="6553200" y="6243638"/>
            <a:ext cx="2133600" cy="457200"/>
          </a:xfrm>
        </p:spPr>
        <p:txBody>
          <a:bodyPr/>
          <a:lstStyle/>
          <a:p>
            <a:fld id="{11285301-7C64-3D4A-A11D-A303F06F8BE6}" type="slidenum">
              <a:rPr lang="en-US" altLang="en-US" smtClean="0"/>
              <a:pPr/>
              <a:t>95</a:t>
            </a:fld>
            <a:endParaRPr lang="en-US" altLang="en-US" dirty="0"/>
          </a:p>
        </p:txBody>
      </p:sp>
    </p:spTree>
    <p:extLst>
      <p:ext uri="{BB962C8B-B14F-4D97-AF65-F5344CB8AC3E}">
        <p14:creationId xmlns:p14="http://schemas.microsoft.com/office/powerpoint/2010/main" val="270789777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50817-03A2-C34C-B4FF-641735F423A3}"/>
              </a:ext>
            </a:extLst>
          </p:cNvPr>
          <p:cNvSpPr>
            <a:spLocks noGrp="1"/>
          </p:cNvSpPr>
          <p:nvPr>
            <p:ph type="title"/>
          </p:nvPr>
        </p:nvSpPr>
        <p:spPr/>
        <p:txBody>
          <a:bodyPr/>
          <a:lstStyle/>
          <a:p>
            <a:r>
              <a:rPr lang="en-US" dirty="0"/>
              <a:t>Accelerating Climate Modeling (I)</a:t>
            </a:r>
          </a:p>
        </p:txBody>
      </p:sp>
      <p:sp>
        <p:nvSpPr>
          <p:cNvPr id="3" name="Content Placeholder 2">
            <a:extLst>
              <a:ext uri="{FF2B5EF4-FFF2-40B4-BE49-F238E27FC236}">
                <a16:creationId xmlns:a16="http://schemas.microsoft.com/office/drawing/2014/main" id="{FF97D5AB-D164-6C40-81B7-4D0DC0DCDB1F}"/>
              </a:ext>
            </a:extLst>
          </p:cNvPr>
          <p:cNvSpPr>
            <a:spLocks noGrp="1"/>
          </p:cNvSpPr>
          <p:nvPr>
            <p:ph idx="1"/>
          </p:nvPr>
        </p:nvSpPr>
        <p:spPr>
          <a:xfrm>
            <a:off x="228600" y="908720"/>
            <a:ext cx="8610600" cy="5195664"/>
          </a:xfrm>
        </p:spPr>
        <p:txBody>
          <a:bodyPr/>
          <a:lstStyle/>
          <a:p>
            <a:r>
              <a:rPr lang="en-US" sz="1800" dirty="0"/>
              <a:t>Gagandeep Singh, </a:t>
            </a:r>
            <a:r>
              <a:rPr lang="en-US" sz="1800" dirty="0" err="1"/>
              <a:t>Dionysios</a:t>
            </a:r>
            <a:r>
              <a:rPr lang="en-US" sz="1800" dirty="0"/>
              <a:t> Diamantopoulos, Christoph </a:t>
            </a:r>
            <a:r>
              <a:rPr lang="en-US" sz="1800" dirty="0" err="1"/>
              <a:t>Hagleitner</a:t>
            </a:r>
            <a:r>
              <a:rPr lang="en-US" sz="1800" dirty="0"/>
              <a:t>, Juan Gómez-Luna, Sander </a:t>
            </a:r>
            <a:r>
              <a:rPr lang="en-US" sz="1800" dirty="0" err="1"/>
              <a:t>Stuijk</a:t>
            </a:r>
            <a:r>
              <a:rPr lang="en-US" sz="1800" dirty="0"/>
              <a:t>, Onur Mutlu, and Henk </a:t>
            </a:r>
            <a:r>
              <a:rPr lang="en-US" sz="1800" dirty="0" err="1"/>
              <a:t>Corporaal</a:t>
            </a:r>
            <a:r>
              <a:rPr lang="en-US" sz="1800" dirty="0"/>
              <a:t>,</a:t>
            </a:r>
            <a:br>
              <a:rPr lang="en-US" sz="1800" dirty="0"/>
            </a:br>
            <a:r>
              <a:rPr lang="en-US" sz="1800" b="1" dirty="0">
                <a:solidFill>
                  <a:srgbClr val="0000FF"/>
                </a:solidFill>
                <a:hlinkClick r:id="rId2">
                  <a:extLst>
                    <a:ext uri="{A12FA001-AC4F-418D-AE19-62706E023703}">
                      <ahyp:hlinkClr xmlns:ahyp="http://schemas.microsoft.com/office/drawing/2018/hyperlinkcolor" val="tx"/>
                    </a:ext>
                  </a:extLst>
                </a:hlinkClick>
              </a:rPr>
              <a:t>"NERO: A Near High-Bandwidth Memory Stencil Accelerator for Weather Prediction Modeling"</a:t>
            </a:r>
            <a:br>
              <a:rPr lang="en-US" sz="1800" dirty="0">
                <a:solidFill>
                  <a:srgbClr val="0000FF"/>
                </a:solidFill>
              </a:rPr>
            </a:br>
            <a:r>
              <a:rPr lang="en-US" sz="1800" i="1" dirty="0"/>
              <a:t>Proceedings of the </a:t>
            </a:r>
            <a:r>
              <a:rPr lang="en-US" sz="1800" i="1" dirty="0">
                <a:hlinkClick r:id="rId3"/>
              </a:rPr>
              <a:t>30th International Conference on Field-Programmable Logic and Applications</a:t>
            </a:r>
            <a:r>
              <a:rPr lang="en-US" sz="1800" i="1" dirty="0"/>
              <a:t> (</a:t>
            </a:r>
            <a:r>
              <a:rPr lang="en-US" sz="1800" b="1" i="1" dirty="0"/>
              <a:t>FPL</a:t>
            </a:r>
            <a:r>
              <a:rPr lang="en-US" sz="1800" i="1" dirty="0"/>
              <a:t>)</a:t>
            </a:r>
            <a:r>
              <a:rPr lang="en-US" sz="1800" dirty="0"/>
              <a:t>, Gothenburg, Sweden, September 2020.</a:t>
            </a:r>
            <a:br>
              <a:rPr lang="en-US" sz="1800" dirty="0"/>
            </a:br>
            <a:r>
              <a:rPr lang="en-US" sz="1800" dirty="0"/>
              <a:t>[</a:t>
            </a:r>
            <a:r>
              <a:rPr lang="en-US" sz="1800" dirty="0">
                <a:hlinkClick r:id="rId4"/>
              </a:rPr>
              <a:t>Slides (pptx)</a:t>
            </a:r>
            <a:r>
              <a:rPr lang="en-US" sz="1800" dirty="0"/>
              <a:t> </a:t>
            </a:r>
            <a:r>
              <a:rPr lang="en-US" sz="1800" dirty="0">
                <a:hlinkClick r:id="rId5"/>
              </a:rPr>
              <a:t>(pdf)</a:t>
            </a:r>
            <a:r>
              <a:rPr lang="en-US" sz="1800" dirty="0"/>
              <a:t>]</a:t>
            </a:r>
            <a:br>
              <a:rPr lang="en-US" sz="1800" dirty="0"/>
            </a:br>
            <a:r>
              <a:rPr lang="en-US" sz="1800" dirty="0"/>
              <a:t>[</a:t>
            </a:r>
            <a:r>
              <a:rPr lang="en-US" sz="1800" dirty="0">
                <a:hlinkClick r:id="rId6"/>
              </a:rPr>
              <a:t>Lightning Talk Slides (pptx)</a:t>
            </a:r>
            <a:r>
              <a:rPr lang="en-US" sz="1800" dirty="0"/>
              <a:t> </a:t>
            </a:r>
            <a:r>
              <a:rPr lang="en-US" sz="1800" dirty="0">
                <a:hlinkClick r:id="rId7"/>
              </a:rPr>
              <a:t>(pdf)</a:t>
            </a:r>
            <a:r>
              <a:rPr lang="en-US" sz="1800" dirty="0"/>
              <a:t>]</a:t>
            </a:r>
            <a:br>
              <a:rPr lang="en-US" sz="1800" dirty="0"/>
            </a:br>
            <a:r>
              <a:rPr lang="en-US" sz="1800" dirty="0"/>
              <a:t>[</a:t>
            </a:r>
            <a:r>
              <a:rPr lang="en-US" sz="1800" dirty="0">
                <a:hlinkClick r:id="rId8"/>
              </a:rPr>
              <a:t>Talk Video</a:t>
            </a:r>
            <a:r>
              <a:rPr lang="en-US" sz="1800" dirty="0"/>
              <a:t> (23 minutes)]</a:t>
            </a:r>
            <a:br>
              <a:rPr lang="en-US" sz="1800" dirty="0"/>
            </a:br>
            <a:r>
              <a:rPr lang="en-US" sz="1800" b="1" i="1" dirty="0">
                <a:solidFill>
                  <a:srgbClr val="FF0000"/>
                </a:solidFill>
              </a:rPr>
              <a:t>Nominated for the Stamatis </a:t>
            </a:r>
            <a:r>
              <a:rPr lang="en-US" sz="1800" b="1" i="1" dirty="0" err="1">
                <a:solidFill>
                  <a:srgbClr val="FF0000"/>
                </a:solidFill>
              </a:rPr>
              <a:t>Vassiliadis</a:t>
            </a:r>
            <a:r>
              <a:rPr lang="en-US" sz="1800" b="1" i="1" dirty="0">
                <a:solidFill>
                  <a:srgbClr val="FF0000"/>
                </a:solidFill>
              </a:rPr>
              <a:t> Memorial Award.</a:t>
            </a:r>
            <a:endParaRPr lang="en-US" sz="1800" dirty="0">
              <a:solidFill>
                <a:srgbClr val="FF0000"/>
              </a:solidFill>
            </a:endParaRPr>
          </a:p>
          <a:p>
            <a:pPr marL="0" indent="0">
              <a:buNone/>
            </a:pPr>
            <a:endParaRPr lang="en-US" sz="1800" dirty="0"/>
          </a:p>
        </p:txBody>
      </p:sp>
      <p:sp>
        <p:nvSpPr>
          <p:cNvPr id="4" name="Slide Number Placeholder 3">
            <a:extLst>
              <a:ext uri="{FF2B5EF4-FFF2-40B4-BE49-F238E27FC236}">
                <a16:creationId xmlns:a16="http://schemas.microsoft.com/office/drawing/2014/main" id="{B3646032-3F84-E645-B1B4-D58327053A75}"/>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extLst>
              <a:ext uri="{FF2B5EF4-FFF2-40B4-BE49-F238E27FC236}">
                <a16:creationId xmlns:a16="http://schemas.microsoft.com/office/drawing/2014/main" id="{C3DC074A-85EF-0B47-B149-14C939DA56F0}"/>
              </a:ext>
            </a:extLst>
          </p:cNvPr>
          <p:cNvPicPr>
            <a:picLocks noChangeAspect="1"/>
          </p:cNvPicPr>
          <p:nvPr/>
        </p:nvPicPr>
        <p:blipFill>
          <a:blip r:embed="rId9"/>
          <a:stretch>
            <a:fillRect/>
          </a:stretch>
        </p:blipFill>
        <p:spPr>
          <a:xfrm>
            <a:off x="187036" y="4149080"/>
            <a:ext cx="8686800" cy="1739900"/>
          </a:xfrm>
          <a:prstGeom prst="rect">
            <a:avLst/>
          </a:prstGeom>
        </p:spPr>
      </p:pic>
    </p:spTree>
    <p:extLst>
      <p:ext uri="{BB962C8B-B14F-4D97-AF65-F5344CB8AC3E}">
        <p14:creationId xmlns:p14="http://schemas.microsoft.com/office/powerpoint/2010/main" val="108000597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2BB4C24-D75A-264A-8138-057AC52036A9}"/>
              </a:ext>
            </a:extLst>
          </p:cNvPr>
          <p:cNvSpPr>
            <a:spLocks noGrp="1"/>
          </p:cNvSpPr>
          <p:nvPr>
            <p:ph idx="1"/>
          </p:nvPr>
        </p:nvSpPr>
        <p:spPr>
          <a:xfrm>
            <a:off x="228600" y="908720"/>
            <a:ext cx="8807896" cy="5267672"/>
          </a:xfrm>
        </p:spPr>
        <p:txBody>
          <a:bodyPr/>
          <a:lstStyle/>
          <a:p>
            <a:r>
              <a:rPr lang="en-US" sz="1800" dirty="0"/>
              <a:t>Gagandeep Singh, Mohammed </a:t>
            </a:r>
            <a:r>
              <a:rPr lang="en-US" sz="1800" dirty="0" err="1"/>
              <a:t>Alser</a:t>
            </a:r>
            <a:r>
              <a:rPr lang="en-US" sz="1800" dirty="0"/>
              <a:t>, </a:t>
            </a:r>
            <a:r>
              <a:rPr lang="en-US" sz="1800" dirty="0" err="1"/>
              <a:t>Damla</a:t>
            </a:r>
            <a:r>
              <a:rPr lang="en-US" sz="1800" dirty="0"/>
              <a:t> </a:t>
            </a:r>
            <a:r>
              <a:rPr lang="en-US" sz="1800" dirty="0" err="1"/>
              <a:t>Senol</a:t>
            </a:r>
            <a:r>
              <a:rPr lang="en-US" sz="1800" dirty="0"/>
              <a:t> Cali, </a:t>
            </a:r>
            <a:r>
              <a:rPr lang="en-US" sz="1800" dirty="0" err="1"/>
              <a:t>Dionysios</a:t>
            </a:r>
            <a:r>
              <a:rPr lang="en-US" sz="1800" dirty="0"/>
              <a:t> Diamantopoulos, Juan Gómez-Luna, Henk </a:t>
            </a:r>
            <a:r>
              <a:rPr lang="en-US" sz="1800" dirty="0" err="1"/>
              <a:t>Corporaal</a:t>
            </a:r>
            <a:r>
              <a:rPr lang="en-US" sz="1800" dirty="0"/>
              <a:t>, and Onur Mutlu,</a:t>
            </a:r>
            <a:br>
              <a:rPr lang="en-US" sz="1800" dirty="0"/>
            </a:br>
            <a:r>
              <a:rPr lang="en-US" sz="1800" b="1" dirty="0">
                <a:solidFill>
                  <a:srgbClr val="0000FF"/>
                </a:solidFill>
                <a:hlinkClick r:id="rId2">
                  <a:extLst>
                    <a:ext uri="{A12FA001-AC4F-418D-AE19-62706E023703}">
                      <ahyp:hlinkClr xmlns:ahyp="http://schemas.microsoft.com/office/drawing/2018/hyperlinkcolor" val="tx"/>
                    </a:ext>
                  </a:extLst>
                </a:hlinkClick>
              </a:rPr>
              <a:t>"FPGA-based Near-Memory Acceleration of Modern Data-Intensive Applications"</a:t>
            </a:r>
            <a:br>
              <a:rPr lang="en-US" sz="1800" dirty="0">
                <a:solidFill>
                  <a:srgbClr val="0000FF"/>
                </a:solidFill>
              </a:rPr>
            </a:br>
            <a:r>
              <a:rPr lang="en-US" sz="1800" i="1" dirty="0">
                <a:hlinkClick r:id="rId3"/>
              </a:rPr>
              <a:t>IEEE Micro</a:t>
            </a:r>
            <a:r>
              <a:rPr lang="en-US" sz="1800" i="1" dirty="0"/>
              <a:t> (</a:t>
            </a:r>
            <a:r>
              <a:rPr lang="en-US" sz="1800" b="1" i="1" dirty="0"/>
              <a:t>IEEE MICRO</a:t>
            </a:r>
            <a:r>
              <a:rPr lang="en-US" sz="1800" i="1" dirty="0"/>
              <a:t>)</a:t>
            </a:r>
            <a:r>
              <a:rPr lang="en-US" sz="1800" dirty="0"/>
              <a:t>, 2021.</a:t>
            </a:r>
          </a:p>
          <a:p>
            <a:pPr marL="0" indent="0">
              <a:buNone/>
            </a:pPr>
            <a:endParaRPr lang="en-US" sz="1800" dirty="0"/>
          </a:p>
        </p:txBody>
      </p:sp>
      <p:sp>
        <p:nvSpPr>
          <p:cNvPr id="4" name="Slide Number Placeholder 3">
            <a:extLst>
              <a:ext uri="{FF2B5EF4-FFF2-40B4-BE49-F238E27FC236}">
                <a16:creationId xmlns:a16="http://schemas.microsoft.com/office/drawing/2014/main" id="{FA6A5F09-0277-D841-A893-DD691A622554}"/>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pic>
        <p:nvPicPr>
          <p:cNvPr id="6" name="Picture 5">
            <a:extLst>
              <a:ext uri="{FF2B5EF4-FFF2-40B4-BE49-F238E27FC236}">
                <a16:creationId xmlns:a16="http://schemas.microsoft.com/office/drawing/2014/main" id="{976632BB-F849-E647-8BF3-F204B162FC6D}"/>
              </a:ext>
            </a:extLst>
          </p:cNvPr>
          <p:cNvPicPr>
            <a:picLocks noChangeAspect="1"/>
          </p:cNvPicPr>
          <p:nvPr/>
        </p:nvPicPr>
        <p:blipFill>
          <a:blip r:embed="rId4"/>
          <a:stretch>
            <a:fillRect/>
          </a:stretch>
        </p:blipFill>
        <p:spPr>
          <a:xfrm>
            <a:off x="624764" y="2852936"/>
            <a:ext cx="7894472" cy="2997901"/>
          </a:xfrm>
          <a:prstGeom prst="rect">
            <a:avLst/>
          </a:prstGeom>
        </p:spPr>
      </p:pic>
      <p:sp>
        <p:nvSpPr>
          <p:cNvPr id="7" name="Title 6">
            <a:extLst>
              <a:ext uri="{FF2B5EF4-FFF2-40B4-BE49-F238E27FC236}">
                <a16:creationId xmlns:a16="http://schemas.microsoft.com/office/drawing/2014/main" id="{35D5C90D-AD5F-3646-A7A6-ED09A7895391}"/>
              </a:ext>
            </a:extLst>
          </p:cNvPr>
          <p:cNvSpPr>
            <a:spLocks noGrp="1"/>
          </p:cNvSpPr>
          <p:nvPr>
            <p:ph type="title"/>
          </p:nvPr>
        </p:nvSpPr>
        <p:spPr/>
        <p:txBody>
          <a:bodyPr/>
          <a:lstStyle/>
          <a:p>
            <a:r>
              <a:rPr lang="en-US" dirty="0"/>
              <a:t>Accelerating Climate Modeling (II)</a:t>
            </a:r>
          </a:p>
        </p:txBody>
      </p:sp>
    </p:spTree>
    <p:extLst>
      <p:ext uri="{BB962C8B-B14F-4D97-AF65-F5344CB8AC3E}">
        <p14:creationId xmlns:p14="http://schemas.microsoft.com/office/powerpoint/2010/main" val="381869509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A2054-6A87-1148-9D34-DB4EA0BC1E0E}"/>
              </a:ext>
            </a:extLst>
          </p:cNvPr>
          <p:cNvSpPr>
            <a:spLocks noGrp="1"/>
          </p:cNvSpPr>
          <p:nvPr>
            <p:ph type="title"/>
          </p:nvPr>
        </p:nvSpPr>
        <p:spPr/>
        <p:txBody>
          <a:bodyPr/>
          <a:lstStyle/>
          <a:p>
            <a:r>
              <a:rPr lang="en-US" dirty="0"/>
              <a:t>Compute Express Link (CXL)</a:t>
            </a:r>
          </a:p>
        </p:txBody>
      </p:sp>
      <p:sp>
        <p:nvSpPr>
          <p:cNvPr id="3" name="Content Placeholder 2">
            <a:extLst>
              <a:ext uri="{FF2B5EF4-FFF2-40B4-BE49-F238E27FC236}">
                <a16:creationId xmlns:a16="http://schemas.microsoft.com/office/drawing/2014/main" id="{287731B1-B7BB-6A4D-A827-5656958AAA2C}"/>
              </a:ext>
            </a:extLst>
          </p:cNvPr>
          <p:cNvSpPr>
            <a:spLocks noGrp="1"/>
          </p:cNvSpPr>
          <p:nvPr>
            <p:ph idx="1"/>
          </p:nvPr>
        </p:nvSpPr>
        <p:spPr>
          <a:xfrm>
            <a:off x="228600" y="914400"/>
            <a:ext cx="8610600" cy="5193723"/>
          </a:xfrm>
        </p:spPr>
        <p:txBody>
          <a:bodyPr/>
          <a:lstStyle/>
          <a:p>
            <a:r>
              <a:rPr lang="en-US" sz="2200" dirty="0"/>
              <a:t>Compute Express Link (CXL) is an open industry standard interconnect offering </a:t>
            </a:r>
            <a:r>
              <a:rPr lang="en-US" sz="2200" dirty="0">
                <a:solidFill>
                  <a:srgbClr val="0070C0"/>
                </a:solidFill>
              </a:rPr>
              <a:t>high-bandwidth, low-latency connectivity between host processor and devices </a:t>
            </a:r>
            <a:r>
              <a:rPr lang="en-US" sz="2200" dirty="0"/>
              <a:t>such as accelerators, memory buffers, and smart I/O devices </a:t>
            </a:r>
          </a:p>
          <a:p>
            <a:pPr marL="0" indent="0">
              <a:buNone/>
            </a:pPr>
            <a:endParaRPr lang="en-US" sz="2200" dirty="0"/>
          </a:p>
        </p:txBody>
      </p:sp>
      <p:sp>
        <p:nvSpPr>
          <p:cNvPr id="4" name="Slide Number Placeholder 3">
            <a:extLst>
              <a:ext uri="{FF2B5EF4-FFF2-40B4-BE49-F238E27FC236}">
                <a16:creationId xmlns:a16="http://schemas.microsoft.com/office/drawing/2014/main" id="{588AAED6-5D16-9B45-90B1-BBB51E84E299}"/>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DE33320-76E4-0249-8CA9-3902D97168FA}"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2050" name="Picture 2" descr="page1image1718354688">
            <a:extLst>
              <a:ext uri="{FF2B5EF4-FFF2-40B4-BE49-F238E27FC236}">
                <a16:creationId xmlns:a16="http://schemas.microsoft.com/office/drawing/2014/main" id="{8CE3F638-1026-F441-9B65-3C7F25B040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182" y="2449460"/>
            <a:ext cx="7797018" cy="379894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DA64F2D-7176-D94F-AC75-4160C579642C}"/>
              </a:ext>
            </a:extLst>
          </p:cNvPr>
          <p:cNvSpPr txBox="1">
            <a:spLocks noChangeArrowheads="1"/>
          </p:cNvSpPr>
          <p:nvPr/>
        </p:nvSpPr>
        <p:spPr bwMode="auto">
          <a:xfrm>
            <a:off x="152400" y="6504801"/>
            <a:ext cx="8092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0070C0"/>
                </a:solidFill>
                <a:effectLst/>
                <a:uLnTx/>
                <a:uFillTx/>
                <a:latin typeface="Tahoma" panose="020B0604030504040204" pitchFamily="34" charset="0"/>
                <a:ea typeface="Tahoma" panose="020B0604030504040204" pitchFamily="34" charset="0"/>
                <a:cs typeface="Tahoma" panose="020B0604030504040204" pitchFamily="34" charset="0"/>
                <a:hlinkClick r:id="rId3">
                  <a:extLst>
                    <a:ext uri="{A12FA001-AC4F-418D-AE19-62706E023703}">
                      <ahyp:hlinkClr xmlns:ahyp="http://schemas.microsoft.com/office/drawing/2018/hyperlinkcolor" val="tx"/>
                    </a:ext>
                  </a:extLst>
                </a:hlinkClick>
              </a:rPr>
              <a:t>https://www.computeexpresslink.org/_files/ugd/0c1418_14c5283e7f3e40f9b2955c7d0f60bebe.pdf</a:t>
            </a:r>
            <a:endParaRPr kumimoji="0" lang="en-US" altLang="en-US" sz="1200" b="0" i="0" u="none" strike="noStrike" kern="1200" cap="none" spc="0" normalizeH="0" baseline="0" noProof="0" dirty="0">
              <a:ln>
                <a:noFill/>
              </a:ln>
              <a:solidFill>
                <a:srgbClr val="0070C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400675164"/>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ítulo 3"/>
          <p:cNvSpPr>
            <a:spLocks noGrp="1"/>
          </p:cNvSpPr>
          <p:nvPr>
            <p:ph type="title"/>
          </p:nvPr>
        </p:nvSpPr>
        <p:spPr/>
        <p:txBody>
          <a:bodyPr/>
          <a:lstStyle/>
          <a:p>
            <a:r>
              <a:rPr lang="en-US" altLang="en-US" dirty="0">
                <a:ea typeface="ＭＳ Ｐゴシック" charset="-128"/>
              </a:rPr>
              <a:t>NVIDIA Grace CPU and Grace Hopper</a:t>
            </a:r>
          </a:p>
        </p:txBody>
      </p:sp>
      <p:sp>
        <p:nvSpPr>
          <p:cNvPr id="2" name="Slide Number Placeholder 1"/>
          <p:cNvSpPr>
            <a:spLocks noGrp="1"/>
          </p:cNvSpPr>
          <p:nvPr>
            <p:ph type="sldNum" sz="quarter" idx="11"/>
          </p:nvPr>
        </p:nvSpPr>
        <p:spPr/>
        <p:txBody>
          <a:bodyPr/>
          <a:lstStyle/>
          <a:p>
            <a:fld id="{11285301-7C64-3D4A-A11D-A303F06F8BE6}" type="slidenum">
              <a:rPr lang="en-US" altLang="en-US" smtClean="0"/>
              <a:pPr/>
              <a:t>99</a:t>
            </a:fld>
            <a:endParaRPr lang="en-US" altLang="en-US"/>
          </a:p>
        </p:txBody>
      </p:sp>
      <p:pic>
        <p:nvPicPr>
          <p:cNvPr id="7" name="Picture 6">
            <a:extLst>
              <a:ext uri="{FF2B5EF4-FFF2-40B4-BE49-F238E27FC236}">
                <a16:creationId xmlns:a16="http://schemas.microsoft.com/office/drawing/2014/main" id="{97CCF5CC-DC57-6C40-85DF-22DD381EECD5}"/>
              </a:ext>
            </a:extLst>
          </p:cNvPr>
          <p:cNvPicPr>
            <a:picLocks noChangeAspect="1"/>
          </p:cNvPicPr>
          <p:nvPr/>
        </p:nvPicPr>
        <p:blipFill>
          <a:blip r:embed="rId2"/>
          <a:stretch>
            <a:fillRect/>
          </a:stretch>
        </p:blipFill>
        <p:spPr>
          <a:xfrm>
            <a:off x="755576" y="1053784"/>
            <a:ext cx="3676504" cy="5189854"/>
          </a:xfrm>
          <a:prstGeom prst="rect">
            <a:avLst/>
          </a:prstGeom>
        </p:spPr>
      </p:pic>
      <p:pic>
        <p:nvPicPr>
          <p:cNvPr id="8" name="Picture 7">
            <a:extLst>
              <a:ext uri="{FF2B5EF4-FFF2-40B4-BE49-F238E27FC236}">
                <a16:creationId xmlns:a16="http://schemas.microsoft.com/office/drawing/2014/main" id="{0282B3EB-DE32-A04C-98DF-8DEAFFDBB86E}"/>
              </a:ext>
            </a:extLst>
          </p:cNvPr>
          <p:cNvPicPr>
            <a:picLocks noChangeAspect="1"/>
          </p:cNvPicPr>
          <p:nvPr/>
        </p:nvPicPr>
        <p:blipFill>
          <a:blip r:embed="rId3"/>
          <a:stretch>
            <a:fillRect/>
          </a:stretch>
        </p:blipFill>
        <p:spPr>
          <a:xfrm>
            <a:off x="5148064" y="1036093"/>
            <a:ext cx="3240360" cy="5273227"/>
          </a:xfrm>
          <a:prstGeom prst="rect">
            <a:avLst/>
          </a:prstGeom>
        </p:spPr>
      </p:pic>
      <p:sp>
        <p:nvSpPr>
          <p:cNvPr id="9" name="TextBox 8">
            <a:extLst>
              <a:ext uri="{FF2B5EF4-FFF2-40B4-BE49-F238E27FC236}">
                <a16:creationId xmlns:a16="http://schemas.microsoft.com/office/drawing/2014/main" id="{4DC96DE0-59AB-F04D-9863-40FE2F9D3205}"/>
              </a:ext>
            </a:extLst>
          </p:cNvPr>
          <p:cNvSpPr txBox="1"/>
          <p:nvPr/>
        </p:nvSpPr>
        <p:spPr>
          <a:xfrm>
            <a:off x="4999952" y="6413266"/>
            <a:ext cx="3676504" cy="400110"/>
          </a:xfrm>
          <a:prstGeom prst="rect">
            <a:avLst/>
          </a:prstGeom>
          <a:noFill/>
        </p:spPr>
        <p:txBody>
          <a:bodyPr wrap="square" rtlCol="0">
            <a:spAutoFit/>
          </a:bodyPr>
          <a:lstStyle/>
          <a:p>
            <a:r>
              <a:rPr lang="en-US" sz="1000" dirty="0">
                <a:solidFill>
                  <a:srgbClr val="0000FF"/>
                </a:solidFill>
                <a:hlinkClick r:id="rId4">
                  <a:extLst>
                    <a:ext uri="{A12FA001-AC4F-418D-AE19-62706E023703}">
                      <ahyp:hlinkClr xmlns:ahyp="http://schemas.microsoft.com/office/drawing/2018/hyperlinkcolor" val="tx"/>
                    </a:ext>
                  </a:extLst>
                </a:hlinkClick>
              </a:rPr>
              <a:t>https://nvidianews.nvidia.com/news/taiwans-tech-titans-adopt-worlds-first-nvidia-grace-cpu-powered-system-designs</a:t>
            </a:r>
            <a:endParaRPr lang="en-US" sz="1000" dirty="0">
              <a:solidFill>
                <a:srgbClr val="0000FF"/>
              </a:solidFill>
            </a:endParaRPr>
          </a:p>
        </p:txBody>
      </p:sp>
      <p:sp>
        <p:nvSpPr>
          <p:cNvPr id="11" name="TextBox 10">
            <a:extLst>
              <a:ext uri="{FF2B5EF4-FFF2-40B4-BE49-F238E27FC236}">
                <a16:creationId xmlns:a16="http://schemas.microsoft.com/office/drawing/2014/main" id="{0F92E0E0-E3B0-9C4A-A4E1-563653984C53}"/>
              </a:ext>
            </a:extLst>
          </p:cNvPr>
          <p:cNvSpPr txBox="1"/>
          <p:nvPr/>
        </p:nvSpPr>
        <p:spPr>
          <a:xfrm>
            <a:off x="823488" y="6413266"/>
            <a:ext cx="3676504" cy="400110"/>
          </a:xfrm>
          <a:prstGeom prst="rect">
            <a:avLst/>
          </a:prstGeom>
          <a:noFill/>
        </p:spPr>
        <p:txBody>
          <a:bodyPr wrap="square" rtlCol="0">
            <a:spAutoFit/>
          </a:bodyPr>
          <a:lstStyle/>
          <a:p>
            <a:r>
              <a:rPr lang="en-US" sz="1000" dirty="0">
                <a:solidFill>
                  <a:srgbClr val="0000FF"/>
                </a:solidFill>
                <a:hlinkClick r:id="rId5">
                  <a:extLst>
                    <a:ext uri="{A12FA001-AC4F-418D-AE19-62706E023703}">
                      <ahyp:hlinkClr xmlns:ahyp="http://schemas.microsoft.com/office/drawing/2018/hyperlinkcolor" val="tx"/>
                    </a:ext>
                  </a:extLst>
                </a:hlinkClick>
              </a:rPr>
              <a:t>https://nvidianews.nvidia.com/news/top-global-systems-makers-accelerate-adoption-of-nvidia-grace-and-grace-hopper</a:t>
            </a:r>
            <a:endParaRPr lang="en-US" sz="1000" dirty="0">
              <a:solidFill>
                <a:srgbClr val="0000FF"/>
              </a:solidFill>
            </a:endParaRPr>
          </a:p>
        </p:txBody>
      </p:sp>
    </p:spTree>
    <p:extLst>
      <p:ext uri="{BB962C8B-B14F-4D97-AF65-F5344CB8AC3E}">
        <p14:creationId xmlns:p14="http://schemas.microsoft.com/office/powerpoint/2010/main" val="19467657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2,4|6,7|3,9|3,2"/>
</p:tagLst>
</file>

<file path=ppt/tags/tag2.xml><?xml version="1.0" encoding="utf-8"?>
<p:tagLst xmlns:a="http://schemas.openxmlformats.org/drawingml/2006/main" xmlns:r="http://schemas.openxmlformats.org/officeDocument/2006/relationships" xmlns:p="http://schemas.openxmlformats.org/presentationml/2006/main">
  <p:tag name="TIMING" val="|98,5|27,1|4,5"/>
</p:tagLst>
</file>

<file path=ppt/tags/tag3.xml><?xml version="1.0" encoding="utf-8"?>
<p:tagLst xmlns:a="http://schemas.openxmlformats.org/drawingml/2006/main" xmlns:r="http://schemas.openxmlformats.org/officeDocument/2006/relationships" xmlns:p="http://schemas.openxmlformats.org/presentationml/2006/main">
  <p:tag name="TIMING" val="|98,5|27,1|4,5"/>
</p:tagLst>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4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5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5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64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8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9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9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24.xml><?xml version="1.0" encoding="utf-8"?>
<a:theme xmlns:a="http://schemas.openxmlformats.org/drawingml/2006/main" name="98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Office 테마">
  <a:themeElements>
    <a:clrScheme name="기본">
      <a:dk1>
        <a:sysClr val="windowText" lastClr="000000"/>
      </a:dk1>
      <a:lt1>
        <a:sysClr val="window" lastClr="FFFFFF"/>
      </a:lt1>
      <a:dk2>
        <a:srgbClr val="1B6AA3"/>
      </a:dk2>
      <a:lt2>
        <a:srgbClr val="FFFFFF"/>
      </a:lt2>
      <a:accent1>
        <a:srgbClr val="5DA5DA"/>
      </a:accent1>
      <a:accent2>
        <a:srgbClr val="FAA43A"/>
      </a:accent2>
      <a:accent3>
        <a:srgbClr val="60BD68"/>
      </a:accent3>
      <a:accent4>
        <a:srgbClr val="F17CB0"/>
      </a:accent4>
      <a:accent5>
        <a:srgbClr val="B2912F"/>
      </a:accent5>
      <a:accent6>
        <a:srgbClr val="307D99"/>
      </a:accent6>
      <a:hlink>
        <a:srgbClr val="0563C1"/>
      </a:hlink>
      <a:folHlink>
        <a:srgbClr val="954F72"/>
      </a:folHlink>
    </a:clrScheme>
    <a:fontScheme name="Calibri - 나눔고딕">
      <a:majorFont>
        <a:latin typeface="Calibri"/>
        <a:ea typeface="나눔고딕"/>
        <a:cs typeface=""/>
      </a:majorFont>
      <a:minorFont>
        <a:latin typeface="Calibri"/>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3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4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5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15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Content Slides - Blue Tex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CE template 2016 16x9.potx [Read-Only]" id="{6770C9BB-0DB4-4C66-BD2E-78DF0A8A1055}" vid="{1FE540A7-70B8-4E05-AFD6-23607E50803D}"/>
    </a:ext>
  </a:extLst>
</a:theme>
</file>

<file path=ppt/theme/theme31.xml><?xml version="1.0" encoding="utf-8"?>
<a:theme xmlns:a="http://schemas.openxmlformats.org/drawingml/2006/main" name="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Ed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Office Theme">
  <a:themeElements>
    <a:clrScheme name="Custom 7">
      <a:dk1>
        <a:srgbClr val="990000"/>
      </a:dk1>
      <a:lt1>
        <a:srgbClr val="FFFFFF"/>
      </a:lt1>
      <a:dk2>
        <a:srgbClr val="FFFFFF"/>
      </a:dk2>
      <a:lt2>
        <a:srgbClr val="FFFFFF"/>
      </a:lt2>
      <a:accent1>
        <a:srgbClr val="606060"/>
      </a:accent1>
      <a:accent2>
        <a:srgbClr val="A9A9A9"/>
      </a:accent2>
      <a:accent3>
        <a:srgbClr val="CCCCCC"/>
      </a:accent3>
      <a:accent4>
        <a:srgbClr val="990000"/>
      </a:accent4>
      <a:accent5>
        <a:srgbClr val="000000"/>
      </a:accent5>
      <a:accent6>
        <a:srgbClr val="969696"/>
      </a:accent6>
      <a:hlink>
        <a:srgbClr val="990000"/>
      </a:hlink>
      <a:folHlink>
        <a:srgbClr val="AEAE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185995</TotalTime>
  <Words>6679</Words>
  <Application>Microsoft Macintosh PowerPoint</Application>
  <PresentationFormat>On-screen Show (4:3)</PresentationFormat>
  <Paragraphs>1248</Paragraphs>
  <Slides>107</Slides>
  <Notes>78</Notes>
  <HiddenSlides>0</HiddenSlides>
  <MMClips>0</MMClips>
  <ScaleCrop>false</ScaleCrop>
  <HeadingPairs>
    <vt:vector size="6" baseType="variant">
      <vt:variant>
        <vt:lpstr>Fonts Used</vt:lpstr>
      </vt:variant>
      <vt:variant>
        <vt:i4>11</vt:i4>
      </vt:variant>
      <vt:variant>
        <vt:lpstr>Theme</vt:lpstr>
      </vt:variant>
      <vt:variant>
        <vt:i4>31</vt:i4>
      </vt:variant>
      <vt:variant>
        <vt:lpstr>Slide Titles</vt:lpstr>
      </vt:variant>
      <vt:variant>
        <vt:i4>107</vt:i4>
      </vt:variant>
    </vt:vector>
  </HeadingPairs>
  <TitlesOfParts>
    <vt:vector size="149" baseType="lpstr">
      <vt:lpstr>Arial</vt:lpstr>
      <vt:lpstr>Arial Narrow</vt:lpstr>
      <vt:lpstr>Calibri</vt:lpstr>
      <vt:lpstr>Cambria Math</vt:lpstr>
      <vt:lpstr>Courier</vt:lpstr>
      <vt:lpstr>Garamond</vt:lpstr>
      <vt:lpstr>IBM Plex Sans</vt:lpstr>
      <vt:lpstr>Tahoma</vt:lpstr>
      <vt:lpstr>Times New Roman</vt:lpstr>
      <vt:lpstr>Verdana</vt:lpstr>
      <vt:lpstr>Wingdings</vt:lpstr>
      <vt:lpstr>Edge</vt:lpstr>
      <vt:lpstr>1_Edge</vt:lpstr>
      <vt:lpstr>3_Edge</vt:lpstr>
      <vt:lpstr>4_Edge</vt:lpstr>
      <vt:lpstr>6_Edge</vt:lpstr>
      <vt:lpstr>8_Edge</vt:lpstr>
      <vt:lpstr>2_Office Theme</vt:lpstr>
      <vt:lpstr>9_Edge</vt:lpstr>
      <vt:lpstr>17_Edge</vt:lpstr>
      <vt:lpstr>13_Edge</vt:lpstr>
      <vt:lpstr>23_Edge</vt:lpstr>
      <vt:lpstr>35_Edge</vt:lpstr>
      <vt:lpstr>39_Edge</vt:lpstr>
      <vt:lpstr>49_Edge</vt:lpstr>
      <vt:lpstr>56_Edge</vt:lpstr>
      <vt:lpstr>57_Edge</vt:lpstr>
      <vt:lpstr>58_Edge</vt:lpstr>
      <vt:lpstr>59_Edge</vt:lpstr>
      <vt:lpstr>64_Edge</vt:lpstr>
      <vt:lpstr>85_Edge</vt:lpstr>
      <vt:lpstr>90_Edge</vt:lpstr>
      <vt:lpstr>91_Edge</vt:lpstr>
      <vt:lpstr>1_Metropolitan_bullet</vt:lpstr>
      <vt:lpstr>98_Edge</vt:lpstr>
      <vt:lpstr>1_Office 테마</vt:lpstr>
      <vt:lpstr>136_Edge</vt:lpstr>
      <vt:lpstr>148_Edge</vt:lpstr>
      <vt:lpstr>151_Edge</vt:lpstr>
      <vt:lpstr>152_Edge</vt:lpstr>
      <vt:lpstr>Content Slides - Blue Text</vt:lpstr>
      <vt:lpstr>2_Edge</vt:lpstr>
      <vt:lpstr>P&amp;S Heterogeneous Systems  Collaborative Computing</vt:lpstr>
      <vt:lpstr>In Our Previous Lecture…</vt:lpstr>
      <vt:lpstr>Dynamic Parallelism</vt:lpstr>
      <vt:lpstr>PowerPoint Presentation</vt:lpstr>
      <vt:lpstr>PowerPoint Presentation</vt:lpstr>
      <vt:lpstr>PowerPoint Presentation</vt:lpstr>
      <vt:lpstr>Collaborative Computing</vt:lpstr>
      <vt:lpstr>Recall: BFS on CPU or GPU?</vt:lpstr>
      <vt:lpstr>BFS: Collaborative Implementation (I)</vt:lpstr>
      <vt:lpstr>BFS: Collaborative Implementation (II)</vt:lpstr>
      <vt:lpstr>PowerPoint Presentation</vt:lpstr>
      <vt:lpstr>NVIDIA Grace Hopper Superchip</vt:lpstr>
      <vt:lpstr>Unified Memory</vt:lpstr>
      <vt:lpstr>Memory Allocation and Data Transfers</vt:lpstr>
      <vt:lpstr>Unified Memory</vt:lpstr>
      <vt:lpstr>Heterogeneous System Architecture</vt:lpstr>
      <vt:lpstr>Unified Memory: Memory Management</vt:lpstr>
      <vt:lpstr>Unified Memory: Kernel Time</vt:lpstr>
      <vt:lpstr>Unified Memory: Total Execution Time</vt:lpstr>
      <vt:lpstr>How to Implement  Collaborative Computing Applications?</vt:lpstr>
      <vt:lpstr>Collaborative Computing Applications</vt:lpstr>
      <vt:lpstr>Fine-Grained Collaboration</vt:lpstr>
      <vt:lpstr>CUDA 8.0 and Later</vt:lpstr>
      <vt:lpstr>OpenCL 2.0 and Later</vt:lpstr>
      <vt:lpstr>C++AMP (HCC)</vt:lpstr>
      <vt:lpstr>Collaborative Patterns</vt:lpstr>
      <vt:lpstr>Traditional Program Structure</vt:lpstr>
      <vt:lpstr>Collaborative Patterns: Data Partitioning</vt:lpstr>
      <vt:lpstr>Collaborative Patterns: Task Partitioning (I)</vt:lpstr>
      <vt:lpstr>Collaborative Patterns: Task Partitioning (II)</vt:lpstr>
      <vt:lpstr>Analytical Modeling</vt:lpstr>
      <vt:lpstr>Analytical Model: Data Partitioning</vt:lpstr>
      <vt:lpstr>Analytical Model: Fine-Grained Task Part.</vt:lpstr>
      <vt:lpstr>Analytical Model: Coarse-Grained Task Part.</vt:lpstr>
      <vt:lpstr>Data Partitioning</vt:lpstr>
      <vt:lpstr>Histogram without Unified Memory</vt:lpstr>
      <vt:lpstr>Histogram with Unified Memory (I)</vt:lpstr>
      <vt:lpstr>Histogram with Unified Memory (II)</vt:lpstr>
      <vt:lpstr>Bézier Surfaces (I)</vt:lpstr>
      <vt:lpstr>Bézier Surfaces (II)</vt:lpstr>
      <vt:lpstr>Bézier Surfaces: Static Distribution (I)</vt:lpstr>
      <vt:lpstr>Bézier Surfaces: Static Distribution (II)</vt:lpstr>
      <vt:lpstr>Bézier Surfaces: Static Distribution (III)</vt:lpstr>
      <vt:lpstr>Bézier Surfaces with Unified Memory</vt:lpstr>
      <vt:lpstr>Bézier Surfaces: Dynamic Distribution</vt:lpstr>
      <vt:lpstr>Benefits of Collaboration: Bézier Surfaces</vt:lpstr>
      <vt:lpstr>Padding (I)</vt:lpstr>
      <vt:lpstr>Padding (II)</vt:lpstr>
      <vt:lpstr>In-Place Padding</vt:lpstr>
      <vt:lpstr>Benefits of Collaboration: Padding</vt:lpstr>
      <vt:lpstr>Stream Compaction (I)</vt:lpstr>
      <vt:lpstr>Stream Compaction (II)</vt:lpstr>
      <vt:lpstr>Benefits of Collaboration: Stream Comp.</vt:lpstr>
      <vt:lpstr>Coarse-Grained Task Partitioning</vt:lpstr>
      <vt:lpstr>Breadth-First Search</vt:lpstr>
      <vt:lpstr>Recall: BFS on CPU or GPU?</vt:lpstr>
      <vt:lpstr>BFS: Collaborative Implementation</vt:lpstr>
      <vt:lpstr>Collaborative Implementation without UM</vt:lpstr>
      <vt:lpstr>Collaborative Implementation with UM (I)</vt:lpstr>
      <vt:lpstr>BFS: Kernel Termination and Relaunch</vt:lpstr>
      <vt:lpstr>Recall: Persistent Thread Blocks</vt:lpstr>
      <vt:lpstr>Atomic-based Block Synchronization (I)</vt:lpstr>
      <vt:lpstr>Atomic-based Block Synchronization (II)</vt:lpstr>
      <vt:lpstr>BFS: Collaborative Implementation (II)</vt:lpstr>
      <vt:lpstr>BFS: Collaborative Implementation (III)</vt:lpstr>
      <vt:lpstr>Collaborative Implementation with UM (II)</vt:lpstr>
      <vt:lpstr>Benefits of Collaboration: BFS</vt:lpstr>
      <vt:lpstr>Benefits of Collaboration: SSSP</vt:lpstr>
      <vt:lpstr>Fine-Grained Task Partitioning</vt:lpstr>
      <vt:lpstr>Egomotion Compensation and Moving Objects Detection (I)</vt:lpstr>
      <vt:lpstr>Egomotion Compensation and Moving Objects Detection (II)</vt:lpstr>
      <vt:lpstr>RANSAC: SISD and SIMD Phases</vt:lpstr>
      <vt:lpstr>Collaborative Implementation</vt:lpstr>
      <vt:lpstr>Collaborative Patterns</vt:lpstr>
      <vt:lpstr>Chai Benchmark Suite </vt:lpstr>
      <vt:lpstr>Chai Benchmarks</vt:lpstr>
      <vt:lpstr>Chai: Diversity of Benchmarks (I)</vt:lpstr>
      <vt:lpstr>Chai: Diversity of Benchmarks (II)</vt:lpstr>
      <vt:lpstr>Benefits of Unified Memory: Kernel Time</vt:lpstr>
      <vt:lpstr>Benefits of Unified Memory: Data Transfers</vt:lpstr>
      <vt:lpstr>Benefits of Unified Memory: Allocation</vt:lpstr>
      <vt:lpstr>Comparison C++AMP vs. OpenCL-U</vt:lpstr>
      <vt:lpstr>Heterogeneous System Architecture</vt:lpstr>
      <vt:lpstr>Background: Traditional I/O Technology</vt:lpstr>
      <vt:lpstr>CAPI/OpenCAPI Overview</vt:lpstr>
      <vt:lpstr>Collaborative Computing on CPU+FPGA</vt:lpstr>
      <vt:lpstr>Intel OpenCL SDK for FPGA</vt:lpstr>
      <vt:lpstr>CPU+FPGA Evaluation Platforms</vt:lpstr>
      <vt:lpstr>Benefits of Collaboration on FPGA (I)</vt:lpstr>
      <vt:lpstr>Benefits of Collaboration on FPGA (II)</vt:lpstr>
      <vt:lpstr>PowerPoint Presentation</vt:lpstr>
      <vt:lpstr>PowerPoint Presentation</vt:lpstr>
      <vt:lpstr>CAPI/OpenCAPI Overview</vt:lpstr>
      <vt:lpstr>Evaluation Setup for Weather Acceleration</vt:lpstr>
      <vt:lpstr>NERO Application Framework</vt:lpstr>
      <vt:lpstr>Accelerating Climate Modeling (I)</vt:lpstr>
      <vt:lpstr>Accelerating Climate Modeling (II)</vt:lpstr>
      <vt:lpstr>Compute Express Link (CXL)</vt:lpstr>
      <vt:lpstr>NVIDIA Grace CPU and Grace Hopper</vt:lpstr>
      <vt:lpstr>NVIDIA Grace CPU Superchip</vt:lpstr>
      <vt:lpstr>NVIDIA Grace Hopper Superchip</vt:lpstr>
      <vt:lpstr>Collaborative Computing: Key Takeaways</vt:lpstr>
      <vt:lpstr>Processing-in-Memory Course (Spring 2022)</vt:lpstr>
      <vt:lpstr>Heterogeneous Systems Course (Spring 2022)</vt:lpstr>
      <vt:lpstr>More P&amp;S Courses: SSDs, Memory, Bioinformatics…</vt:lpstr>
      <vt:lpstr>More Resources: Onur Mutlu Lectures</vt:lpstr>
      <vt:lpstr>P&amp;S Heterogeneous Systems  Collaborative Computing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ATLAS: A Scalable and High-Performance Scheduling Algorithm for Multiple Memory Controllers</dc:title>
  <dc:creator>yoongu</dc:creator>
  <cp:lastModifiedBy>Gomez Luna  Juan</cp:lastModifiedBy>
  <cp:revision>3761</cp:revision>
  <cp:lastPrinted>2021-11-11T11:38:37Z</cp:lastPrinted>
  <dcterms:created xsi:type="dcterms:W3CDTF">2010-10-08T20:41:54Z</dcterms:created>
  <dcterms:modified xsi:type="dcterms:W3CDTF">2023-01-13T08:46:19Z</dcterms:modified>
</cp:coreProperties>
</file>